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charts/chart2.xml" ContentType="application/vnd.openxmlformats-officedocument.drawingml.chart+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88"/>
  </p:notesMasterIdLst>
  <p:sldIdLst>
    <p:sldId id="317" r:id="rId2"/>
    <p:sldId id="258" r:id="rId3"/>
    <p:sldId id="260" r:id="rId4"/>
    <p:sldId id="318" r:id="rId5"/>
    <p:sldId id="357" r:id="rId6"/>
    <p:sldId id="319" r:id="rId7"/>
    <p:sldId id="263" r:id="rId8"/>
    <p:sldId id="337" r:id="rId9"/>
    <p:sldId id="338" r:id="rId10"/>
    <p:sldId id="262" r:id="rId11"/>
    <p:sldId id="279" r:id="rId12"/>
    <p:sldId id="282" r:id="rId13"/>
    <p:sldId id="339" r:id="rId14"/>
    <p:sldId id="342" r:id="rId15"/>
    <p:sldId id="343" r:id="rId16"/>
    <p:sldId id="264" r:id="rId17"/>
    <p:sldId id="265" r:id="rId18"/>
    <p:sldId id="358" r:id="rId19"/>
    <p:sldId id="359" r:id="rId20"/>
    <p:sldId id="368" r:id="rId21"/>
    <p:sldId id="299" r:id="rId22"/>
    <p:sldId id="360" r:id="rId23"/>
    <p:sldId id="361" r:id="rId24"/>
    <p:sldId id="267" r:id="rId25"/>
    <p:sldId id="346" r:id="rId26"/>
    <p:sldId id="362" r:id="rId27"/>
    <p:sldId id="371" r:id="rId28"/>
    <p:sldId id="347" r:id="rId29"/>
    <p:sldId id="378" r:id="rId30"/>
    <p:sldId id="379" r:id="rId31"/>
    <p:sldId id="295" r:id="rId32"/>
    <p:sldId id="348" r:id="rId33"/>
    <p:sldId id="380" r:id="rId34"/>
    <p:sldId id="381" r:id="rId35"/>
    <p:sldId id="272" r:id="rId36"/>
    <p:sldId id="382" r:id="rId37"/>
    <p:sldId id="383" r:id="rId38"/>
    <p:sldId id="384" r:id="rId39"/>
    <p:sldId id="349" r:id="rId40"/>
    <p:sldId id="385" r:id="rId41"/>
    <p:sldId id="386" r:id="rId42"/>
    <p:sldId id="350" r:id="rId43"/>
    <p:sldId id="387" r:id="rId44"/>
    <p:sldId id="388" r:id="rId45"/>
    <p:sldId id="273" r:id="rId46"/>
    <p:sldId id="351" r:id="rId47"/>
    <p:sldId id="389" r:id="rId48"/>
    <p:sldId id="355" r:id="rId49"/>
    <p:sldId id="356" r:id="rId50"/>
    <p:sldId id="363" r:id="rId51"/>
    <p:sldId id="364" r:id="rId52"/>
    <p:sldId id="366" r:id="rId53"/>
    <p:sldId id="367" r:id="rId54"/>
    <p:sldId id="334" r:id="rId55"/>
    <p:sldId id="300" r:id="rId56"/>
    <p:sldId id="352" r:id="rId57"/>
    <p:sldId id="302" r:id="rId58"/>
    <p:sldId id="354" r:id="rId59"/>
    <p:sldId id="307" r:id="rId60"/>
    <p:sldId id="320" r:id="rId61"/>
    <p:sldId id="321" r:id="rId62"/>
    <p:sldId id="322" r:id="rId63"/>
    <p:sldId id="323" r:id="rId64"/>
    <p:sldId id="324" r:id="rId65"/>
    <p:sldId id="325" r:id="rId66"/>
    <p:sldId id="326" r:id="rId67"/>
    <p:sldId id="370" r:id="rId68"/>
    <p:sldId id="328" r:id="rId69"/>
    <p:sldId id="329" r:id="rId70"/>
    <p:sldId id="390" r:id="rId71"/>
    <p:sldId id="391" r:id="rId72"/>
    <p:sldId id="372" r:id="rId73"/>
    <p:sldId id="373" r:id="rId74"/>
    <p:sldId id="374" r:id="rId75"/>
    <p:sldId id="375" r:id="rId76"/>
    <p:sldId id="376" r:id="rId77"/>
    <p:sldId id="377" r:id="rId78"/>
    <p:sldId id="277" r:id="rId79"/>
    <p:sldId id="281" r:id="rId80"/>
    <p:sldId id="316" r:id="rId81"/>
    <p:sldId id="330" r:id="rId82"/>
    <p:sldId id="331" r:id="rId83"/>
    <p:sldId id="332" r:id="rId84"/>
    <p:sldId id="333" r:id="rId85"/>
    <p:sldId id="335" r:id="rId86"/>
    <p:sldId id="369" r:id="rId87"/>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 xmlns:p14="http://schemas.microsoft.com/office/powerpoint/2010/main">
        <p14:section name="預設章節" id="{27A9D3CD-95F9-4D61-AE4F-F26632F60FD3}">
          <p14:sldIdLst>
            <p14:sldId id="317"/>
          </p14:sldIdLst>
        </p14:section>
        <p14:section name="Agenda" id="{DC855A99-05FB-4884-BCB0-22BBD057C4CF}">
          <p14:sldIdLst>
            <p14:sldId id="258"/>
          </p14:sldIdLst>
        </p14:section>
        <p14:section name="研究動機" id="{2D45F47F-BF2C-445A-9E10-93C47A7D2EFD}">
          <p14:sldIdLst>
            <p14:sldId id="260"/>
            <p14:sldId id="318"/>
            <p14:sldId id="357"/>
            <p14:sldId id="319"/>
            <p14:sldId id="263"/>
            <p14:sldId id="337"/>
            <p14:sldId id="338"/>
          </p14:sldIdLst>
        </p14:section>
        <p14:section name="文獻回顧" id="{DACB0F76-7366-4813-B31B-C87B01160297}">
          <p14:sldIdLst>
            <p14:sldId id="262"/>
            <p14:sldId id="279"/>
            <p14:sldId id="282"/>
            <p14:sldId id="339"/>
            <p14:sldId id="342"/>
            <p14:sldId id="343"/>
          </p14:sldIdLst>
        </p14:section>
        <p14:section name="模型設定" id="{55B41FC6-DC71-490A-AD80-AE151E703D09}">
          <p14:sldIdLst>
            <p14:sldId id="264"/>
            <p14:sldId id="265"/>
            <p14:sldId id="358"/>
            <p14:sldId id="359"/>
            <p14:sldId id="368"/>
            <p14:sldId id="299"/>
            <p14:sldId id="360"/>
            <p14:sldId id="361"/>
            <p14:sldId id="267"/>
            <p14:sldId id="346"/>
            <p14:sldId id="362"/>
            <p14:sldId id="371"/>
            <p14:sldId id="347"/>
            <p14:sldId id="378"/>
            <p14:sldId id="379"/>
          </p14:sldIdLst>
        </p14:section>
        <p14:section name="Backward Induction" id="{3F64DA2B-426C-4132-91C5-7578D676735C}">
          <p14:sldIdLst>
            <p14:sldId id="295"/>
            <p14:sldId id="348"/>
            <p14:sldId id="380"/>
            <p14:sldId id="381"/>
            <p14:sldId id="272"/>
            <p14:sldId id="382"/>
            <p14:sldId id="383"/>
            <p14:sldId id="384"/>
            <p14:sldId id="349"/>
            <p14:sldId id="385"/>
            <p14:sldId id="386"/>
            <p14:sldId id="350"/>
            <p14:sldId id="387"/>
            <p14:sldId id="388"/>
            <p14:sldId id="273"/>
            <p14:sldId id="351"/>
            <p14:sldId id="389"/>
            <p14:sldId id="355"/>
            <p14:sldId id="356"/>
            <p14:sldId id="363"/>
            <p14:sldId id="364"/>
            <p14:sldId id="366"/>
            <p14:sldId id="367"/>
            <p14:sldId id="334"/>
          </p14:sldIdLst>
        </p14:section>
        <p14:section name="期望到期日" id="{5F3CE011-3AAE-42E5-9996-4AC60FFEF026}">
          <p14:sldIdLst>
            <p14:sldId id="300"/>
            <p14:sldId id="352"/>
            <p14:sldId id="302"/>
            <p14:sldId id="354"/>
          </p14:sldIdLst>
        </p14:section>
        <p14:section name="敏感度分析" id="{87ABD4B6-ABC2-46F8-8BC0-998E7E0E92BC}">
          <p14:sldIdLst>
            <p14:sldId id="307"/>
            <p14:sldId id="320"/>
            <p14:sldId id="321"/>
            <p14:sldId id="322"/>
            <p14:sldId id="323"/>
            <p14:sldId id="324"/>
            <p14:sldId id="325"/>
            <p14:sldId id="326"/>
            <p14:sldId id="370"/>
            <p14:sldId id="328"/>
            <p14:sldId id="329"/>
            <p14:sldId id="390"/>
            <p14:sldId id="372"/>
            <p14:sldId id="373"/>
            <p14:sldId id="374"/>
            <p14:sldId id="375"/>
            <p14:sldId id="376"/>
            <p14:sldId id="377"/>
          </p14:sldIdLst>
        </p14:section>
        <p14:section name="舉債比例分析" id="{74CA32A7-082F-48B8-B9CC-95F311131BD0}">
          <p14:sldIdLst/>
        </p14:section>
        <p14:section name="實證" id="{12303D86-8FF3-4ABA-B7F5-7DE5D3D9D656}">
          <p14:sldIdLst>
            <p14:sldId id="277"/>
            <p14:sldId id="281"/>
            <p14:sldId id="316"/>
            <p14:sldId id="330"/>
          </p14:sldIdLst>
        </p14:section>
        <p14:section name="結論" id="{AC7D23C8-7901-4F38-B794-227A3ECAE2ED}">
          <p14:sldIdLst>
            <p14:sldId id="331"/>
            <p14:sldId id="332"/>
            <p14:sldId id="333"/>
          </p14:sldIdLst>
        </p14:section>
        <p14:section name="附錄" id="{79F331AC-A298-4DFC-897E-5D087B98A361}">
          <p14:sldIdLst>
            <p14:sldId id="335"/>
            <p14:sldId id="369"/>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FF"/>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p:scale>
          <a:sx n="130" d="100"/>
          <a:sy n="130" d="100"/>
        </p:scale>
        <p:origin x="-1062" y="288"/>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notesMaster" Target="notesMasters/notesMaster1.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s>
</file>

<file path=ppt/charts/_rels/chart1.xml.rels><?xml version="1.0" encoding="UTF-8" standalone="yes"?>
<Relationships xmlns="http://schemas.openxmlformats.org/package/2006/relationships"><Relationship Id="rId1" Type="http://schemas.openxmlformats.org/officeDocument/2006/relationships/oleObject" Target="file:///C:\Users\bboylu\Dropbox\&#36039;&#26009;&#25972;&#29702;\excel&#35430;&#31639;\CB_v1.05(&#36681;&#25563;&#20767;&#20661;&#38918;&#24207;).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bboylu\Dropbox\&#36039;&#26009;&#25972;&#29702;\excel&#35430;&#31639;\CB_v1.05(&#36681;&#25563;&#20767;&#20661;&#38918;&#24207;).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zh-TW"/>
  <c:chart>
    <c:title>
      <c:tx>
        <c:rich>
          <a:bodyPr/>
          <a:lstStyle/>
          <a:p>
            <a:pPr>
              <a:defRPr/>
            </a:pPr>
            <a:r>
              <a:rPr lang="en-US" altLang="en-US"/>
              <a:t>@ t1,</a:t>
            </a:r>
            <a:r>
              <a:rPr lang="en-US" altLang="en-US" baseline="0"/>
              <a:t> </a:t>
            </a:r>
            <a:r>
              <a:rPr lang="zh-TW" altLang="en-US" baseline="0"/>
              <a:t>藍色</a:t>
            </a:r>
            <a:r>
              <a:rPr lang="en-US" altLang="zh-TW" baseline="0"/>
              <a:t>node</a:t>
            </a:r>
            <a:r>
              <a:rPr lang="en-US" altLang="en-US"/>
              <a:t> </a:t>
            </a:r>
            <a:br>
              <a:rPr lang="en-US" altLang="en-US"/>
            </a:br>
            <a:r>
              <a:rPr lang="zh-TW" altLang="en-US"/>
              <a:t>上期累計已轉換</a:t>
            </a:r>
            <a:r>
              <a:rPr lang="en-US" altLang="zh-TW"/>
              <a:t>0%</a:t>
            </a:r>
            <a:r>
              <a:rPr lang="zh-TW" altLang="en-US"/>
              <a:t>情況</a:t>
            </a:r>
            <a:endParaRPr lang="en-US" altLang="en-US"/>
          </a:p>
        </c:rich>
      </c:tx>
    </c:title>
    <c:plotArea>
      <c:layout/>
      <c:lineChart>
        <c:grouping val="standard"/>
        <c:ser>
          <c:idx val="0"/>
          <c:order val="0"/>
          <c:tx>
            <c:v>CB value</c:v>
          </c:tx>
          <c:marker>
            <c:symbol val="none"/>
          </c:marker>
          <c:dPt>
            <c:idx val="1"/>
            <c:marker>
              <c:symbol val="auto"/>
              <c:spPr>
                <a:solidFill>
                  <a:srgbClr val="FF0000"/>
                </a:solidFill>
              </c:spPr>
            </c:marker>
          </c:dPt>
          <c:dPt>
            <c:idx val="3"/>
            <c:marker>
              <c:symbol val="auto"/>
              <c:spPr>
                <a:solidFill>
                  <a:schemeClr val="tx1"/>
                </a:solidFill>
              </c:spPr>
            </c:marker>
          </c:dPt>
          <c:cat>
            <c:numRef>
              <c:f>'competitive(q=0.005)'!$I$44:$N$44</c:f>
              <c:numCache>
                <c:formatCode>0%</c:formatCode>
                <c:ptCount val="6"/>
                <c:pt idx="0">
                  <c:v>0</c:v>
                </c:pt>
                <c:pt idx="1">
                  <c:v>0.2</c:v>
                </c:pt>
                <c:pt idx="2">
                  <c:v>0.4</c:v>
                </c:pt>
                <c:pt idx="3">
                  <c:v>0.60000000000000053</c:v>
                </c:pt>
                <c:pt idx="4">
                  <c:v>0.8</c:v>
                </c:pt>
                <c:pt idx="5">
                  <c:v>1</c:v>
                </c:pt>
              </c:numCache>
            </c:numRef>
          </c:cat>
          <c:val>
            <c:numRef>
              <c:f>'competitive(q=0.005)'!$I$45:$N$45</c:f>
              <c:numCache>
                <c:formatCode>General</c:formatCode>
                <c:ptCount val="6"/>
                <c:pt idx="0">
                  <c:v>108</c:v>
                </c:pt>
                <c:pt idx="1">
                  <c:v>108.31120810267598</c:v>
                </c:pt>
                <c:pt idx="2">
                  <c:v>108.3257131668484</c:v>
                </c:pt>
                <c:pt idx="3">
                  <c:v>108.18405873707167</c:v>
                </c:pt>
                <c:pt idx="4">
                  <c:v>107.95012824268868</c:v>
                </c:pt>
                <c:pt idx="5">
                  <c:v>107.65714106695758</c:v>
                </c:pt>
              </c:numCache>
            </c:numRef>
          </c:val>
          <c:smooth val="1"/>
        </c:ser>
        <c:ser>
          <c:idx val="1"/>
          <c:order val="1"/>
          <c:tx>
            <c:v>原債務價值</c:v>
          </c:tx>
          <c:marker>
            <c:symbol val="none"/>
          </c:marker>
          <c:val>
            <c:numRef>
              <c:f>'competitive(q=0.005)'!$I$59:$N$59</c:f>
              <c:numCache>
                <c:formatCode>General</c:formatCode>
                <c:ptCount val="6"/>
                <c:pt idx="0">
                  <c:v>108</c:v>
                </c:pt>
                <c:pt idx="1">
                  <c:v>108</c:v>
                </c:pt>
                <c:pt idx="2">
                  <c:v>108</c:v>
                </c:pt>
                <c:pt idx="3">
                  <c:v>108</c:v>
                </c:pt>
                <c:pt idx="4">
                  <c:v>108</c:v>
                </c:pt>
                <c:pt idx="5">
                  <c:v>108</c:v>
                </c:pt>
              </c:numCache>
            </c:numRef>
          </c:val>
        </c:ser>
        <c:marker val="1"/>
        <c:axId val="102364672"/>
        <c:axId val="102366208"/>
      </c:lineChart>
      <c:catAx>
        <c:axId val="102364672"/>
        <c:scaling>
          <c:orientation val="minMax"/>
        </c:scaling>
        <c:axPos val="b"/>
        <c:numFmt formatCode="0%" sourceLinked="1"/>
        <c:tickLblPos val="nextTo"/>
        <c:crossAx val="102366208"/>
        <c:crosses val="autoZero"/>
        <c:auto val="1"/>
        <c:lblAlgn val="ctr"/>
        <c:lblOffset val="100"/>
      </c:catAx>
      <c:valAx>
        <c:axId val="102366208"/>
        <c:scaling>
          <c:orientation val="minMax"/>
        </c:scaling>
        <c:axPos val="l"/>
        <c:majorGridlines/>
        <c:numFmt formatCode="General" sourceLinked="1"/>
        <c:tickLblPos val="nextTo"/>
        <c:crossAx val="102364672"/>
        <c:crosses val="autoZero"/>
        <c:crossBetween val="between"/>
      </c:valAx>
    </c:plotArea>
    <c:legend>
      <c:legendPos val="r"/>
    </c:legend>
    <c:plotVisOnly val="1"/>
    <c:dispBlanksAs val="gap"/>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zh-TW"/>
  <c:chart>
    <c:plotArea>
      <c:layout/>
      <c:lineChart>
        <c:grouping val="standard"/>
        <c:ser>
          <c:idx val="0"/>
          <c:order val="0"/>
          <c:tx>
            <c:strRef>
              <c:f>'competitive(q=0.005)'!$AI$44</c:f>
              <c:strCache>
                <c:ptCount val="1"/>
                <c:pt idx="0">
                  <c:v>轉換</c:v>
                </c:pt>
              </c:strCache>
            </c:strRef>
          </c:tx>
          <c:marker>
            <c:symbol val="none"/>
          </c:marker>
          <c:cat>
            <c:numRef>
              <c:f>'competitive(q=0.005)'!$V$45:$V$50</c:f>
              <c:numCache>
                <c:formatCode>0%</c:formatCode>
                <c:ptCount val="6"/>
                <c:pt idx="0">
                  <c:v>0</c:v>
                </c:pt>
                <c:pt idx="1">
                  <c:v>0.2</c:v>
                </c:pt>
                <c:pt idx="2">
                  <c:v>0.4</c:v>
                </c:pt>
                <c:pt idx="3">
                  <c:v>0.60000000000000053</c:v>
                </c:pt>
                <c:pt idx="4">
                  <c:v>0.8</c:v>
                </c:pt>
                <c:pt idx="5">
                  <c:v>1</c:v>
                </c:pt>
              </c:numCache>
            </c:numRef>
          </c:cat>
          <c:val>
            <c:numRef>
              <c:f>'competitive(q=0.005)'!$AI$45:$AI$50</c:f>
              <c:numCache>
                <c:formatCode>0.00_);[Red]\(0.00\)</c:formatCode>
                <c:ptCount val="6"/>
                <c:pt idx="0">
                  <c:v>110.74285266739393</c:v>
                </c:pt>
                <c:pt idx="1">
                  <c:v>109.55604051337987</c:v>
                </c:pt>
                <c:pt idx="2">
                  <c:v>108.81428291712118</c:v>
                </c:pt>
                <c:pt idx="3">
                  <c:v>108.30676456178627</c:v>
                </c:pt>
                <c:pt idx="4">
                  <c:v>107.93766030336094</c:v>
                </c:pt>
                <c:pt idx="5">
                  <c:v>107.65714106695758</c:v>
                </c:pt>
              </c:numCache>
            </c:numRef>
          </c:val>
          <c:smooth val="1"/>
        </c:ser>
        <c:ser>
          <c:idx val="1"/>
          <c:order val="1"/>
          <c:tx>
            <c:strRef>
              <c:f>'competitive(q=0.005)'!$AJ$44</c:f>
              <c:strCache>
                <c:ptCount val="1"/>
                <c:pt idx="0">
                  <c:v>不轉換</c:v>
                </c:pt>
              </c:strCache>
            </c:strRef>
          </c:tx>
          <c:marker>
            <c:symbol val="none"/>
          </c:marker>
          <c:cat>
            <c:numRef>
              <c:f>'competitive(q=0.005)'!$V$45:$V$50</c:f>
              <c:numCache>
                <c:formatCode>0%</c:formatCode>
                <c:ptCount val="6"/>
                <c:pt idx="0">
                  <c:v>0</c:v>
                </c:pt>
                <c:pt idx="1">
                  <c:v>0.2</c:v>
                </c:pt>
                <c:pt idx="2">
                  <c:v>0.4</c:v>
                </c:pt>
                <c:pt idx="3">
                  <c:v>0.60000000000000053</c:v>
                </c:pt>
                <c:pt idx="4">
                  <c:v>0.8</c:v>
                </c:pt>
                <c:pt idx="5">
                  <c:v>1</c:v>
                </c:pt>
              </c:numCache>
            </c:numRef>
          </c:cat>
          <c:val>
            <c:numRef>
              <c:f>'competitive(q=0.005)'!$AJ$45:$AJ$50</c:f>
              <c:numCache>
                <c:formatCode>0.00_);[Red]\(0.00\)</c:formatCode>
                <c:ptCount val="6"/>
                <c:pt idx="0">
                  <c:v>108</c:v>
                </c:pt>
                <c:pt idx="1">
                  <c:v>108</c:v>
                </c:pt>
                <c:pt idx="2">
                  <c:v>108</c:v>
                </c:pt>
                <c:pt idx="3">
                  <c:v>108</c:v>
                </c:pt>
                <c:pt idx="4">
                  <c:v>108</c:v>
                </c:pt>
                <c:pt idx="5">
                  <c:v>108</c:v>
                </c:pt>
              </c:numCache>
            </c:numRef>
          </c:val>
        </c:ser>
        <c:marker val="1"/>
        <c:axId val="107025152"/>
        <c:axId val="107026688"/>
      </c:lineChart>
      <c:catAx>
        <c:axId val="107025152"/>
        <c:scaling>
          <c:orientation val="minMax"/>
        </c:scaling>
        <c:axPos val="b"/>
        <c:numFmt formatCode="0%" sourceLinked="1"/>
        <c:tickLblPos val="nextTo"/>
        <c:crossAx val="107026688"/>
        <c:crosses val="autoZero"/>
        <c:auto val="1"/>
        <c:lblAlgn val="ctr"/>
        <c:lblOffset val="100"/>
      </c:catAx>
      <c:valAx>
        <c:axId val="107026688"/>
        <c:scaling>
          <c:orientation val="minMax"/>
        </c:scaling>
        <c:axPos val="l"/>
        <c:majorGridlines/>
        <c:numFmt formatCode="0.00_);[Red]\(0.00\)" sourceLinked="1"/>
        <c:tickLblPos val="nextTo"/>
        <c:crossAx val="107025152"/>
        <c:crosses val="autoZero"/>
        <c:crossBetween val="between"/>
      </c:valAx>
    </c:plotArea>
    <c:legend>
      <c:legendPos val="r"/>
    </c:legend>
    <c:plotVisOnly val="1"/>
    <c:dispBlanksAs val="gap"/>
  </c:chart>
  <c:externalData r:id="rId1"/>
</c:chartSpace>
</file>

<file path=ppt/drawings/_rels/vmlDrawing1.v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4.wmf"/><Relationship Id="rId1" Type="http://schemas.openxmlformats.org/officeDocument/2006/relationships/image" Target="../media/image3.wmf"/><Relationship Id="rId5" Type="http://schemas.openxmlformats.org/officeDocument/2006/relationships/image" Target="../media/image7.wmf"/><Relationship Id="rId4" Type="http://schemas.openxmlformats.org/officeDocument/2006/relationships/image" Target="../media/image6.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38.wmf"/><Relationship Id="rId2" Type="http://schemas.openxmlformats.org/officeDocument/2006/relationships/image" Target="../media/image37.wmf"/><Relationship Id="rId1" Type="http://schemas.openxmlformats.org/officeDocument/2006/relationships/image" Target="../media/image36.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39.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40.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41.wmf"/></Relationships>
</file>

<file path=ppt/drawings/_rels/vmlDrawing14.vml.rels><?xml version="1.0" encoding="UTF-8" standalone="yes"?>
<Relationships xmlns="http://schemas.openxmlformats.org/package/2006/relationships"><Relationship Id="rId2" Type="http://schemas.openxmlformats.org/officeDocument/2006/relationships/image" Target="../media/image43.wmf"/><Relationship Id="rId1" Type="http://schemas.openxmlformats.org/officeDocument/2006/relationships/image" Target="../media/image42.wmf"/></Relationships>
</file>

<file path=ppt/drawings/_rels/vmlDrawing15.vml.rels><?xml version="1.0" encoding="UTF-8" standalone="yes"?>
<Relationships xmlns="http://schemas.openxmlformats.org/package/2006/relationships"><Relationship Id="rId2" Type="http://schemas.openxmlformats.org/officeDocument/2006/relationships/image" Target="../media/image45.wmf"/><Relationship Id="rId1" Type="http://schemas.openxmlformats.org/officeDocument/2006/relationships/image" Target="../media/image44.wmf"/></Relationships>
</file>

<file path=ppt/drawings/_rels/vmlDrawing16.vml.rels><?xml version="1.0" encoding="UTF-8" standalone="yes"?>
<Relationships xmlns="http://schemas.openxmlformats.org/package/2006/relationships"><Relationship Id="rId2" Type="http://schemas.openxmlformats.org/officeDocument/2006/relationships/image" Target="../media/image47.wmf"/><Relationship Id="rId1" Type="http://schemas.openxmlformats.org/officeDocument/2006/relationships/image" Target="../media/image46.wmf"/></Relationships>
</file>

<file path=ppt/drawings/_rels/vmlDrawing17.vml.rels><?xml version="1.0" encoding="UTF-8" standalone="yes"?>
<Relationships xmlns="http://schemas.openxmlformats.org/package/2006/relationships"><Relationship Id="rId3" Type="http://schemas.openxmlformats.org/officeDocument/2006/relationships/image" Target="../media/image50.wmf"/><Relationship Id="rId2" Type="http://schemas.openxmlformats.org/officeDocument/2006/relationships/image" Target="../media/image49.wmf"/><Relationship Id="rId1" Type="http://schemas.openxmlformats.org/officeDocument/2006/relationships/image" Target="../media/image48.wmf"/></Relationships>
</file>

<file path=ppt/drawings/_rels/vmlDrawing18.vml.rels><?xml version="1.0" encoding="UTF-8" standalone="yes"?>
<Relationships xmlns="http://schemas.openxmlformats.org/package/2006/relationships"><Relationship Id="rId3" Type="http://schemas.openxmlformats.org/officeDocument/2006/relationships/image" Target="../media/image54.wmf"/><Relationship Id="rId2" Type="http://schemas.openxmlformats.org/officeDocument/2006/relationships/image" Target="../media/image53.wmf"/><Relationship Id="rId1" Type="http://schemas.openxmlformats.org/officeDocument/2006/relationships/image" Target="../media/image52.wmf"/></Relationships>
</file>

<file path=ppt/drawings/_rels/vmlDrawing19.vml.rels><?xml version="1.0" encoding="UTF-8" standalone="yes"?>
<Relationships xmlns="http://schemas.openxmlformats.org/package/2006/relationships"><Relationship Id="rId3" Type="http://schemas.openxmlformats.org/officeDocument/2006/relationships/image" Target="../media/image57.wmf"/><Relationship Id="rId2" Type="http://schemas.openxmlformats.org/officeDocument/2006/relationships/image" Target="../media/image56.wmf"/><Relationship Id="rId1" Type="http://schemas.openxmlformats.org/officeDocument/2006/relationships/image" Target="../media/image55.wmf"/><Relationship Id="rId4" Type="http://schemas.openxmlformats.org/officeDocument/2006/relationships/image" Target="../media/image58.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wmf"/><Relationship Id="rId1" Type="http://schemas.openxmlformats.org/officeDocument/2006/relationships/image" Target="../media/image8.wmf"/><Relationship Id="rId5" Type="http://schemas.openxmlformats.org/officeDocument/2006/relationships/image" Target="../media/image12.wmf"/><Relationship Id="rId4" Type="http://schemas.openxmlformats.org/officeDocument/2006/relationships/image" Target="../media/image11.wmf"/></Relationships>
</file>

<file path=ppt/drawings/_rels/vmlDrawing20.vml.rels><?xml version="1.0" encoding="UTF-8" standalone="yes"?>
<Relationships xmlns="http://schemas.openxmlformats.org/package/2006/relationships"><Relationship Id="rId2" Type="http://schemas.openxmlformats.org/officeDocument/2006/relationships/image" Target="../media/image60.wmf"/><Relationship Id="rId1" Type="http://schemas.openxmlformats.org/officeDocument/2006/relationships/image" Target="../media/image59.wmf"/></Relationships>
</file>

<file path=ppt/drawings/_rels/vmlDrawing21.vml.rels><?xml version="1.0" encoding="UTF-8" standalone="yes"?>
<Relationships xmlns="http://schemas.openxmlformats.org/package/2006/relationships"><Relationship Id="rId3" Type="http://schemas.openxmlformats.org/officeDocument/2006/relationships/image" Target="../media/image65.wmf"/><Relationship Id="rId2" Type="http://schemas.openxmlformats.org/officeDocument/2006/relationships/image" Target="../media/image64.wmf"/><Relationship Id="rId1" Type="http://schemas.openxmlformats.org/officeDocument/2006/relationships/image" Target="../media/image63.wmf"/><Relationship Id="rId4" Type="http://schemas.openxmlformats.org/officeDocument/2006/relationships/image" Target="../media/image66.wmf"/></Relationships>
</file>

<file path=ppt/drawings/_rels/vmlDrawing22.vml.rels><?xml version="1.0" encoding="UTF-8" standalone="yes"?>
<Relationships xmlns="http://schemas.openxmlformats.org/package/2006/relationships"><Relationship Id="rId3" Type="http://schemas.openxmlformats.org/officeDocument/2006/relationships/image" Target="../media/image91.wmf"/><Relationship Id="rId2" Type="http://schemas.openxmlformats.org/officeDocument/2006/relationships/image" Target="../media/image90.wmf"/><Relationship Id="rId1" Type="http://schemas.openxmlformats.org/officeDocument/2006/relationships/image" Target="../media/image89.wmf"/><Relationship Id="rId6" Type="http://schemas.openxmlformats.org/officeDocument/2006/relationships/image" Target="../media/image94.wmf"/><Relationship Id="rId5" Type="http://schemas.openxmlformats.org/officeDocument/2006/relationships/image" Target="../media/image93.wmf"/><Relationship Id="rId4" Type="http://schemas.openxmlformats.org/officeDocument/2006/relationships/image" Target="../media/image9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image" Target="../media/image18.wmf"/><Relationship Id="rId1" Type="http://schemas.openxmlformats.org/officeDocument/2006/relationships/image" Target="../media/image17.wmf"/><Relationship Id="rId4" Type="http://schemas.openxmlformats.org/officeDocument/2006/relationships/image" Target="../media/image20.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image" Target="../media/image22.wmf"/><Relationship Id="rId1" Type="http://schemas.openxmlformats.org/officeDocument/2006/relationships/image" Target="../media/image21.wmf"/><Relationship Id="rId4" Type="http://schemas.openxmlformats.org/officeDocument/2006/relationships/image" Target="../media/image24.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27.wmf"/><Relationship Id="rId2" Type="http://schemas.openxmlformats.org/officeDocument/2006/relationships/image" Target="../media/image26.wmf"/><Relationship Id="rId1" Type="http://schemas.openxmlformats.org/officeDocument/2006/relationships/image" Target="../media/image25.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30.wmf"/><Relationship Id="rId2" Type="http://schemas.openxmlformats.org/officeDocument/2006/relationships/image" Target="../media/image29.wmf"/><Relationship Id="rId1" Type="http://schemas.openxmlformats.org/officeDocument/2006/relationships/image" Target="../media/image28.w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33.wmf"/><Relationship Id="rId1" Type="http://schemas.openxmlformats.org/officeDocument/2006/relationships/image" Target="../media/image32.w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35.wmf"/><Relationship Id="rId1" Type="http://schemas.openxmlformats.org/officeDocument/2006/relationships/image" Target="../media/image3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968479D-544F-4864-8C21-57570E15FD64}" type="datetimeFigureOut">
              <a:rPr lang="zh-TW" altLang="en-US" smtClean="0"/>
              <a:pPr/>
              <a:t>2012/8/22</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2F10E95-20DC-4ADB-9123-BD8858EF8BBA}" type="slidenum">
              <a:rPr lang="zh-TW" altLang="en-US" smtClean="0"/>
              <a:pPr/>
              <a:t>‹#›</a:t>
            </a:fld>
            <a:endParaRPr lang="zh-TW" altLang="en-US"/>
          </a:p>
        </p:txBody>
      </p:sp>
    </p:spTree>
    <p:extLst>
      <p:ext uri="{BB962C8B-B14F-4D97-AF65-F5344CB8AC3E}">
        <p14:creationId xmlns="" xmlns:p14="http://schemas.microsoft.com/office/powerpoint/2010/main" val="32046194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solidFill>
                <a:srgbClr val="FF0000"/>
              </a:solidFill>
            </a:endParaRPr>
          </a:p>
        </p:txBody>
      </p:sp>
      <p:sp>
        <p:nvSpPr>
          <p:cNvPr id="4" name="投影片編號版面配置區 3"/>
          <p:cNvSpPr>
            <a:spLocks noGrp="1"/>
          </p:cNvSpPr>
          <p:nvPr>
            <p:ph type="sldNum" sz="quarter" idx="10"/>
          </p:nvPr>
        </p:nvSpPr>
        <p:spPr/>
        <p:txBody>
          <a:bodyPr/>
          <a:lstStyle/>
          <a:p>
            <a:fld id="{42F10E95-20DC-4ADB-9123-BD8858EF8BBA}" type="slidenum">
              <a:rPr lang="zh-TW" altLang="en-US" smtClean="0"/>
              <a:pPr/>
              <a:t>86</a:t>
            </a:fld>
            <a:endParaRPr lang="zh-TW" altLang="en-US"/>
          </a:p>
        </p:txBody>
      </p:sp>
    </p:spTree>
    <p:extLst>
      <p:ext uri="{BB962C8B-B14F-4D97-AF65-F5344CB8AC3E}">
        <p14:creationId xmlns="" xmlns:p14="http://schemas.microsoft.com/office/powerpoint/2010/main" val="2107004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DA3D9C84-89AE-4280-935D-4BA40049159C}" type="datetimeFigureOut">
              <a:rPr lang="zh-TW" altLang="en-US" smtClean="0"/>
              <a:pPr/>
              <a:t>2012/8/22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88705ED-B9B4-4002-8F5E-4220F96B1F16}" type="slidenum">
              <a:rPr lang="zh-TW" altLang="en-US" smtClean="0"/>
              <a:pPr/>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DA3D9C84-89AE-4280-935D-4BA40049159C}" type="datetimeFigureOut">
              <a:rPr lang="zh-TW" altLang="en-US" smtClean="0"/>
              <a:pPr/>
              <a:t>2012/8/22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88705ED-B9B4-4002-8F5E-4220F96B1F16}"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DA3D9C84-89AE-4280-935D-4BA40049159C}" type="datetimeFigureOut">
              <a:rPr lang="zh-TW" altLang="en-US" smtClean="0"/>
              <a:pPr/>
              <a:t>2012/8/22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88705ED-B9B4-4002-8F5E-4220F96B1F16}"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DA3D9C84-89AE-4280-935D-4BA40049159C}" type="datetimeFigureOut">
              <a:rPr lang="zh-TW" altLang="en-US" smtClean="0"/>
              <a:pPr/>
              <a:t>2012/8/22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88705ED-B9B4-4002-8F5E-4220F96B1F16}" type="slidenum">
              <a:rPr lang="zh-TW" altLang="en-US" smtClean="0"/>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DA3D9C84-89AE-4280-935D-4BA40049159C}" type="datetimeFigureOut">
              <a:rPr lang="zh-TW" altLang="en-US" smtClean="0"/>
              <a:pPr/>
              <a:t>2012/8/22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88705ED-B9B4-4002-8F5E-4220F96B1F16}" type="slidenum">
              <a:rPr lang="zh-TW" altLang="en-US" smtClean="0"/>
              <a:pPr/>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DA3D9C84-89AE-4280-935D-4BA40049159C}" type="datetimeFigureOut">
              <a:rPr lang="zh-TW" altLang="en-US" smtClean="0"/>
              <a:pPr/>
              <a:t>2012/8/22</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588705ED-B9B4-4002-8F5E-4220F96B1F16}" type="slidenum">
              <a:rPr lang="zh-TW" altLang="en-US" smtClean="0"/>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DA3D9C84-89AE-4280-935D-4BA40049159C}" type="datetimeFigureOut">
              <a:rPr lang="zh-TW" altLang="en-US" smtClean="0"/>
              <a:pPr/>
              <a:t>2012/8/22</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588705ED-B9B4-4002-8F5E-4220F96B1F16}" type="slidenum">
              <a:rPr lang="zh-TW" altLang="en-US" smtClean="0"/>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DA3D9C84-89AE-4280-935D-4BA40049159C}" type="datetimeFigureOut">
              <a:rPr lang="zh-TW" altLang="en-US" smtClean="0"/>
              <a:pPr/>
              <a:t>2012/8/22</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588705ED-B9B4-4002-8F5E-4220F96B1F16}"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DA3D9C84-89AE-4280-935D-4BA40049159C}" type="datetimeFigureOut">
              <a:rPr lang="zh-TW" altLang="en-US" smtClean="0"/>
              <a:pPr/>
              <a:t>2012/8/22</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588705ED-B9B4-4002-8F5E-4220F96B1F16}"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DA3D9C84-89AE-4280-935D-4BA40049159C}" type="datetimeFigureOut">
              <a:rPr lang="zh-TW" altLang="en-US" smtClean="0"/>
              <a:pPr/>
              <a:t>2012/8/22</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588705ED-B9B4-4002-8F5E-4220F96B1F16}" type="slidenum">
              <a:rPr lang="zh-TW" altLang="en-US" smtClean="0"/>
              <a:pPr/>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DA3D9C84-89AE-4280-935D-4BA40049159C}" type="datetimeFigureOut">
              <a:rPr lang="zh-TW" altLang="en-US" smtClean="0"/>
              <a:pPr/>
              <a:t>2012/8/22</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588705ED-B9B4-4002-8F5E-4220F96B1F16}" type="slidenum">
              <a:rPr lang="zh-TW" altLang="en-US" smtClean="0"/>
              <a:pPr/>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3D9C84-89AE-4280-935D-4BA40049159C}" type="datetimeFigureOut">
              <a:rPr lang="zh-TW" altLang="en-US" smtClean="0"/>
              <a:pPr/>
              <a:t>2012/8/22</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8705ED-B9B4-4002-8F5E-4220F96B1F16}"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bin"/><Relationship Id="rId7"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4.bin"/><Relationship Id="rId5" Type="http://schemas.openxmlformats.org/officeDocument/2006/relationships/oleObject" Target="../embeddings/oleObject3.bin"/><Relationship Id="rId4" Type="http://schemas.openxmlformats.org/officeDocument/2006/relationships/oleObject" Target="../embeddings/oleObject2.bin"/></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6.bin"/><Relationship Id="rId7"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9.bin"/><Relationship Id="rId5" Type="http://schemas.openxmlformats.org/officeDocument/2006/relationships/oleObject" Target="../embeddings/oleObject8.bin"/><Relationship Id="rId4" Type="http://schemas.openxmlformats.org/officeDocument/2006/relationships/oleObject" Target="../embeddings/oleObject7.bin"/></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slide" Target="slide50.xml"/><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oleObject" Target="../embeddings/oleObject11.bin"/></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oleObject" Target="../embeddings/oleObject15.bin"/><Relationship Id="rId5" Type="http://schemas.openxmlformats.org/officeDocument/2006/relationships/oleObject" Target="../embeddings/oleObject14.bin"/><Relationship Id="rId4" Type="http://schemas.openxmlformats.org/officeDocument/2006/relationships/oleObject" Target="../embeddings/oleObject13.bin"/></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oleObject" Target="../embeddings/oleObject19.bin"/><Relationship Id="rId5" Type="http://schemas.openxmlformats.org/officeDocument/2006/relationships/oleObject" Target="../embeddings/oleObject18.bin"/><Relationship Id="rId4" Type="http://schemas.openxmlformats.org/officeDocument/2006/relationships/oleObject" Target="../embeddings/oleObject17.bin"/></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2.xml"/><Relationship Id="rId1" Type="http://schemas.openxmlformats.org/officeDocument/2006/relationships/vmlDrawing" Target="../drawings/vmlDrawing6.vml"/><Relationship Id="rId5" Type="http://schemas.openxmlformats.org/officeDocument/2006/relationships/oleObject" Target="../embeddings/oleObject22.bin"/><Relationship Id="rId4" Type="http://schemas.openxmlformats.org/officeDocument/2006/relationships/oleObject" Target="../embeddings/oleObject21.bin"/></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Layout" Target="../slideLayouts/slideLayout2.xml"/><Relationship Id="rId1" Type="http://schemas.openxmlformats.org/officeDocument/2006/relationships/vmlDrawing" Target="../drawings/vmlDrawing7.vml"/><Relationship Id="rId5" Type="http://schemas.openxmlformats.org/officeDocument/2006/relationships/oleObject" Target="../embeddings/oleObject25.bin"/><Relationship Id="rId4" Type="http://schemas.openxmlformats.org/officeDocument/2006/relationships/oleObject" Target="../embeddings/oleObject24.bin"/></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oleObject" Target="../embeddings/oleObject27.bin"/></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slideLayout" Target="../slideLayouts/slideLayout2.xml"/><Relationship Id="rId1" Type="http://schemas.openxmlformats.org/officeDocument/2006/relationships/vmlDrawing" Target="../drawings/vmlDrawing9.vml"/><Relationship Id="rId4" Type="http://schemas.openxmlformats.org/officeDocument/2006/relationships/oleObject" Target="../embeddings/oleObject29.bin"/></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30.bin"/><Relationship Id="rId2" Type="http://schemas.openxmlformats.org/officeDocument/2006/relationships/slideLayout" Target="../slideLayouts/slideLayout2.xml"/><Relationship Id="rId1" Type="http://schemas.openxmlformats.org/officeDocument/2006/relationships/vmlDrawing" Target="../drawings/vmlDrawing10.vml"/><Relationship Id="rId5" Type="http://schemas.openxmlformats.org/officeDocument/2006/relationships/oleObject" Target="../embeddings/oleObject32.bin"/><Relationship Id="rId4" Type="http://schemas.openxmlformats.org/officeDocument/2006/relationships/oleObject" Target="../embeddings/oleObject31.bin"/></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33.bin"/><Relationship Id="rId2" Type="http://schemas.openxmlformats.org/officeDocument/2006/relationships/slideLayout" Target="../slideLayouts/slideLayout2.xml"/><Relationship Id="rId1" Type="http://schemas.openxmlformats.org/officeDocument/2006/relationships/vmlDrawing" Target="../drawings/vmlDrawing11.vml"/></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34.bin"/><Relationship Id="rId2" Type="http://schemas.openxmlformats.org/officeDocument/2006/relationships/slideLayout" Target="../slideLayouts/slideLayout2.xml"/><Relationship Id="rId1" Type="http://schemas.openxmlformats.org/officeDocument/2006/relationships/vmlDrawing" Target="../drawings/vmlDrawing12.vml"/></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35.bin"/><Relationship Id="rId2" Type="http://schemas.openxmlformats.org/officeDocument/2006/relationships/slideLayout" Target="../slideLayouts/slideLayout2.xml"/><Relationship Id="rId1" Type="http://schemas.openxmlformats.org/officeDocument/2006/relationships/vmlDrawing" Target="../drawings/vmlDrawing13.vml"/></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36.bin"/><Relationship Id="rId2" Type="http://schemas.openxmlformats.org/officeDocument/2006/relationships/slideLayout" Target="../slideLayouts/slideLayout2.xml"/><Relationship Id="rId1" Type="http://schemas.openxmlformats.org/officeDocument/2006/relationships/vmlDrawing" Target="../drawings/vmlDrawing14.vml"/><Relationship Id="rId4" Type="http://schemas.openxmlformats.org/officeDocument/2006/relationships/oleObject" Target="../embeddings/oleObject37.bin"/></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38.bin"/><Relationship Id="rId2" Type="http://schemas.openxmlformats.org/officeDocument/2006/relationships/slideLayout" Target="../slideLayouts/slideLayout2.xml"/><Relationship Id="rId1" Type="http://schemas.openxmlformats.org/officeDocument/2006/relationships/vmlDrawing" Target="../drawings/vmlDrawing15.vml"/><Relationship Id="rId4" Type="http://schemas.openxmlformats.org/officeDocument/2006/relationships/oleObject" Target="../embeddings/oleObject39.bin"/></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oleObject" Target="../embeddings/oleObject40.bin"/><Relationship Id="rId2" Type="http://schemas.openxmlformats.org/officeDocument/2006/relationships/slideLayout" Target="../slideLayouts/slideLayout2.xml"/><Relationship Id="rId1" Type="http://schemas.openxmlformats.org/officeDocument/2006/relationships/vmlDrawing" Target="../drawings/vmlDrawing16.vml"/><Relationship Id="rId4" Type="http://schemas.openxmlformats.org/officeDocument/2006/relationships/oleObject" Target="../embeddings/oleObject41.bin"/></Relationships>
</file>

<file path=ppt/slides/_rels/slide43.xml.rels><?xml version="1.0" encoding="UTF-8" standalone="yes"?>
<Relationships xmlns="http://schemas.openxmlformats.org/package/2006/relationships"><Relationship Id="rId3" Type="http://schemas.openxmlformats.org/officeDocument/2006/relationships/oleObject" Target="../embeddings/oleObject42.bin"/><Relationship Id="rId2" Type="http://schemas.openxmlformats.org/officeDocument/2006/relationships/slideLayout" Target="../slideLayouts/slideLayout2.xml"/><Relationship Id="rId1" Type="http://schemas.openxmlformats.org/officeDocument/2006/relationships/vmlDrawing" Target="../drawings/vmlDrawing17.vml"/><Relationship Id="rId5" Type="http://schemas.openxmlformats.org/officeDocument/2006/relationships/oleObject" Target="../embeddings/oleObject44.bin"/><Relationship Id="rId4" Type="http://schemas.openxmlformats.org/officeDocument/2006/relationships/oleObject" Target="../embeddings/oleObject43.bin"/></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oleObject" Target="../embeddings/oleObject45.bin"/><Relationship Id="rId2" Type="http://schemas.openxmlformats.org/officeDocument/2006/relationships/slideLayout" Target="../slideLayouts/slideLayout2.xml"/><Relationship Id="rId1" Type="http://schemas.openxmlformats.org/officeDocument/2006/relationships/vmlDrawing" Target="../drawings/vmlDrawing18.vml"/><Relationship Id="rId5" Type="http://schemas.openxmlformats.org/officeDocument/2006/relationships/oleObject" Target="../embeddings/oleObject47.bin"/><Relationship Id="rId4" Type="http://schemas.openxmlformats.org/officeDocument/2006/relationships/oleObject" Target="../embeddings/oleObject46.bin"/></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48.bin"/><Relationship Id="rId2" Type="http://schemas.openxmlformats.org/officeDocument/2006/relationships/slideLayout" Target="../slideLayouts/slideLayout2.xml"/><Relationship Id="rId1" Type="http://schemas.openxmlformats.org/officeDocument/2006/relationships/vmlDrawing" Target="../drawings/vmlDrawing19.vml"/><Relationship Id="rId6" Type="http://schemas.openxmlformats.org/officeDocument/2006/relationships/oleObject" Target="../embeddings/oleObject51.bin"/><Relationship Id="rId5" Type="http://schemas.openxmlformats.org/officeDocument/2006/relationships/oleObject" Target="../embeddings/oleObject50.bin"/><Relationship Id="rId4" Type="http://schemas.openxmlformats.org/officeDocument/2006/relationships/oleObject" Target="../embeddings/oleObject49.bin"/></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slide" Target="slide22.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slide" Target="slide85.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oleObject" Target="../embeddings/oleObject52.bin"/><Relationship Id="rId2" Type="http://schemas.openxmlformats.org/officeDocument/2006/relationships/slideLayout" Target="../slideLayouts/slideLayout2.xml"/><Relationship Id="rId1" Type="http://schemas.openxmlformats.org/officeDocument/2006/relationships/vmlDrawing" Target="../drawings/vmlDrawing20.vml"/><Relationship Id="rId5" Type="http://schemas.openxmlformats.org/officeDocument/2006/relationships/oleObject" Target="../embeddings/oleObject54.bin"/><Relationship Id="rId4" Type="http://schemas.openxmlformats.org/officeDocument/2006/relationships/oleObject" Target="../embeddings/oleObject53.bin"/></Relationships>
</file>

<file path=ppt/slides/_rels/slide5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emf"/><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oleObject" Target="../embeddings/oleObject55.bin"/><Relationship Id="rId7" Type="http://schemas.openxmlformats.org/officeDocument/2006/relationships/image" Target="../media/image67.png"/><Relationship Id="rId2" Type="http://schemas.openxmlformats.org/officeDocument/2006/relationships/slideLayout" Target="../slideLayouts/slideLayout2.xml"/><Relationship Id="rId1" Type="http://schemas.openxmlformats.org/officeDocument/2006/relationships/vmlDrawing" Target="../drawings/vmlDrawing21.vml"/><Relationship Id="rId6" Type="http://schemas.openxmlformats.org/officeDocument/2006/relationships/oleObject" Target="../embeddings/oleObject58.bin"/><Relationship Id="rId5" Type="http://schemas.openxmlformats.org/officeDocument/2006/relationships/oleObject" Target="../embeddings/oleObject57.bin"/><Relationship Id="rId4" Type="http://schemas.openxmlformats.org/officeDocument/2006/relationships/oleObject" Target="../embeddings/oleObject56.bin"/></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2.xml"/><Relationship Id="rId4" Type="http://schemas.openxmlformats.org/officeDocument/2006/relationships/image" Target="../media/image80.png"/></Relationships>
</file>

<file path=ppt/slides/_rels/slide71.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8" Type="http://schemas.openxmlformats.org/officeDocument/2006/relationships/oleObject" Target="../embeddings/oleObject64.bin"/><Relationship Id="rId3" Type="http://schemas.openxmlformats.org/officeDocument/2006/relationships/oleObject" Target="../embeddings/oleObject59.bin"/><Relationship Id="rId7" Type="http://schemas.openxmlformats.org/officeDocument/2006/relationships/oleObject" Target="../embeddings/oleObject63.bin"/><Relationship Id="rId2" Type="http://schemas.openxmlformats.org/officeDocument/2006/relationships/slideLayout" Target="../slideLayouts/slideLayout2.xml"/><Relationship Id="rId1" Type="http://schemas.openxmlformats.org/officeDocument/2006/relationships/vmlDrawing" Target="../drawings/vmlDrawing22.vml"/><Relationship Id="rId6" Type="http://schemas.openxmlformats.org/officeDocument/2006/relationships/oleObject" Target="../embeddings/oleObject62.bin"/><Relationship Id="rId5" Type="http://schemas.openxmlformats.org/officeDocument/2006/relationships/oleObject" Target="../embeddings/oleObject61.bin"/><Relationship Id="rId4" Type="http://schemas.openxmlformats.org/officeDocument/2006/relationships/oleObject" Target="../embeddings/oleObject60.bin"/></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slide" Target="slide52.xml"/><Relationship Id="rId2" Type="http://schemas.openxmlformats.org/officeDocument/2006/relationships/image" Target="../media/image95.emf"/><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0" y="2204864"/>
            <a:ext cx="8928992" cy="2160240"/>
          </a:xfrm>
          <a:effectLst>
            <a:outerShdw blurRad="50800" dist="38100" dir="2700000" algn="tl" rotWithShape="0">
              <a:prstClr val="black">
                <a:alpha val="40000"/>
              </a:prstClr>
            </a:outerShdw>
          </a:effectLst>
        </p:spPr>
        <p:txBody>
          <a:bodyPr>
            <a:normAutofit/>
          </a:bodyPr>
          <a:lstStyle/>
          <a:p>
            <a:r>
              <a:rPr lang="zh-TW" altLang="en-US" sz="5000" dirty="0" smtClean="0">
                <a:latin typeface="標楷體" pitchFamily="65" charset="-120"/>
                <a:ea typeface="標楷體" pitchFamily="65" charset="-120"/>
              </a:rPr>
              <a:t>以賽局理論分析可轉換公司債</a:t>
            </a:r>
            <a:endParaRPr lang="zh-TW" altLang="en-US" sz="5000" dirty="0">
              <a:latin typeface="標楷體" pitchFamily="65" charset="-120"/>
              <a:ea typeface="標楷體" pitchFamily="65" charset="-120"/>
            </a:endParaRPr>
          </a:p>
        </p:txBody>
      </p:sp>
    </p:spTree>
    <p:extLst>
      <p:ext uri="{BB962C8B-B14F-4D97-AF65-F5344CB8AC3E}">
        <p14:creationId xmlns="" xmlns:p14="http://schemas.microsoft.com/office/powerpoint/2010/main" val="8416270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497321" y="249141"/>
            <a:ext cx="5544616" cy="875603"/>
          </a:xfrm>
          <a:effectLst>
            <a:outerShdw blurRad="50800" dist="38100" dir="2700000" algn="tl" rotWithShape="0">
              <a:prstClr val="black">
                <a:alpha val="40000"/>
              </a:prstClr>
            </a:outerShdw>
          </a:effectLst>
        </p:spPr>
        <p:txBody>
          <a:bodyPr>
            <a:normAutofit fontScale="90000"/>
          </a:bodyPr>
          <a:lstStyle/>
          <a:p>
            <a:pPr algn="l"/>
            <a:r>
              <a:rPr lang="zh-TW" altLang="en-US" dirty="0" smtClean="0">
                <a:latin typeface="標楷體" pitchFamily="65" charset="-120"/>
                <a:ea typeface="標楷體" pitchFamily="65" charset="-120"/>
              </a:rPr>
              <a:t>文獻回顧</a:t>
            </a:r>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持有狀況分析</a:t>
            </a:r>
            <a:endParaRPr lang="zh-TW" altLang="en-US" dirty="0">
              <a:latin typeface="標楷體" pitchFamily="65" charset="-120"/>
              <a:ea typeface="標楷體" pitchFamily="65" charset="-120"/>
            </a:endParaRPr>
          </a:p>
        </p:txBody>
      </p:sp>
      <p:sp>
        <p:nvSpPr>
          <p:cNvPr id="3" name="內容版面配置區 2"/>
          <p:cNvSpPr>
            <a:spLocks noGrp="1"/>
          </p:cNvSpPr>
          <p:nvPr>
            <p:ph idx="1"/>
          </p:nvPr>
        </p:nvSpPr>
        <p:spPr>
          <a:xfrm>
            <a:off x="457200" y="1600200"/>
            <a:ext cx="8435280" cy="4925144"/>
          </a:xfrm>
        </p:spPr>
        <p:txBody>
          <a:bodyPr>
            <a:normAutofit/>
          </a:bodyPr>
          <a:lstStyle/>
          <a:p>
            <a:r>
              <a:rPr lang="en-US" altLang="zh-TW" dirty="0" err="1" smtClean="0">
                <a:latin typeface="標楷體" pitchFamily="65" charset="-120"/>
                <a:ea typeface="標楷體" pitchFamily="65" charset="-120"/>
              </a:rPr>
              <a:t>Constantinides</a:t>
            </a:r>
            <a:r>
              <a:rPr lang="en-US" altLang="zh-TW" dirty="0" smtClean="0">
                <a:latin typeface="標楷體" pitchFamily="65" charset="-120"/>
                <a:ea typeface="標楷體" pitchFamily="65" charset="-120"/>
              </a:rPr>
              <a:t>(1984)</a:t>
            </a:r>
            <a:r>
              <a:rPr lang="zh-TW" altLang="en-US" dirty="0" smtClean="0">
                <a:latin typeface="標楷體" pitchFamily="65" charset="-120"/>
                <a:ea typeface="標楷體" pitchFamily="65" charset="-120"/>
              </a:rPr>
              <a:t>提出了公司權證</a:t>
            </a:r>
            <a:r>
              <a:rPr lang="en-US" altLang="zh-TW" dirty="0" smtClean="0">
                <a:latin typeface="標楷體" pitchFamily="65" charset="-120"/>
                <a:ea typeface="標楷體" pitchFamily="65" charset="-120"/>
              </a:rPr>
              <a:t>(warrant)</a:t>
            </a:r>
            <a:r>
              <a:rPr lang="zh-TW" altLang="en-US" dirty="0" smtClean="0">
                <a:latin typeface="標楷體" pitchFamily="65" charset="-120"/>
                <a:ea typeface="標楷體" pitchFamily="65" charset="-120"/>
              </a:rPr>
              <a:t>在塊狀履約、獨佔以及完全競爭的情況下的履約情形。其中：</a:t>
            </a:r>
            <a:endParaRPr lang="en-US" altLang="zh-TW" dirty="0" smtClean="0">
              <a:latin typeface="標楷體" pitchFamily="65" charset="-120"/>
              <a:ea typeface="標楷體" pitchFamily="65" charset="-120"/>
            </a:endParaRPr>
          </a:p>
          <a:p>
            <a:pPr lvl="1"/>
            <a:r>
              <a:rPr lang="zh-TW" altLang="en-US" dirty="0">
                <a:latin typeface="標楷體" pitchFamily="65" charset="-120"/>
                <a:ea typeface="標楷體" pitchFamily="65" charset="-120"/>
              </a:rPr>
              <a:t>塊狀</a:t>
            </a:r>
            <a:r>
              <a:rPr lang="zh-TW" altLang="en-US" dirty="0" smtClean="0">
                <a:latin typeface="標楷體" pitchFamily="65" charset="-120"/>
                <a:ea typeface="標楷體" pitchFamily="65" charset="-120"/>
              </a:rPr>
              <a:t>履約</a:t>
            </a:r>
            <a:r>
              <a:rPr lang="en-US" altLang="zh-TW" dirty="0" smtClean="0">
                <a:latin typeface="標楷體" pitchFamily="65" charset="-120"/>
                <a:ea typeface="標楷體" pitchFamily="65" charset="-120"/>
              </a:rPr>
              <a:t>(block)</a:t>
            </a:r>
            <a:r>
              <a:rPr lang="zh-TW" altLang="en-US" dirty="0" smtClean="0">
                <a:latin typeface="標楷體" pitchFamily="65" charset="-120"/>
                <a:ea typeface="標楷體" pitchFamily="65" charset="-120"/>
              </a:rPr>
              <a:t>：</a:t>
            </a:r>
            <a:r>
              <a:rPr lang="en-US" altLang="zh-TW" dirty="0" smtClean="0">
                <a:latin typeface="標楷體" pitchFamily="65" charset="-120"/>
                <a:ea typeface="標楷體" pitchFamily="65" charset="-120"/>
              </a:rPr>
              <a:t/>
            </a:r>
            <a:br>
              <a:rPr lang="en-US" altLang="zh-TW" dirty="0" smtClean="0">
                <a:latin typeface="標楷體" pitchFamily="65" charset="-120"/>
                <a:ea typeface="標楷體" pitchFamily="65" charset="-120"/>
              </a:rPr>
            </a:br>
            <a:r>
              <a:rPr lang="zh-TW" altLang="en-US" dirty="0" smtClean="0">
                <a:latin typeface="標楷體" pitchFamily="65" charset="-120"/>
                <a:ea typeface="標楷體" pitchFamily="65" charset="-120"/>
              </a:rPr>
              <a:t>持有人履約時必須一次將手中部位全數履約。</a:t>
            </a:r>
            <a:endParaRPr lang="en-US" altLang="zh-TW" dirty="0" smtClean="0">
              <a:latin typeface="標楷體" pitchFamily="65" charset="-120"/>
              <a:ea typeface="標楷體" pitchFamily="65" charset="-120"/>
            </a:endParaRPr>
          </a:p>
          <a:p>
            <a:pPr lvl="1"/>
            <a:r>
              <a:rPr lang="zh-TW" altLang="en-US" dirty="0">
                <a:latin typeface="標楷體" pitchFamily="65" charset="-120"/>
                <a:ea typeface="標楷體" pitchFamily="65" charset="-120"/>
              </a:rPr>
              <a:t>分期</a:t>
            </a:r>
            <a:r>
              <a:rPr lang="zh-TW" altLang="en-US" dirty="0" smtClean="0">
                <a:latin typeface="標楷體" pitchFamily="65" charset="-120"/>
                <a:ea typeface="標楷體" pitchFamily="65" charset="-120"/>
              </a:rPr>
              <a:t>履約</a:t>
            </a:r>
            <a:r>
              <a:rPr lang="en-US" altLang="zh-TW" dirty="0" smtClean="0">
                <a:latin typeface="標楷體" pitchFamily="65" charset="-120"/>
                <a:ea typeface="標楷體" pitchFamily="65" charset="-120"/>
              </a:rPr>
              <a:t>(sequential):</a:t>
            </a:r>
            <a:br>
              <a:rPr lang="en-US" altLang="zh-TW" dirty="0" smtClean="0">
                <a:latin typeface="標楷體" pitchFamily="65" charset="-120"/>
                <a:ea typeface="標楷體" pitchFamily="65" charset="-120"/>
              </a:rPr>
            </a:br>
            <a:r>
              <a:rPr lang="zh-TW" altLang="en-US" dirty="0" smtClean="0">
                <a:latin typeface="標楷體" pitchFamily="65" charset="-120"/>
                <a:ea typeface="標楷體" pitchFamily="65" charset="-120"/>
              </a:rPr>
              <a:t>持有人履約時可以將手中未履約部分以任何比例進行履約。</a:t>
            </a:r>
            <a:endParaRPr lang="en-US" altLang="zh-TW" dirty="0" smtClean="0">
              <a:latin typeface="標楷體" pitchFamily="65" charset="-120"/>
              <a:ea typeface="標楷體" pitchFamily="65" charset="-120"/>
            </a:endParaRPr>
          </a:p>
          <a:p>
            <a:pPr lvl="2"/>
            <a:r>
              <a:rPr lang="zh-TW" altLang="en-US" dirty="0" smtClean="0">
                <a:latin typeface="標楷體" pitchFamily="65" charset="-120"/>
                <a:ea typeface="標楷體" pitchFamily="65" charset="-120"/>
              </a:rPr>
              <a:t>獨佔</a:t>
            </a:r>
            <a:r>
              <a:rPr lang="en-US" altLang="zh-TW" dirty="0" smtClean="0">
                <a:latin typeface="標楷體" pitchFamily="65" charset="-120"/>
                <a:ea typeface="標楷體" pitchFamily="65" charset="-120"/>
              </a:rPr>
              <a:t>(monopoly)</a:t>
            </a:r>
          </a:p>
          <a:p>
            <a:pPr lvl="2"/>
            <a:r>
              <a:rPr lang="zh-TW" altLang="en-US" dirty="0">
                <a:latin typeface="標楷體" pitchFamily="65" charset="-120"/>
                <a:ea typeface="標楷體" pitchFamily="65" charset="-120"/>
              </a:rPr>
              <a:t>完全</a:t>
            </a:r>
            <a:r>
              <a:rPr lang="zh-TW" altLang="en-US" dirty="0" smtClean="0">
                <a:latin typeface="標楷體" pitchFamily="65" charset="-120"/>
                <a:ea typeface="標楷體" pitchFamily="65" charset="-120"/>
              </a:rPr>
              <a:t>競爭</a:t>
            </a:r>
            <a:r>
              <a:rPr lang="en-US" altLang="zh-TW" dirty="0" smtClean="0">
                <a:latin typeface="標楷體" pitchFamily="65" charset="-120"/>
                <a:ea typeface="標楷體" pitchFamily="65" charset="-120"/>
              </a:rPr>
              <a:t>(competitive)</a:t>
            </a:r>
            <a:endParaRPr lang="zh-TW" altLang="en-US" dirty="0">
              <a:latin typeface="標楷體" pitchFamily="65" charset="-120"/>
              <a:ea typeface="標楷體" pitchFamily="65" charset="-120"/>
            </a:endParaRPr>
          </a:p>
        </p:txBody>
      </p:sp>
      <p:cxnSp>
        <p:nvCxnSpPr>
          <p:cNvPr id="6" name="直線接點 5"/>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8087282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normAutofit/>
          </a:bodyPr>
          <a:lstStyle/>
          <a:p>
            <a:r>
              <a:rPr lang="en-US" altLang="zh-TW" dirty="0" err="1">
                <a:latin typeface="標楷體" pitchFamily="65" charset="-120"/>
                <a:ea typeface="標楷體" pitchFamily="65" charset="-120"/>
              </a:rPr>
              <a:t>Constantinides</a:t>
            </a:r>
            <a:r>
              <a:rPr lang="en-US" altLang="zh-TW" dirty="0">
                <a:latin typeface="標楷體" pitchFamily="65" charset="-120"/>
                <a:ea typeface="標楷體" pitchFamily="65" charset="-120"/>
              </a:rPr>
              <a:t>(1984</a:t>
            </a:r>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也提出了推</a:t>
            </a:r>
            <a:r>
              <a:rPr lang="zh-TW" altLang="en-US" dirty="0">
                <a:latin typeface="標楷體" pitchFamily="65" charset="-120"/>
                <a:ea typeface="標楷體" pitchFamily="65" charset="-120"/>
              </a:rPr>
              <a:t>導</a:t>
            </a:r>
            <a:r>
              <a:rPr lang="zh-TW" altLang="en-US" dirty="0" smtClean="0">
                <a:latin typeface="標楷體" pitchFamily="65" charset="-120"/>
                <a:ea typeface="標楷體" pitchFamily="65" charset="-120"/>
              </a:rPr>
              <a:t>證明，表示</a:t>
            </a:r>
            <a:r>
              <a:rPr lang="en-US" altLang="zh-TW" dirty="0" smtClean="0">
                <a:latin typeface="標楷體" pitchFamily="65" charset="-120"/>
                <a:ea typeface="標楷體" pitchFamily="65" charset="-120"/>
              </a:rPr>
              <a:t>warrant</a:t>
            </a:r>
            <a:r>
              <a:rPr lang="zh-TW" altLang="en-US" dirty="0" smtClean="0">
                <a:latin typeface="標楷體" pitchFamily="65" charset="-120"/>
                <a:ea typeface="標楷體" pitchFamily="65" charset="-120"/>
              </a:rPr>
              <a:t>在</a:t>
            </a:r>
            <a:r>
              <a:rPr lang="zh-TW" altLang="en-US" dirty="0">
                <a:latin typeface="標楷體" pitchFamily="65" charset="-120"/>
                <a:ea typeface="標楷體" pitchFamily="65" charset="-120"/>
              </a:rPr>
              <a:t>塊狀履約</a:t>
            </a:r>
            <a:r>
              <a:rPr lang="zh-TW" altLang="en-US" dirty="0" smtClean="0">
                <a:latin typeface="標楷體" pitchFamily="65" charset="-120"/>
                <a:ea typeface="標楷體" pitchFamily="65" charset="-120"/>
              </a:rPr>
              <a:t>的限制下，其價值會大於或等於完全競爭情況下的</a:t>
            </a:r>
            <a:r>
              <a:rPr lang="en-US" altLang="zh-TW" dirty="0" smtClean="0">
                <a:latin typeface="標楷體" pitchFamily="65" charset="-120"/>
                <a:ea typeface="標楷體" pitchFamily="65" charset="-120"/>
              </a:rPr>
              <a:t>warrant</a:t>
            </a:r>
            <a:r>
              <a:rPr lang="zh-TW" altLang="en-US" dirty="0" smtClean="0">
                <a:latin typeface="標楷體" pitchFamily="65" charset="-120"/>
                <a:ea typeface="標楷體" pitchFamily="65" charset="-120"/>
              </a:rPr>
              <a:t>價值。</a:t>
            </a:r>
            <a:endParaRPr lang="en-US" altLang="zh-TW" dirty="0" smtClean="0">
              <a:latin typeface="標楷體" pitchFamily="65" charset="-120"/>
              <a:ea typeface="標楷體" pitchFamily="65" charset="-120"/>
            </a:endParaRPr>
          </a:p>
          <a:p>
            <a:r>
              <a:rPr lang="zh-TW" altLang="en-US" dirty="0" smtClean="0">
                <a:latin typeface="標楷體" pitchFamily="65" charset="-120"/>
                <a:ea typeface="標楷體" pitchFamily="65" charset="-120"/>
              </a:rPr>
              <a:t>可轉換公司債也同樣存在這個現象</a:t>
            </a:r>
            <a:endParaRPr lang="zh-TW" altLang="en-US" dirty="0">
              <a:latin typeface="標楷體" pitchFamily="65" charset="-120"/>
              <a:ea typeface="標楷體" pitchFamily="65" charset="-120"/>
            </a:endParaRPr>
          </a:p>
        </p:txBody>
      </p:sp>
      <p:sp>
        <p:nvSpPr>
          <p:cNvPr id="9" name="標題 1"/>
          <p:cNvSpPr txBox="1">
            <a:spLocks/>
          </p:cNvSpPr>
          <p:nvPr/>
        </p:nvSpPr>
        <p:spPr>
          <a:xfrm>
            <a:off x="1497321" y="249141"/>
            <a:ext cx="5544616" cy="875603"/>
          </a:xfrm>
          <a:prstGeom prst="rect">
            <a:avLst/>
          </a:prstGeom>
          <a:effectLst>
            <a:outerShdw blurRad="50800" dist="38100" dir="2700000" algn="tl" rotWithShape="0">
              <a:prstClr val="black">
                <a:alpha val="40000"/>
              </a:prstClr>
            </a:outerShdw>
          </a:effectLst>
        </p:spPr>
        <p:txBody>
          <a:bodyPr vert="horz" lIns="91440" tIns="45720" rIns="91440" bIns="45720" rtlCol="0" anchor="ct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zh-TW" altLang="en-US" dirty="0" smtClean="0">
                <a:latin typeface="標楷體" pitchFamily="65" charset="-120"/>
                <a:ea typeface="標楷體" pitchFamily="65" charset="-120"/>
              </a:rPr>
              <a:t>文獻回顧</a:t>
            </a:r>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持有狀況分析</a:t>
            </a:r>
            <a:endParaRPr lang="zh-TW" altLang="en-US" dirty="0">
              <a:latin typeface="標楷體" pitchFamily="65" charset="-120"/>
              <a:ea typeface="標楷體" pitchFamily="65" charset="-120"/>
            </a:endParaRPr>
          </a:p>
        </p:txBody>
      </p:sp>
      <p:cxnSp>
        <p:nvCxnSpPr>
          <p:cNvPr id="11" name="直線接點 10"/>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266758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502613" y="260648"/>
            <a:ext cx="4978896" cy="850106"/>
          </a:xfrm>
          <a:effectLst>
            <a:outerShdw blurRad="50800" dist="38100" dir="2700000" algn="tl" rotWithShape="0">
              <a:prstClr val="black">
                <a:alpha val="40000"/>
              </a:prstClr>
            </a:outerShdw>
          </a:effectLst>
        </p:spPr>
        <p:txBody>
          <a:bodyPr>
            <a:normAutofit/>
          </a:bodyPr>
          <a:lstStyle/>
          <a:p>
            <a:pPr algn="l"/>
            <a:r>
              <a:rPr lang="zh-TW" altLang="en-US" dirty="0">
                <a:latin typeface="標楷體" pitchFamily="65" charset="-120"/>
                <a:ea typeface="標楷體" pitchFamily="65" charset="-120"/>
              </a:rPr>
              <a:t>文獻</a:t>
            </a:r>
            <a:r>
              <a:rPr lang="zh-TW" altLang="en-US" dirty="0" smtClean="0">
                <a:latin typeface="標楷體" pitchFamily="65" charset="-120"/>
                <a:ea typeface="標楷體" pitchFamily="65" charset="-120"/>
              </a:rPr>
              <a:t>回顧</a:t>
            </a:r>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贖回</a:t>
            </a:r>
            <a:r>
              <a:rPr lang="zh-TW" altLang="en-US" dirty="0">
                <a:latin typeface="標楷體" pitchFamily="65" charset="-120"/>
                <a:ea typeface="標楷體" pitchFamily="65" charset="-120"/>
              </a:rPr>
              <a:t>延遲</a:t>
            </a:r>
          </a:p>
        </p:txBody>
      </p:sp>
      <p:sp>
        <p:nvSpPr>
          <p:cNvPr id="3" name="內容版面配置區 2"/>
          <p:cNvSpPr>
            <a:spLocks noGrp="1"/>
          </p:cNvSpPr>
          <p:nvPr>
            <p:ph idx="1"/>
          </p:nvPr>
        </p:nvSpPr>
        <p:spPr>
          <a:xfrm>
            <a:off x="457200" y="1340768"/>
            <a:ext cx="8229600" cy="4785395"/>
          </a:xfrm>
        </p:spPr>
        <p:txBody>
          <a:bodyPr>
            <a:normAutofit fontScale="92500" lnSpcReduction="20000"/>
          </a:bodyPr>
          <a:lstStyle/>
          <a:p>
            <a:r>
              <a:rPr lang="en-US" altLang="zh-TW" dirty="0">
                <a:latin typeface="標楷體" pitchFamily="65" charset="-120"/>
                <a:ea typeface="標楷體" pitchFamily="65" charset="-120"/>
              </a:rPr>
              <a:t>Brennan and Schwartz(1977</a:t>
            </a:r>
            <a:r>
              <a:rPr lang="en-US" altLang="zh-TW" dirty="0" smtClean="0">
                <a:latin typeface="標楷體" pitchFamily="65" charset="-120"/>
                <a:ea typeface="標楷體" pitchFamily="65" charset="-120"/>
              </a:rPr>
              <a:t>)</a:t>
            </a:r>
            <a:r>
              <a:rPr lang="zh-TW" altLang="zh-TW" dirty="0" smtClean="0">
                <a:latin typeface="標楷體" pitchFamily="65" charset="-120"/>
                <a:ea typeface="標楷體" pitchFamily="65" charset="-120"/>
              </a:rPr>
              <a:t>中</a:t>
            </a:r>
            <a:r>
              <a:rPr lang="zh-TW" altLang="zh-TW" dirty="0">
                <a:latin typeface="標楷體" pitchFamily="65" charset="-120"/>
                <a:ea typeface="標楷體" pitchFamily="65" charset="-120"/>
              </a:rPr>
              <a:t>指出</a:t>
            </a:r>
            <a:r>
              <a:rPr lang="zh-TW" altLang="zh-TW" dirty="0" smtClean="0">
                <a:latin typeface="標楷體" pitchFamily="65" charset="-120"/>
                <a:ea typeface="標楷體" pitchFamily="65" charset="-120"/>
              </a:rPr>
              <a:t>，一旦</a:t>
            </a:r>
            <a:r>
              <a:rPr lang="zh-TW" altLang="zh-TW" dirty="0">
                <a:latin typeface="標楷體" pitchFamily="65" charset="-120"/>
                <a:ea typeface="標楷體" pitchFamily="65" charset="-120"/>
              </a:rPr>
              <a:t>可轉換公司債的轉換價值</a:t>
            </a:r>
            <a:r>
              <a:rPr lang="en-US" altLang="zh-TW" dirty="0">
                <a:latin typeface="標楷體" pitchFamily="65" charset="-120"/>
                <a:ea typeface="標楷體" pitchFamily="65" charset="-120"/>
              </a:rPr>
              <a:t>(Conversion Value)</a:t>
            </a:r>
            <a:r>
              <a:rPr lang="zh-TW" altLang="zh-TW" dirty="0">
                <a:latin typeface="標楷體" pitchFamily="65" charset="-120"/>
                <a:ea typeface="標楷體" pitchFamily="65" charset="-120"/>
              </a:rPr>
              <a:t>大於贖回價格</a:t>
            </a:r>
            <a:r>
              <a:rPr lang="en-US" altLang="zh-TW" dirty="0">
                <a:latin typeface="標楷體" pitchFamily="65" charset="-120"/>
                <a:ea typeface="標楷體" pitchFamily="65" charset="-120"/>
              </a:rPr>
              <a:t>(Call Price)</a:t>
            </a:r>
            <a:r>
              <a:rPr lang="zh-TW" altLang="zh-TW" dirty="0">
                <a:latin typeface="標楷體" pitchFamily="65" charset="-120"/>
                <a:ea typeface="標楷體" pitchFamily="65" charset="-120"/>
              </a:rPr>
              <a:t>就應立刻被贖回</a:t>
            </a:r>
            <a:r>
              <a:rPr lang="zh-TW" altLang="zh-TW" dirty="0" smtClean="0">
                <a:latin typeface="標楷體" pitchFamily="65" charset="-120"/>
                <a:ea typeface="標楷體" pitchFamily="65" charset="-120"/>
              </a:rPr>
              <a:t>。</a:t>
            </a:r>
            <a:endParaRPr lang="en-US" altLang="zh-TW" dirty="0" smtClean="0">
              <a:latin typeface="標楷體" pitchFamily="65" charset="-120"/>
              <a:ea typeface="標楷體" pitchFamily="65" charset="-120"/>
            </a:endParaRPr>
          </a:p>
          <a:p>
            <a:endParaRPr lang="en-US" altLang="zh-TW" dirty="0" smtClean="0">
              <a:latin typeface="標楷體" pitchFamily="65" charset="-120"/>
              <a:ea typeface="標楷體" pitchFamily="65" charset="-120"/>
            </a:endParaRPr>
          </a:p>
          <a:p>
            <a:pPr>
              <a:spcAft>
                <a:spcPts val="600"/>
              </a:spcAft>
            </a:pPr>
            <a:r>
              <a:rPr lang="en-US" altLang="zh-TW" dirty="0" smtClean="0">
                <a:latin typeface="標楷體" pitchFamily="65" charset="-120"/>
                <a:ea typeface="標楷體" pitchFamily="65" charset="-120"/>
              </a:rPr>
              <a:t>Ingersoll(1977b)</a:t>
            </a:r>
            <a:r>
              <a:rPr lang="zh-TW" altLang="en-US" dirty="0" smtClean="0">
                <a:latin typeface="標楷體" pitchFamily="65" charset="-120"/>
                <a:ea typeface="標楷體" pitchFamily="65" charset="-120"/>
              </a:rPr>
              <a:t>中發現市場上的贖回狀況與理論上的贖回策略有所不同，並認為市場上觀察到的贖回情況並非最適決策</a:t>
            </a:r>
            <a:r>
              <a:rPr lang="en-US" altLang="zh-TW" dirty="0" smtClean="0">
                <a:latin typeface="標楷體" pitchFamily="65" charset="-120"/>
                <a:ea typeface="標楷體" pitchFamily="65" charset="-120"/>
              </a:rPr>
              <a:t>(suboptimal)</a:t>
            </a:r>
          </a:p>
          <a:p>
            <a:endParaRPr lang="en-US" altLang="zh-TW" dirty="0" smtClean="0">
              <a:latin typeface="標楷體" pitchFamily="65" charset="-120"/>
              <a:ea typeface="標楷體" pitchFamily="65" charset="-120"/>
            </a:endParaRPr>
          </a:p>
          <a:p>
            <a:r>
              <a:rPr lang="en-US" altLang="zh-TW" dirty="0" smtClean="0">
                <a:latin typeface="標楷體" pitchFamily="65" charset="-120"/>
                <a:ea typeface="標楷體" pitchFamily="65" charset="-120"/>
              </a:rPr>
              <a:t>Paul Asquith(1995)</a:t>
            </a:r>
            <a:r>
              <a:rPr lang="zh-TW" altLang="en-US" dirty="0" smtClean="0">
                <a:latin typeface="標楷體" pitchFamily="65" charset="-120"/>
                <a:ea typeface="標楷體" pitchFamily="65" charset="-120"/>
              </a:rPr>
              <a:t>中指出，可轉換公司債的贖回延遲並非贖回得太晚，而是為了避免造成贖回失敗</a:t>
            </a:r>
            <a:r>
              <a:rPr lang="en-US" altLang="zh-TW" dirty="0">
                <a:latin typeface="標楷體" pitchFamily="65" charset="-120"/>
                <a:ea typeface="標楷體" pitchFamily="65" charset="-120"/>
              </a:rPr>
              <a:t>(Call Failure</a:t>
            </a:r>
            <a:r>
              <a:rPr lang="en-US" altLang="zh-TW" dirty="0" smtClean="0">
                <a:latin typeface="標楷體" pitchFamily="65" charset="-120"/>
                <a:ea typeface="標楷體" pitchFamily="65" charset="-120"/>
              </a:rPr>
              <a:t>)</a:t>
            </a:r>
          </a:p>
          <a:p>
            <a:endParaRPr lang="en-US" altLang="zh-TW" dirty="0" smtClean="0">
              <a:latin typeface="Times New Roman" pitchFamily="18" charset="0"/>
              <a:ea typeface="標楷體" pitchFamily="65" charset="-120"/>
              <a:cs typeface="Times New Roman" pitchFamily="18" charset="0"/>
            </a:endParaRPr>
          </a:p>
        </p:txBody>
      </p:sp>
      <p:cxnSp>
        <p:nvCxnSpPr>
          <p:cNvPr id="5" name="直線接點 4"/>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18664474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502613" y="260648"/>
            <a:ext cx="4978896" cy="850106"/>
          </a:xfrm>
          <a:effectLst>
            <a:outerShdw blurRad="50800" dist="38100" dir="2700000" algn="tl" rotWithShape="0">
              <a:prstClr val="black">
                <a:alpha val="40000"/>
              </a:prstClr>
            </a:outerShdw>
          </a:effectLst>
        </p:spPr>
        <p:txBody>
          <a:bodyPr>
            <a:normAutofit/>
          </a:bodyPr>
          <a:lstStyle/>
          <a:p>
            <a:pPr algn="l"/>
            <a:r>
              <a:rPr lang="zh-TW" altLang="en-US" dirty="0" smtClean="0">
                <a:latin typeface="標楷體" pitchFamily="65" charset="-120"/>
                <a:ea typeface="標楷體" pitchFamily="65" charset="-120"/>
              </a:rPr>
              <a:t>變數設定</a:t>
            </a:r>
            <a:endParaRPr lang="zh-TW" altLang="en-US" dirty="0">
              <a:latin typeface="標楷體" pitchFamily="65" charset="-120"/>
              <a:ea typeface="標楷體" pitchFamily="65" charset="-120"/>
            </a:endParaRPr>
          </a:p>
        </p:txBody>
      </p:sp>
      <p:cxnSp>
        <p:nvCxnSpPr>
          <p:cNvPr id="5" name="直線接點 4"/>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pic>
        <p:nvPicPr>
          <p:cNvPr id="52241" name="Picture 17"/>
          <p:cNvPicPr>
            <a:picLocks noChangeAspect="1" noChangeArrowheads="1"/>
          </p:cNvPicPr>
          <p:nvPr/>
        </p:nvPicPr>
        <p:blipFill>
          <a:blip r:embed="rId2" cstate="print"/>
          <a:srcRect/>
          <a:stretch>
            <a:fillRect/>
          </a:stretch>
        </p:blipFill>
        <p:spPr bwMode="auto">
          <a:xfrm>
            <a:off x="35496" y="1772816"/>
            <a:ext cx="5911785" cy="3456384"/>
          </a:xfrm>
          <a:prstGeom prst="rect">
            <a:avLst/>
          </a:prstGeom>
          <a:noFill/>
          <a:ln w="9525">
            <a:noFill/>
            <a:miter lim="800000"/>
            <a:headEnd/>
            <a:tailEnd/>
          </a:ln>
        </p:spPr>
      </p:pic>
      <p:pic>
        <p:nvPicPr>
          <p:cNvPr id="52244" name="Picture 20"/>
          <p:cNvPicPr>
            <a:picLocks noChangeAspect="1" noChangeArrowheads="1"/>
          </p:cNvPicPr>
          <p:nvPr/>
        </p:nvPicPr>
        <p:blipFill>
          <a:blip r:embed="rId3" cstate="print"/>
          <a:srcRect/>
          <a:stretch>
            <a:fillRect/>
          </a:stretch>
        </p:blipFill>
        <p:spPr bwMode="auto">
          <a:xfrm>
            <a:off x="5940152" y="1469479"/>
            <a:ext cx="3124200" cy="4695825"/>
          </a:xfrm>
          <a:prstGeom prst="rect">
            <a:avLst/>
          </a:prstGeom>
          <a:noFill/>
          <a:ln w="9525">
            <a:noFill/>
            <a:miter lim="800000"/>
            <a:headEnd/>
            <a:tailEnd/>
          </a:ln>
        </p:spPr>
      </p:pic>
    </p:spTree>
    <p:extLst>
      <p:ext uri="{BB962C8B-B14F-4D97-AF65-F5344CB8AC3E}">
        <p14:creationId xmlns="" xmlns:p14="http://schemas.microsoft.com/office/powerpoint/2010/main" val="18664474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547664" y="303647"/>
            <a:ext cx="3096344" cy="778098"/>
          </a:xfrm>
          <a:effectLst>
            <a:outerShdw blurRad="50800" dist="38100" dir="2700000" algn="tl" rotWithShape="0">
              <a:prstClr val="black">
                <a:alpha val="40000"/>
              </a:prstClr>
            </a:outerShdw>
          </a:effectLst>
        </p:spPr>
        <p:txBody>
          <a:bodyPr>
            <a:normAutofit/>
          </a:bodyPr>
          <a:lstStyle/>
          <a:p>
            <a:r>
              <a:rPr lang="zh-TW" altLang="en-US" dirty="0" smtClean="0">
                <a:latin typeface="標楷體" pitchFamily="65" charset="-120"/>
                <a:ea typeface="標楷體" pitchFamily="65" charset="-120"/>
              </a:rPr>
              <a:t>建構資產樹</a:t>
            </a:r>
            <a:endParaRPr lang="zh-TW" altLang="en-US" dirty="0">
              <a:latin typeface="標楷體" pitchFamily="65" charset="-120"/>
              <a:ea typeface="標楷體" pitchFamily="65" charset="-120"/>
            </a:endParaRPr>
          </a:p>
        </p:txBody>
      </p:sp>
      <p:cxnSp>
        <p:nvCxnSpPr>
          <p:cNvPr id="4" name="直線接點 3"/>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內容版面配置區 4"/>
          <p:cNvSpPr>
            <a:spLocks noGrp="1"/>
          </p:cNvSpPr>
          <p:nvPr>
            <p:ph idx="1"/>
          </p:nvPr>
        </p:nvSpPr>
        <p:spPr/>
        <p:txBody>
          <a:bodyPr>
            <a:normAutofit/>
          </a:bodyPr>
          <a:lstStyle/>
          <a:p>
            <a:pPr>
              <a:lnSpc>
                <a:spcPct val="90000"/>
              </a:lnSpc>
            </a:pPr>
            <a:r>
              <a:rPr lang="zh-TW" altLang="en-US" sz="3000" dirty="0" smtClean="0">
                <a:latin typeface="標楷體" pitchFamily="65" charset="-120"/>
                <a:ea typeface="標楷體" pitchFamily="65" charset="-120"/>
              </a:rPr>
              <a:t>在此我們不用</a:t>
            </a:r>
            <a:r>
              <a:rPr lang="en-US" altLang="zh-TW" sz="3000" dirty="0" smtClean="0">
                <a:latin typeface="標楷體" pitchFamily="65" charset="-120"/>
                <a:ea typeface="標楷體" pitchFamily="65" charset="-120"/>
              </a:rPr>
              <a:t>Merton</a:t>
            </a:r>
            <a:r>
              <a:rPr lang="zh-TW" altLang="en-US" sz="3000" dirty="0" smtClean="0">
                <a:latin typeface="標楷體" pitchFamily="65" charset="-120"/>
                <a:ea typeface="標楷體" pitchFamily="65" charset="-120"/>
              </a:rPr>
              <a:t>的模型估計公司初始資產及波動度，而是將模型算出的   代入下式</a:t>
            </a:r>
            <a:endParaRPr lang="en-US" altLang="zh-TW" sz="3000" dirty="0" smtClean="0">
              <a:latin typeface="標楷體" pitchFamily="65" charset="-120"/>
              <a:ea typeface="標楷體" pitchFamily="65" charset="-120"/>
            </a:endParaRPr>
          </a:p>
          <a:p>
            <a:pPr>
              <a:lnSpc>
                <a:spcPct val="90000"/>
              </a:lnSpc>
            </a:pPr>
            <a:endParaRPr lang="en-US" altLang="zh-TW" sz="3000" dirty="0" smtClean="0">
              <a:latin typeface="標楷體" pitchFamily="65" charset="-120"/>
              <a:ea typeface="標楷體" pitchFamily="65" charset="-120"/>
            </a:endParaRPr>
          </a:p>
          <a:p>
            <a:pPr>
              <a:lnSpc>
                <a:spcPct val="90000"/>
              </a:lnSpc>
            </a:pPr>
            <a:endParaRPr lang="en-US" altLang="zh-TW" sz="3000" dirty="0" smtClean="0">
              <a:latin typeface="標楷體" pitchFamily="65" charset="-120"/>
              <a:ea typeface="標楷體" pitchFamily="65" charset="-120"/>
            </a:endParaRPr>
          </a:p>
          <a:p>
            <a:pPr>
              <a:lnSpc>
                <a:spcPct val="90000"/>
              </a:lnSpc>
            </a:pPr>
            <a:endParaRPr lang="en-US" altLang="zh-TW" sz="3000" dirty="0" smtClean="0">
              <a:latin typeface="標楷體" pitchFamily="65" charset="-120"/>
              <a:ea typeface="標楷體" pitchFamily="65" charset="-120"/>
            </a:endParaRPr>
          </a:p>
          <a:p>
            <a:pPr>
              <a:lnSpc>
                <a:spcPct val="90000"/>
              </a:lnSpc>
            </a:pPr>
            <a:r>
              <a:rPr lang="zh-TW" altLang="en-US" sz="3000" dirty="0" smtClean="0">
                <a:latin typeface="標楷體" pitchFamily="65" charset="-120"/>
                <a:ea typeface="標楷體" pitchFamily="65" charset="-120"/>
              </a:rPr>
              <a:t>接著對上兩式以最小平方法估計求解  和   </a:t>
            </a:r>
            <a:endParaRPr lang="en-US" altLang="zh-TW" sz="3000" dirty="0" smtClean="0">
              <a:latin typeface="標楷體" pitchFamily="65" charset="-120"/>
              <a:ea typeface="標楷體" pitchFamily="65" charset="-120"/>
            </a:endParaRPr>
          </a:p>
          <a:p>
            <a:pPr>
              <a:lnSpc>
                <a:spcPct val="90000"/>
              </a:lnSpc>
              <a:buNone/>
            </a:pPr>
            <a:r>
              <a:rPr lang="zh-TW" altLang="en-US" sz="3000" dirty="0" smtClean="0">
                <a:latin typeface="標楷體" pitchFamily="65" charset="-120"/>
                <a:ea typeface="標楷體" pitchFamily="65" charset="-120"/>
              </a:rPr>
              <a:t>  ，建構公司資產的</a:t>
            </a:r>
            <a:r>
              <a:rPr lang="en-US" altLang="zh-TW" sz="3000" dirty="0" smtClean="0">
                <a:latin typeface="標楷體" pitchFamily="65" charset="-120"/>
                <a:ea typeface="標楷體" pitchFamily="65" charset="-120"/>
              </a:rPr>
              <a:t>CRR</a:t>
            </a:r>
            <a:r>
              <a:rPr lang="zh-TW" altLang="en-US" sz="3000" dirty="0" smtClean="0">
                <a:latin typeface="標楷體" pitchFamily="65" charset="-120"/>
                <a:ea typeface="標楷體" pitchFamily="65" charset="-120"/>
              </a:rPr>
              <a:t> </a:t>
            </a:r>
            <a:r>
              <a:rPr lang="en-US" altLang="zh-TW" sz="3000" dirty="0" smtClean="0">
                <a:latin typeface="標楷體" pitchFamily="65" charset="-120"/>
                <a:ea typeface="標楷體" pitchFamily="65" charset="-120"/>
              </a:rPr>
              <a:t>tree</a:t>
            </a:r>
            <a:r>
              <a:rPr lang="zh-TW" altLang="en-US" sz="3000" dirty="0" smtClean="0">
                <a:latin typeface="標楷體" pitchFamily="65" charset="-120"/>
                <a:ea typeface="標楷體" pitchFamily="65" charset="-120"/>
              </a:rPr>
              <a:t>。</a:t>
            </a:r>
            <a:endParaRPr lang="en-US" altLang="zh-TW" sz="3000" dirty="0" smtClean="0">
              <a:latin typeface="標楷體" pitchFamily="65" charset="-120"/>
              <a:ea typeface="標楷體" pitchFamily="65" charset="-120"/>
            </a:endParaRPr>
          </a:p>
        </p:txBody>
      </p:sp>
      <p:graphicFrame>
        <p:nvGraphicFramePr>
          <p:cNvPr id="78850" name="Object 2"/>
          <p:cNvGraphicFramePr>
            <a:graphicFrameLocks noChangeAspect="1"/>
          </p:cNvGraphicFramePr>
          <p:nvPr/>
        </p:nvGraphicFramePr>
        <p:xfrm>
          <a:off x="5796136" y="2060848"/>
          <a:ext cx="688206" cy="427162"/>
        </p:xfrm>
        <a:graphic>
          <a:graphicData uri="http://schemas.openxmlformats.org/presentationml/2006/ole">
            <p:oleObj spid="_x0000_s78885" name="Equation" r:id="rId3" imgW="368300" imgH="228600" progId="Equation.DSMT4">
              <p:embed/>
            </p:oleObj>
          </a:graphicData>
        </a:graphic>
      </p:graphicFrame>
      <p:graphicFrame>
        <p:nvGraphicFramePr>
          <p:cNvPr id="78851" name="Object 3"/>
          <p:cNvGraphicFramePr>
            <a:graphicFrameLocks noChangeAspect="1"/>
          </p:cNvGraphicFramePr>
          <p:nvPr/>
        </p:nvGraphicFramePr>
        <p:xfrm>
          <a:off x="3203848" y="2492896"/>
          <a:ext cx="2016224" cy="697924"/>
        </p:xfrm>
        <a:graphic>
          <a:graphicData uri="http://schemas.openxmlformats.org/presentationml/2006/ole">
            <p:oleObj spid="_x0000_s78886" name="Equation" r:id="rId4" imgW="660400" imgH="228600" progId="Equation.DSMT4">
              <p:embed/>
            </p:oleObj>
          </a:graphicData>
        </a:graphic>
      </p:graphicFrame>
      <p:graphicFrame>
        <p:nvGraphicFramePr>
          <p:cNvPr id="78852" name="Object 4"/>
          <p:cNvGraphicFramePr>
            <a:graphicFrameLocks noChangeAspect="1"/>
          </p:cNvGraphicFramePr>
          <p:nvPr/>
        </p:nvGraphicFramePr>
        <p:xfrm>
          <a:off x="2699792" y="3212976"/>
          <a:ext cx="3360373" cy="720080"/>
        </p:xfrm>
        <a:graphic>
          <a:graphicData uri="http://schemas.openxmlformats.org/presentationml/2006/ole">
            <p:oleObj spid="_x0000_s78887" name="Equation" r:id="rId5" imgW="1066800" imgH="228600" progId="Equation.DSMT4">
              <p:embed/>
            </p:oleObj>
          </a:graphicData>
        </a:graphic>
      </p:graphicFrame>
      <p:graphicFrame>
        <p:nvGraphicFramePr>
          <p:cNvPr id="78853" name="Object 5"/>
          <p:cNvGraphicFramePr>
            <a:graphicFrameLocks noChangeAspect="1"/>
          </p:cNvGraphicFramePr>
          <p:nvPr/>
        </p:nvGraphicFramePr>
        <p:xfrm>
          <a:off x="6948264" y="4005064"/>
          <a:ext cx="432048" cy="598220"/>
        </p:xfrm>
        <a:graphic>
          <a:graphicData uri="http://schemas.openxmlformats.org/presentationml/2006/ole">
            <p:oleObj spid="_x0000_s78888" name="Equation" r:id="rId6" imgW="165028" imgH="228501" progId="Equation.DSMT4">
              <p:embed/>
            </p:oleObj>
          </a:graphicData>
        </a:graphic>
      </p:graphicFrame>
      <p:graphicFrame>
        <p:nvGraphicFramePr>
          <p:cNvPr id="78854" name="Object 6"/>
          <p:cNvGraphicFramePr>
            <a:graphicFrameLocks noChangeAspect="1"/>
          </p:cNvGraphicFramePr>
          <p:nvPr/>
        </p:nvGraphicFramePr>
        <p:xfrm>
          <a:off x="7740352" y="3933056"/>
          <a:ext cx="576064" cy="648072"/>
        </p:xfrm>
        <a:graphic>
          <a:graphicData uri="http://schemas.openxmlformats.org/presentationml/2006/ole">
            <p:oleObj spid="_x0000_s78889" name="Equation" r:id="rId7" imgW="203112" imgH="228501" progId="Equation.DSMT4">
              <p:embed/>
            </p:oleObj>
          </a:graphicData>
        </a:graphic>
      </p:graphicFrame>
    </p:spTree>
    <p:extLst>
      <p:ext uri="{BB962C8B-B14F-4D97-AF65-F5344CB8AC3E}">
        <p14:creationId xmlns="" xmlns:p14="http://schemas.microsoft.com/office/powerpoint/2010/main" val="276084724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標題 1"/>
          <p:cNvSpPr>
            <a:spLocks noGrp="1"/>
          </p:cNvSpPr>
          <p:nvPr>
            <p:ph type="title"/>
          </p:nvPr>
        </p:nvSpPr>
        <p:spPr>
          <a:xfrm>
            <a:off x="1496030" y="227437"/>
            <a:ext cx="4948178" cy="922114"/>
          </a:xfrm>
          <a:effectLst>
            <a:outerShdw blurRad="50800" dist="38100" dir="2700000" algn="tl" rotWithShape="0">
              <a:prstClr val="black">
                <a:alpha val="40000"/>
              </a:prstClr>
            </a:outerShdw>
          </a:effectLst>
        </p:spPr>
        <p:txBody>
          <a:bodyPr/>
          <a:lstStyle/>
          <a:p>
            <a:pPr algn="l"/>
            <a:r>
              <a:rPr lang="zh-TW" altLang="en-US" dirty="0">
                <a:latin typeface="標楷體" pitchFamily="65" charset="-120"/>
                <a:ea typeface="標楷體" pitchFamily="65" charset="-120"/>
              </a:rPr>
              <a:t>模型</a:t>
            </a:r>
            <a:r>
              <a:rPr lang="zh-TW" altLang="en-US" dirty="0" smtClean="0">
                <a:latin typeface="標楷體" pitchFamily="65" charset="-120"/>
                <a:ea typeface="標楷體" pitchFamily="65" charset="-120"/>
              </a:rPr>
              <a:t>設定</a:t>
            </a:r>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股利發放</a:t>
            </a:r>
            <a:endParaRPr lang="zh-TW" altLang="en-US" dirty="0">
              <a:latin typeface="標楷體" pitchFamily="65" charset="-120"/>
              <a:ea typeface="標楷體" pitchFamily="65" charset="-120"/>
            </a:endParaRPr>
          </a:p>
        </p:txBody>
      </p:sp>
      <p:sp>
        <p:nvSpPr>
          <p:cNvPr id="3" name="內容版面配置區 2"/>
          <p:cNvSpPr>
            <a:spLocks noGrp="1"/>
          </p:cNvSpPr>
          <p:nvPr>
            <p:ph idx="1"/>
          </p:nvPr>
        </p:nvSpPr>
        <p:spPr>
          <a:xfrm>
            <a:off x="467544" y="1412776"/>
            <a:ext cx="8280920" cy="4896544"/>
          </a:xfrm>
        </p:spPr>
        <p:txBody>
          <a:bodyPr>
            <a:normAutofit fontScale="92500"/>
          </a:bodyPr>
          <a:lstStyle/>
          <a:p>
            <a:pPr marL="0" indent="0">
              <a:buNone/>
            </a:pPr>
            <a:r>
              <a:rPr lang="zh-TW" altLang="en-US" dirty="0" smtClean="0">
                <a:latin typeface="標楷體" pitchFamily="65" charset="-120"/>
                <a:ea typeface="標楷體" pitchFamily="65" charset="-120"/>
              </a:rPr>
              <a:t>引用</a:t>
            </a:r>
            <a:r>
              <a:rPr lang="en-US" altLang="zh-TW" dirty="0" err="1" smtClean="0">
                <a:latin typeface="標楷體" pitchFamily="65" charset="-120"/>
                <a:ea typeface="標楷體" pitchFamily="65" charset="-120"/>
              </a:rPr>
              <a:t>Brodie</a:t>
            </a:r>
            <a:r>
              <a:rPr lang="en-US" altLang="zh-TW" dirty="0" smtClean="0">
                <a:latin typeface="標楷體" pitchFamily="65" charset="-120"/>
                <a:ea typeface="標楷體" pitchFamily="65" charset="-120"/>
              </a:rPr>
              <a:t> and </a:t>
            </a:r>
            <a:r>
              <a:rPr lang="en-US" altLang="zh-TW" dirty="0" err="1" smtClean="0">
                <a:latin typeface="標楷體" pitchFamily="65" charset="-120"/>
                <a:ea typeface="標楷體" pitchFamily="65" charset="-120"/>
              </a:rPr>
              <a:t>Kaya</a:t>
            </a:r>
            <a:r>
              <a:rPr lang="en-US" altLang="zh-TW" dirty="0" smtClean="0">
                <a:latin typeface="標楷體" pitchFamily="65" charset="-120"/>
                <a:ea typeface="標楷體" pitchFamily="65" charset="-120"/>
              </a:rPr>
              <a:t>(2007)</a:t>
            </a:r>
            <a:r>
              <a:rPr lang="zh-TW" altLang="en-US" dirty="0" smtClean="0">
                <a:latin typeface="標楷體" pitchFamily="65" charset="-120"/>
                <a:ea typeface="標楷體" pitchFamily="65" charset="-120"/>
              </a:rPr>
              <a:t>針對公司資產提出的假設，在時間</a:t>
            </a:r>
            <a:r>
              <a:rPr lang="en-US" altLang="zh-TW" dirty="0" smtClean="0">
                <a:latin typeface="標楷體" pitchFamily="65" charset="-120"/>
                <a:ea typeface="標楷體" pitchFamily="65" charset="-120"/>
              </a:rPr>
              <a:t>t</a:t>
            </a:r>
            <a:r>
              <a:rPr lang="zh-TW" altLang="en-US" dirty="0" smtClean="0">
                <a:latin typeface="標楷體" pitchFamily="65" charset="-120"/>
                <a:ea typeface="標楷體" pitchFamily="65" charset="-120"/>
              </a:rPr>
              <a:t>且公司資產為  的現金流量為：</a:t>
            </a:r>
            <a:endParaRPr lang="en-US" altLang="zh-TW" dirty="0" smtClean="0">
              <a:latin typeface="標楷體" pitchFamily="65" charset="-120"/>
              <a:ea typeface="標楷體" pitchFamily="65" charset="-120"/>
            </a:endParaRPr>
          </a:p>
          <a:p>
            <a:pPr marL="0" indent="0">
              <a:buNone/>
            </a:pPr>
            <a:endParaRPr lang="en-US" altLang="zh-TW" dirty="0" smtClean="0">
              <a:latin typeface="標楷體" pitchFamily="65" charset="-120"/>
              <a:ea typeface="標楷體" pitchFamily="65" charset="-120"/>
            </a:endParaRPr>
          </a:p>
          <a:p>
            <a:pPr marL="0" indent="0">
              <a:buNone/>
            </a:pPr>
            <a:r>
              <a:rPr lang="zh-TW" altLang="en-US" dirty="0" smtClean="0">
                <a:latin typeface="標楷體" pitchFamily="65" charset="-120"/>
                <a:ea typeface="標楷體" pitchFamily="65" charset="-120"/>
              </a:rPr>
              <a:t>                  其中  為資產支出比例</a:t>
            </a:r>
            <a:endParaRPr lang="en-US" altLang="zh-TW" dirty="0" smtClean="0">
              <a:latin typeface="標楷體" pitchFamily="65" charset="-120"/>
              <a:ea typeface="標楷體" pitchFamily="65" charset="-120"/>
            </a:endParaRPr>
          </a:p>
          <a:p>
            <a:pPr marL="0" indent="0">
              <a:buNone/>
            </a:pPr>
            <a:r>
              <a:rPr lang="zh-TW" altLang="en-US" dirty="0" smtClean="0">
                <a:latin typeface="標楷體" pitchFamily="65" charset="-120"/>
                <a:ea typeface="標楷體" pitchFamily="65" charset="-120"/>
              </a:rPr>
              <a:t>將  當成當期支出項目，其中包括債息和股利，所以</a:t>
            </a:r>
            <a:endParaRPr lang="en-US" altLang="zh-TW" dirty="0" smtClean="0">
              <a:latin typeface="標楷體" pitchFamily="65" charset="-120"/>
              <a:ea typeface="標楷體" pitchFamily="65" charset="-120"/>
            </a:endParaRPr>
          </a:p>
          <a:p>
            <a:pPr marL="0" indent="0">
              <a:buNone/>
            </a:pPr>
            <a:endParaRPr lang="en-US" altLang="zh-TW" dirty="0" smtClean="0">
              <a:latin typeface="標楷體" pitchFamily="65" charset="-120"/>
              <a:ea typeface="標楷體" pitchFamily="65" charset="-120"/>
            </a:endParaRPr>
          </a:p>
          <a:p>
            <a:pPr marL="0" indent="0">
              <a:buNone/>
            </a:pPr>
            <a:r>
              <a:rPr lang="zh-TW" altLang="en-US" dirty="0" smtClean="0">
                <a:latin typeface="標楷體" pitchFamily="65" charset="-120"/>
                <a:ea typeface="標楷體" pitchFamily="65" charset="-120"/>
              </a:rPr>
              <a:t>                        </a:t>
            </a:r>
            <a:r>
              <a:rPr lang="en-US" altLang="zh-TW" sz="2200" dirty="0" smtClean="0">
                <a:latin typeface="標楷體" pitchFamily="65" charset="-120"/>
                <a:ea typeface="標楷體" pitchFamily="65" charset="-120"/>
              </a:rPr>
              <a:t>DPS&gt;0</a:t>
            </a:r>
            <a:r>
              <a:rPr lang="zh-TW" altLang="en-US" sz="2200" dirty="0" smtClean="0">
                <a:latin typeface="標楷體" pitchFamily="65" charset="-120"/>
                <a:ea typeface="標楷體" pitchFamily="65" charset="-120"/>
              </a:rPr>
              <a:t>：公司有餘額發放股利</a:t>
            </a:r>
            <a:endParaRPr lang="en-US" altLang="zh-TW" sz="2200" dirty="0" smtClean="0">
              <a:latin typeface="標楷體" pitchFamily="65" charset="-120"/>
              <a:ea typeface="標楷體" pitchFamily="65" charset="-120"/>
            </a:endParaRPr>
          </a:p>
          <a:p>
            <a:pPr marL="0" indent="0">
              <a:buNone/>
            </a:pPr>
            <a:r>
              <a:rPr lang="zh-TW" altLang="en-US" sz="2200" dirty="0" smtClean="0">
                <a:latin typeface="標楷體" pitchFamily="65" charset="-120"/>
                <a:ea typeface="標楷體" pitchFamily="65" charset="-120"/>
              </a:rPr>
              <a:t>                                    </a:t>
            </a:r>
            <a:r>
              <a:rPr lang="en-US" altLang="zh-TW" sz="2200" dirty="0" smtClean="0">
                <a:latin typeface="標楷體" pitchFamily="65" charset="-120"/>
                <a:ea typeface="標楷體" pitchFamily="65" charset="-120"/>
              </a:rPr>
              <a:t>DPS&lt;0</a:t>
            </a:r>
            <a:r>
              <a:rPr lang="zh-TW" altLang="en-US" sz="2200" dirty="0" smtClean="0">
                <a:latin typeface="標楷體" pitchFamily="65" charset="-120"/>
                <a:ea typeface="標楷體" pitchFamily="65" charset="-120"/>
              </a:rPr>
              <a:t>：債務無法負擔</a:t>
            </a:r>
            <a:endParaRPr lang="en-US" altLang="zh-TW" sz="2200" dirty="0" smtClean="0">
              <a:latin typeface="標楷體" pitchFamily="65" charset="-120"/>
              <a:ea typeface="標楷體" pitchFamily="65" charset="-120"/>
            </a:endParaRPr>
          </a:p>
          <a:p>
            <a:pPr marL="0" indent="0">
              <a:buNone/>
            </a:pPr>
            <a:endParaRPr lang="en-US" altLang="zh-TW" dirty="0" smtClean="0">
              <a:latin typeface="標楷體" pitchFamily="65" charset="-120"/>
              <a:ea typeface="標楷體" pitchFamily="65" charset="-120"/>
            </a:endParaRPr>
          </a:p>
        </p:txBody>
      </p:sp>
      <p:cxnSp>
        <p:nvCxnSpPr>
          <p:cNvPr id="12" name="直線接點 11"/>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79874" name="Object 2"/>
          <p:cNvGraphicFramePr>
            <a:graphicFrameLocks noChangeAspect="1"/>
          </p:cNvGraphicFramePr>
          <p:nvPr/>
        </p:nvGraphicFramePr>
        <p:xfrm>
          <a:off x="5724128" y="1916832"/>
          <a:ext cx="364232" cy="546348"/>
        </p:xfrm>
        <a:graphic>
          <a:graphicData uri="http://schemas.openxmlformats.org/presentationml/2006/ole">
            <p:oleObj spid="_x0000_s79911" name="Equation" r:id="rId3" imgW="152334" imgH="228501" progId="Equation.DSMT4">
              <p:embed/>
            </p:oleObj>
          </a:graphicData>
        </a:graphic>
      </p:graphicFrame>
      <p:graphicFrame>
        <p:nvGraphicFramePr>
          <p:cNvPr id="79877" name="Object 5"/>
          <p:cNvGraphicFramePr>
            <a:graphicFrameLocks noChangeAspect="1"/>
          </p:cNvGraphicFramePr>
          <p:nvPr/>
        </p:nvGraphicFramePr>
        <p:xfrm>
          <a:off x="1763688" y="2420888"/>
          <a:ext cx="4502395" cy="648072"/>
        </p:xfrm>
        <a:graphic>
          <a:graphicData uri="http://schemas.openxmlformats.org/presentationml/2006/ole">
            <p:oleObj spid="_x0000_s79912" name="Equation" r:id="rId4" imgW="1676400" imgH="241300" progId="Equation.DSMT4">
              <p:embed/>
            </p:oleObj>
          </a:graphicData>
        </a:graphic>
      </p:graphicFrame>
      <p:graphicFrame>
        <p:nvGraphicFramePr>
          <p:cNvPr id="79878" name="Object 6"/>
          <p:cNvGraphicFramePr>
            <a:graphicFrameLocks noChangeAspect="1"/>
          </p:cNvGraphicFramePr>
          <p:nvPr/>
        </p:nvGraphicFramePr>
        <p:xfrm>
          <a:off x="4788024" y="3068960"/>
          <a:ext cx="288032" cy="374442"/>
        </p:xfrm>
        <a:graphic>
          <a:graphicData uri="http://schemas.openxmlformats.org/presentationml/2006/ole">
            <p:oleObj spid="_x0000_s79913" name="Equation" r:id="rId5" imgW="126780" imgH="164814" progId="Equation.DSMT4">
              <p:embed/>
            </p:oleObj>
          </a:graphicData>
        </a:graphic>
      </p:graphicFrame>
      <p:graphicFrame>
        <p:nvGraphicFramePr>
          <p:cNvPr id="79879" name="Object 7"/>
          <p:cNvGraphicFramePr>
            <a:graphicFrameLocks noChangeAspect="1"/>
          </p:cNvGraphicFramePr>
          <p:nvPr/>
        </p:nvGraphicFramePr>
        <p:xfrm>
          <a:off x="947597" y="3573016"/>
          <a:ext cx="384043" cy="576064"/>
        </p:xfrm>
        <a:graphic>
          <a:graphicData uri="http://schemas.openxmlformats.org/presentationml/2006/ole">
            <p:oleObj spid="_x0000_s79914" name="Equation" r:id="rId6" imgW="152334" imgH="228501" progId="Equation.DSMT4">
              <p:embed/>
            </p:oleObj>
          </a:graphicData>
        </a:graphic>
      </p:graphicFrame>
      <p:graphicFrame>
        <p:nvGraphicFramePr>
          <p:cNvPr id="79880" name="Object 8"/>
          <p:cNvGraphicFramePr>
            <a:graphicFrameLocks noChangeAspect="1"/>
          </p:cNvGraphicFramePr>
          <p:nvPr/>
        </p:nvGraphicFramePr>
        <p:xfrm>
          <a:off x="1866965" y="4293096"/>
          <a:ext cx="4649251" cy="713606"/>
        </p:xfrm>
        <a:graphic>
          <a:graphicData uri="http://schemas.openxmlformats.org/presentationml/2006/ole">
            <p:oleObj spid="_x0000_s79915" name="Equation" r:id="rId7" imgW="2730500" imgH="419100" progId="Equation.DSMT4">
              <p:embed/>
            </p:oleObj>
          </a:graphicData>
        </a:graphic>
      </p:graphicFrame>
      <p:sp>
        <p:nvSpPr>
          <p:cNvPr id="13" name="左大括弧 12"/>
          <p:cNvSpPr/>
          <p:nvPr/>
        </p:nvSpPr>
        <p:spPr>
          <a:xfrm>
            <a:off x="4860032" y="5229200"/>
            <a:ext cx="216024" cy="720080"/>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zh-TW" altLang="en-US" dirty="0"/>
          </a:p>
        </p:txBody>
      </p:sp>
    </p:spTree>
    <p:extLst>
      <p:ext uri="{BB962C8B-B14F-4D97-AF65-F5344CB8AC3E}">
        <p14:creationId xmlns="" xmlns:p14="http://schemas.microsoft.com/office/powerpoint/2010/main" val="8692746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標題 1"/>
          <p:cNvSpPr>
            <a:spLocks noGrp="1"/>
          </p:cNvSpPr>
          <p:nvPr>
            <p:ph type="title"/>
          </p:nvPr>
        </p:nvSpPr>
        <p:spPr>
          <a:xfrm>
            <a:off x="1496030" y="227437"/>
            <a:ext cx="4948178" cy="922114"/>
          </a:xfrm>
          <a:effectLst>
            <a:outerShdw blurRad="50800" dist="38100" dir="2700000" algn="tl" rotWithShape="0">
              <a:prstClr val="black">
                <a:alpha val="40000"/>
              </a:prstClr>
            </a:outerShdw>
          </a:effectLst>
        </p:spPr>
        <p:txBody>
          <a:bodyPr/>
          <a:lstStyle/>
          <a:p>
            <a:pPr algn="l"/>
            <a:r>
              <a:rPr lang="zh-TW" altLang="en-US" dirty="0">
                <a:latin typeface="標楷體" pitchFamily="65" charset="-120"/>
                <a:ea typeface="標楷體" pitchFamily="65" charset="-120"/>
              </a:rPr>
              <a:t>模型</a:t>
            </a:r>
            <a:r>
              <a:rPr lang="zh-TW" altLang="en-US" dirty="0" smtClean="0">
                <a:latin typeface="標楷體" pitchFamily="65" charset="-120"/>
                <a:ea typeface="標楷體" pitchFamily="65" charset="-120"/>
              </a:rPr>
              <a:t>設定</a:t>
            </a:r>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完全競爭</a:t>
            </a:r>
            <a:endParaRPr lang="zh-TW" altLang="en-US" dirty="0">
              <a:latin typeface="標楷體" pitchFamily="65" charset="-120"/>
              <a:ea typeface="標楷體" pitchFamily="65" charset="-120"/>
            </a:endParaRPr>
          </a:p>
        </p:txBody>
      </p:sp>
      <p:sp>
        <p:nvSpPr>
          <p:cNvPr id="3" name="內容版面配置區 2"/>
          <p:cNvSpPr>
            <a:spLocks noGrp="1"/>
          </p:cNvSpPr>
          <p:nvPr>
            <p:ph idx="1"/>
          </p:nvPr>
        </p:nvSpPr>
        <p:spPr>
          <a:xfrm>
            <a:off x="467544" y="1412776"/>
            <a:ext cx="8229600" cy="4525963"/>
          </a:xfrm>
        </p:spPr>
        <p:txBody>
          <a:bodyPr>
            <a:normAutofit fontScale="92500" lnSpcReduction="10000"/>
          </a:bodyPr>
          <a:lstStyle/>
          <a:p>
            <a:pPr marL="0" indent="0">
              <a:buNone/>
            </a:pPr>
            <a:r>
              <a:rPr lang="zh-TW" altLang="en-US" dirty="0" smtClean="0">
                <a:latin typeface="標楷體" pitchFamily="65" charset="-120"/>
                <a:ea typeface="標楷體" pitchFamily="65" charset="-120"/>
              </a:rPr>
              <a:t>引用</a:t>
            </a:r>
            <a:r>
              <a:rPr lang="en-US" altLang="zh-TW" dirty="0" err="1">
                <a:latin typeface="標楷體" pitchFamily="65" charset="-120"/>
                <a:ea typeface="標楷體" pitchFamily="65" charset="-120"/>
              </a:rPr>
              <a:t>Constantinides</a:t>
            </a:r>
            <a:r>
              <a:rPr lang="en-US" altLang="zh-TW" dirty="0">
                <a:latin typeface="標楷體" pitchFamily="65" charset="-120"/>
                <a:ea typeface="標楷體" pitchFamily="65" charset="-120"/>
              </a:rPr>
              <a:t>(1984</a:t>
            </a:r>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中對於完全競爭情況的設定</a:t>
            </a:r>
            <a:endParaRPr lang="en-US" altLang="zh-TW" dirty="0" smtClean="0">
              <a:latin typeface="標楷體" pitchFamily="65" charset="-120"/>
              <a:ea typeface="標楷體" pitchFamily="65" charset="-120"/>
            </a:endParaRPr>
          </a:p>
          <a:p>
            <a:pPr>
              <a:spcBef>
                <a:spcPts val="1200"/>
              </a:spcBef>
            </a:pPr>
            <a:r>
              <a:rPr lang="zh-TW" altLang="en-US" dirty="0" smtClean="0">
                <a:latin typeface="標楷體" pitchFamily="65" charset="-120"/>
                <a:ea typeface="標楷體" pitchFamily="65" charset="-120"/>
              </a:rPr>
              <a:t>持有人人數眾多：</a:t>
            </a:r>
            <a:r>
              <a:rPr lang="en-US" altLang="zh-TW" dirty="0" smtClean="0">
                <a:latin typeface="標楷體" pitchFamily="65" charset="-120"/>
                <a:ea typeface="標楷體" pitchFamily="65" charset="-120"/>
              </a:rPr>
              <a:t/>
            </a:r>
            <a:br>
              <a:rPr lang="en-US" altLang="zh-TW" dirty="0" smtClean="0">
                <a:latin typeface="標楷體" pitchFamily="65" charset="-120"/>
                <a:ea typeface="標楷體" pitchFamily="65" charset="-120"/>
              </a:rPr>
            </a:br>
            <a:r>
              <a:rPr lang="zh-TW" altLang="en-US" dirty="0" smtClean="0">
                <a:latin typeface="標楷體" pitchFamily="65" charset="-120"/>
                <a:ea typeface="標楷體" pitchFamily="65" charset="-120"/>
              </a:rPr>
              <a:t>使得持有人彼此間無法互相串通、勾結</a:t>
            </a:r>
            <a:endParaRPr lang="en-US" altLang="zh-TW" dirty="0" smtClean="0">
              <a:latin typeface="標楷體" pitchFamily="65" charset="-120"/>
              <a:ea typeface="標楷體" pitchFamily="65" charset="-120"/>
            </a:endParaRPr>
          </a:p>
          <a:p>
            <a:pPr>
              <a:spcBef>
                <a:spcPts val="1200"/>
              </a:spcBef>
            </a:pPr>
            <a:r>
              <a:rPr lang="zh-TW" altLang="en-US" dirty="0" smtClean="0">
                <a:latin typeface="標楷體" pitchFamily="65" charset="-120"/>
                <a:ea typeface="標楷體" pitchFamily="65" charset="-120"/>
              </a:rPr>
              <a:t>個別</a:t>
            </a:r>
            <a:r>
              <a:rPr lang="zh-TW" altLang="en-US" dirty="0">
                <a:latin typeface="標楷體" pitchFamily="65" charset="-120"/>
                <a:ea typeface="標楷體" pitchFamily="65" charset="-120"/>
              </a:rPr>
              <a:t>持有人持有份</a:t>
            </a:r>
            <a:r>
              <a:rPr lang="zh-TW" altLang="en-US" dirty="0" smtClean="0">
                <a:latin typeface="標楷體" pitchFamily="65" charset="-120"/>
                <a:ea typeface="標楷體" pitchFamily="65" charset="-120"/>
              </a:rPr>
              <a:t>額微小：</a:t>
            </a:r>
            <a:endParaRPr lang="en-US" altLang="zh-TW" dirty="0">
              <a:latin typeface="標楷體" pitchFamily="65" charset="-120"/>
              <a:ea typeface="標楷體" pitchFamily="65" charset="-120"/>
            </a:endParaRPr>
          </a:p>
          <a:p>
            <a:pPr lvl="1"/>
            <a:r>
              <a:rPr lang="zh-TW" altLang="en-US" dirty="0" smtClean="0">
                <a:latin typeface="標楷體" pitchFamily="65" charset="-120"/>
                <a:ea typeface="標楷體" pitchFamily="65" charset="-120"/>
              </a:rPr>
              <a:t>由持有人角度出發，其本身履約與否並不影響轉換比例</a:t>
            </a:r>
            <a:endParaRPr lang="en-US" altLang="zh-TW" dirty="0" smtClean="0">
              <a:latin typeface="標楷體" pitchFamily="65" charset="-120"/>
              <a:ea typeface="標楷體" pitchFamily="65" charset="-120"/>
            </a:endParaRPr>
          </a:p>
          <a:p>
            <a:pPr lvl="1"/>
            <a:r>
              <a:rPr lang="zh-TW" altLang="en-US" dirty="0" smtClean="0">
                <a:latin typeface="標楷體" pitchFamily="65" charset="-120"/>
                <a:ea typeface="標楷體" pitchFamily="65" charset="-120"/>
              </a:rPr>
              <a:t>公司轉換稀釋效果為總體轉換比例</a:t>
            </a:r>
            <a:r>
              <a:rPr lang="en-US" altLang="zh-TW" dirty="0" smtClean="0">
                <a:latin typeface="標楷體" pitchFamily="65" charset="-120"/>
                <a:ea typeface="標楷體" pitchFamily="65" charset="-120"/>
              </a:rPr>
              <a:t>y</a:t>
            </a:r>
            <a:r>
              <a:rPr lang="zh-TW" altLang="en-US" dirty="0" smtClean="0">
                <a:latin typeface="標楷體" pitchFamily="65" charset="-120"/>
                <a:ea typeface="標楷體" pitchFamily="65" charset="-120"/>
              </a:rPr>
              <a:t>的函數，而非單一持有人的決策，因此單一持有人的決策並不會造成股價稀釋</a:t>
            </a:r>
            <a:endParaRPr lang="zh-TW" altLang="en-US" dirty="0">
              <a:latin typeface="標楷體" pitchFamily="65" charset="-120"/>
              <a:ea typeface="標楷體" pitchFamily="65" charset="-120"/>
            </a:endParaRPr>
          </a:p>
        </p:txBody>
      </p:sp>
      <p:cxnSp>
        <p:nvCxnSpPr>
          <p:cNvPr id="12" name="直線接點 11"/>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869274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496030" y="227437"/>
            <a:ext cx="4948178" cy="922114"/>
          </a:xfrm>
          <a:effectLst>
            <a:outerShdw blurRad="50800" dist="38100" dir="2700000" algn="tl" rotWithShape="0">
              <a:prstClr val="black">
                <a:alpha val="40000"/>
              </a:prstClr>
            </a:outerShdw>
          </a:effectLst>
        </p:spPr>
        <p:txBody>
          <a:bodyPr/>
          <a:lstStyle/>
          <a:p>
            <a:pPr algn="l"/>
            <a:r>
              <a:rPr lang="zh-TW" altLang="en-US" dirty="0">
                <a:latin typeface="標楷體" pitchFamily="65" charset="-120"/>
                <a:ea typeface="標楷體" pitchFamily="65" charset="-120"/>
              </a:rPr>
              <a:t>模型</a:t>
            </a:r>
            <a:r>
              <a:rPr lang="zh-TW" altLang="en-US" dirty="0" smtClean="0">
                <a:latin typeface="標楷體" pitchFamily="65" charset="-120"/>
                <a:ea typeface="標楷體" pitchFamily="65" charset="-120"/>
              </a:rPr>
              <a:t>設定</a:t>
            </a:r>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完全競爭</a:t>
            </a:r>
            <a:endParaRPr lang="zh-TW" altLang="en-US" dirty="0">
              <a:latin typeface="標楷體" pitchFamily="65" charset="-120"/>
              <a:ea typeface="標楷體" pitchFamily="65" charset="-120"/>
            </a:endParaRPr>
          </a:p>
        </p:txBody>
      </p:sp>
      <mc:AlternateContent xmlns:mc="http://schemas.openxmlformats.org/markup-compatibility/2006">
        <mc:Choice xmlns="" xmlns:a14="http://schemas.microsoft.com/office/drawing/2010/main" Requires="a14">
          <p:sp>
            <p:nvSpPr>
              <p:cNvPr id="3" name="內容版面配置區 2"/>
              <p:cNvSpPr>
                <a:spLocks noGrp="1"/>
              </p:cNvSpPr>
              <p:nvPr>
                <p:ph idx="1"/>
              </p:nvPr>
            </p:nvSpPr>
            <p:spPr>
              <a:xfrm>
                <a:off x="457200" y="1484784"/>
                <a:ext cx="8229600" cy="4641379"/>
              </a:xfrm>
            </p:spPr>
            <p:txBody>
              <a:bodyPr/>
              <a:lstStyle/>
              <a:p>
                <a:r>
                  <a:rPr lang="zh-TW" altLang="en-US" dirty="0" smtClean="0">
                    <a:latin typeface="標楷體" pitchFamily="65" charset="-120"/>
                    <a:ea typeface="標楷體" pitchFamily="65" charset="-120"/>
                  </a:rPr>
                  <a:t>轉換判斷依據</a:t>
                </a:r>
                <a:r>
                  <a:rPr lang="en-US" altLang="zh-TW" i="1" dirty="0" smtClean="0">
                    <a:latin typeface="標楷體" pitchFamily="65" charset="-120"/>
                    <a:ea typeface="標楷體" pitchFamily="65" charset="-120"/>
                  </a:rPr>
                  <a:t/>
                </a:r>
                <a:br>
                  <a:rPr lang="en-US" altLang="zh-TW" i="1" dirty="0" smtClean="0">
                    <a:latin typeface="標楷體" pitchFamily="65" charset="-120"/>
                    <a:ea typeface="標楷體" pitchFamily="65" charset="-120"/>
                  </a:rPr>
                </a:br>
                <a14:m>
                  <m:oMath xmlns:m="http://schemas.openxmlformats.org/officeDocument/2006/math">
                    <m:r>
                      <a:rPr lang="zh-TW" altLang="en-US" i="1">
                        <a:latin typeface="Cambria Math"/>
                      </a:rPr>
                      <m:t>𝛾</m:t>
                    </m:r>
                    <m:sSub>
                      <m:sSubPr>
                        <m:ctrlPr>
                          <a:rPr lang="zh-TW" altLang="en-US" i="1">
                            <a:latin typeface="Cambria Math"/>
                          </a:rPr>
                        </m:ctrlPr>
                      </m:sSubPr>
                      <m:e>
                        <m:r>
                          <a:rPr lang="zh-TW" altLang="en-US" i="1">
                            <a:latin typeface="Cambria Math"/>
                          </a:rPr>
                          <m:t>𝑆</m:t>
                        </m:r>
                      </m:e>
                      <m:sub>
                        <m:r>
                          <a:rPr lang="zh-TW" altLang="en-US" i="1">
                            <a:latin typeface="Cambria Math"/>
                          </a:rPr>
                          <m:t>𝑏𝑒𝑓𝑜𝑟𝑒</m:t>
                        </m:r>
                      </m:sub>
                    </m:sSub>
                    <m:r>
                      <a:rPr lang="zh-TW" altLang="en-US">
                        <a:latin typeface="Cambria Math"/>
                      </a:rPr>
                      <m:t>≥</m:t>
                    </m:r>
                    <m:r>
                      <a:rPr lang="zh-TW" altLang="en-US" i="1">
                        <a:latin typeface="Cambria Math"/>
                      </a:rPr>
                      <m:t>𝐶</m:t>
                    </m:r>
                    <m:sSub>
                      <m:sSubPr>
                        <m:ctrlPr>
                          <a:rPr lang="zh-TW" altLang="en-US" i="1">
                            <a:latin typeface="Cambria Math"/>
                          </a:rPr>
                        </m:ctrlPr>
                      </m:sSubPr>
                      <m:e>
                        <m:r>
                          <a:rPr lang="zh-TW" altLang="en-US" i="1">
                            <a:latin typeface="Cambria Math"/>
                          </a:rPr>
                          <m:t>𝐵</m:t>
                        </m:r>
                      </m:e>
                      <m:sub>
                        <m:r>
                          <a:rPr lang="zh-TW" altLang="en-US" i="1">
                            <a:latin typeface="Cambria Math"/>
                          </a:rPr>
                          <m:t>𝑐𝑜𝑛𝑡𝑖𝑛𝑢𝑒</m:t>
                        </m:r>
                      </m:sub>
                    </m:sSub>
                  </m:oMath>
                </a14:m>
                <a:endParaRPr lang="en-US" altLang="zh-TW" dirty="0" smtClean="0">
                  <a:latin typeface="標楷體" pitchFamily="65" charset="-120"/>
                  <a:ea typeface="標楷體" pitchFamily="65" charset="-120"/>
                </a:endParaRPr>
              </a:p>
              <a:p>
                <a:pPr lvl="1"/>
                <a:r>
                  <a:rPr lang="zh-TW" altLang="en-US" dirty="0" smtClean="0">
                    <a:latin typeface="標楷體" pitchFamily="65" charset="-120"/>
                    <a:ea typeface="標楷體" pitchFamily="65" charset="-120"/>
                  </a:rPr>
                  <a:t>當</a:t>
                </a:r>
                <a:r>
                  <a:rPr lang="zh-TW" altLang="zh-TW" dirty="0" smtClean="0">
                    <a:latin typeface="標楷體" pitchFamily="65" charset="-120"/>
                    <a:ea typeface="標楷體" pitchFamily="65" charset="-120"/>
                  </a:rPr>
                  <a:t>左</a:t>
                </a:r>
                <a:r>
                  <a:rPr lang="zh-TW" altLang="zh-TW" dirty="0">
                    <a:latin typeface="標楷體" pitchFamily="65" charset="-120"/>
                    <a:ea typeface="標楷體" pitchFamily="65" charset="-120"/>
                  </a:rPr>
                  <a:t>式大於右式時，表示由完全競爭情況下的持有人角度，其執行轉換收益大於不轉換收益，因此該持有人會進行轉換，</a:t>
                </a:r>
                <a:r>
                  <a:rPr lang="zh-TW" altLang="zh-TW" dirty="0" smtClean="0">
                    <a:latin typeface="標楷體" pitchFamily="65" charset="-120"/>
                    <a:ea typeface="標楷體" pitchFamily="65" charset="-120"/>
                  </a:rPr>
                  <a:t>直到</a:t>
                </a:r>
                <a:r>
                  <a:rPr lang="zh-TW" altLang="en-US" dirty="0" smtClean="0">
                    <a:latin typeface="標楷體" pitchFamily="65" charset="-120"/>
                    <a:ea typeface="標楷體" pitchFamily="65" charset="-120"/>
                  </a:rPr>
                  <a:t>所有可轉換公司債都</a:t>
                </a:r>
                <a:r>
                  <a:rPr lang="zh-TW" altLang="zh-TW" dirty="0" smtClean="0">
                    <a:latin typeface="標楷體" pitchFamily="65" charset="-120"/>
                    <a:ea typeface="標楷體" pitchFamily="65" charset="-120"/>
                  </a:rPr>
                  <a:t>轉換</a:t>
                </a:r>
                <a:r>
                  <a:rPr lang="zh-TW" altLang="zh-TW" dirty="0">
                    <a:latin typeface="標楷體" pitchFamily="65" charset="-120"/>
                    <a:ea typeface="標楷體" pitchFamily="65" charset="-120"/>
                  </a:rPr>
                  <a:t>完畢或是等號</a:t>
                </a:r>
                <a:r>
                  <a:rPr lang="zh-TW" altLang="zh-TW" dirty="0" smtClean="0">
                    <a:latin typeface="標楷體" pitchFamily="65" charset="-120"/>
                    <a:ea typeface="標楷體" pitchFamily="65" charset="-120"/>
                  </a:rPr>
                  <a:t>成立</a:t>
                </a:r>
                <a:r>
                  <a:rPr lang="zh-TW" altLang="en-US" dirty="0" smtClean="0">
                    <a:latin typeface="標楷體" pitchFamily="65" charset="-120"/>
                    <a:ea typeface="標楷體" pitchFamily="65" charset="-120"/>
                  </a:rPr>
                  <a:t>為止</a:t>
                </a:r>
                <a:r>
                  <a:rPr lang="zh-TW" altLang="zh-TW" dirty="0" smtClean="0">
                    <a:latin typeface="標楷體" pitchFamily="65" charset="-120"/>
                    <a:ea typeface="標楷體" pitchFamily="65" charset="-120"/>
                  </a:rPr>
                  <a:t>。</a:t>
                </a:r>
                <a:endParaRPr lang="en-US" altLang="zh-TW" dirty="0" smtClean="0">
                  <a:latin typeface="標楷體" pitchFamily="65" charset="-120"/>
                  <a:ea typeface="標楷體" pitchFamily="65" charset="-120"/>
                </a:endParaRPr>
              </a:p>
              <a:p>
                <a:pPr lvl="1"/>
                <a:r>
                  <a:rPr lang="zh-TW" altLang="zh-TW" dirty="0">
                    <a:latin typeface="標楷體" pitchFamily="65" charset="-120"/>
                    <a:ea typeface="標楷體" pitchFamily="65" charset="-120"/>
                  </a:rPr>
                  <a:t>當等號成立時，此時可轉換公司債的持有人對於轉換與否並無偏好，達到無異點</a:t>
                </a:r>
                <a:r>
                  <a:rPr lang="en-US" altLang="zh-TW" dirty="0">
                    <a:latin typeface="標楷體" pitchFamily="65" charset="-120"/>
                    <a:ea typeface="標楷體" pitchFamily="65" charset="-120"/>
                  </a:rPr>
                  <a:t>(indifference point)</a:t>
                </a:r>
                <a:r>
                  <a:rPr lang="zh-TW" altLang="zh-TW" dirty="0">
                    <a:latin typeface="標楷體" pitchFamily="65" charset="-120"/>
                    <a:ea typeface="標楷體" pitchFamily="65" charset="-120"/>
                  </a:rPr>
                  <a:t>。</a:t>
                </a:r>
                <a:endParaRPr lang="zh-TW" altLang="en-US" dirty="0">
                  <a:latin typeface="標楷體" pitchFamily="65" charset="-120"/>
                  <a:ea typeface="標楷體" pitchFamily="65" charset="-120"/>
                </a:endParaRPr>
              </a:p>
            </p:txBody>
          </p:sp>
        </mc:Choice>
        <mc:Fallback>
          <p:sp>
            <p:nvSpPr>
              <p:cNvPr id="3" name="內容版面配置區 2"/>
              <p:cNvSpPr>
                <a:spLocks noGrp="1" noRot="1" noChangeAspect="1" noMove="1" noResize="1" noEditPoints="1" noAdjustHandles="1" noChangeArrowheads="1" noChangeShapeType="1" noTextEdit="1"/>
              </p:cNvSpPr>
              <p:nvPr>
                <p:ph idx="1"/>
              </p:nvPr>
            </p:nvSpPr>
            <p:spPr>
              <a:xfrm>
                <a:off x="457200" y="1484784"/>
                <a:ext cx="8229600" cy="4641379"/>
              </a:xfrm>
              <a:blipFill rotWithShape="1">
                <a:blip r:embed="rId2" cstate="print"/>
                <a:stretch>
                  <a:fillRect l="-1630" t="-1708" r="-3481"/>
                </a:stretch>
              </a:blipFill>
            </p:spPr>
            <p:txBody>
              <a:bodyPr/>
              <a:lstStyle/>
              <a:p>
                <a:r>
                  <a:rPr lang="zh-TW" altLang="en-US">
                    <a:noFill/>
                  </a:rPr>
                  <a:t> </a:t>
                </a:r>
              </a:p>
            </p:txBody>
          </p:sp>
        </mc:Fallback>
      </mc:AlternateContent>
      <p:cxnSp>
        <p:nvCxnSpPr>
          <p:cNvPr id="4" name="直線接點 3"/>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183378072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465312" y="260648"/>
            <a:ext cx="4978896" cy="850106"/>
          </a:xfrm>
          <a:effectLst>
            <a:outerShdw blurRad="50800" dist="38100" dir="2700000" algn="tl" rotWithShape="0">
              <a:prstClr val="black">
                <a:alpha val="40000"/>
              </a:prstClr>
            </a:outerShdw>
          </a:effectLst>
        </p:spPr>
        <p:txBody>
          <a:bodyPr/>
          <a:lstStyle/>
          <a:p>
            <a:r>
              <a:rPr lang="zh-TW" altLang="en-US" dirty="0">
                <a:latin typeface="標楷體" pitchFamily="65" charset="-120"/>
                <a:ea typeface="標楷體" pitchFamily="65" charset="-120"/>
              </a:rPr>
              <a:t>模型設定</a:t>
            </a:r>
            <a:r>
              <a:rPr lang="en-US" altLang="zh-TW" dirty="0">
                <a:latin typeface="標楷體" pitchFamily="65" charset="-120"/>
                <a:ea typeface="標楷體" pitchFamily="65" charset="-120"/>
              </a:rPr>
              <a:t>-</a:t>
            </a:r>
            <a:r>
              <a:rPr lang="zh-TW" altLang="en-US" dirty="0">
                <a:latin typeface="標楷體" pitchFamily="65" charset="-120"/>
                <a:ea typeface="標楷體" pitchFamily="65" charset="-120"/>
              </a:rPr>
              <a:t>完全競爭</a:t>
            </a:r>
            <a:endParaRPr lang="zh-TW" altLang="en-US" dirty="0"/>
          </a:p>
        </p:txBody>
      </p:sp>
      <p:cxnSp>
        <p:nvCxnSpPr>
          <p:cNvPr id="6" name="直線接點 5"/>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9" name="圖表 8"/>
          <p:cNvGraphicFramePr/>
          <p:nvPr/>
        </p:nvGraphicFramePr>
        <p:xfrm>
          <a:off x="395536" y="1268760"/>
          <a:ext cx="8352928" cy="496855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 xmlns:p14="http://schemas.microsoft.com/office/powerpoint/2010/main" val="279167538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標題 1"/>
          <p:cNvSpPr>
            <a:spLocks noGrp="1"/>
          </p:cNvSpPr>
          <p:nvPr>
            <p:ph type="title"/>
          </p:nvPr>
        </p:nvSpPr>
        <p:spPr>
          <a:xfrm>
            <a:off x="1475656" y="260648"/>
            <a:ext cx="4978896" cy="850106"/>
          </a:xfrm>
          <a:effectLst>
            <a:outerShdw blurRad="50800" dist="38100" dir="2700000" algn="tl" rotWithShape="0">
              <a:prstClr val="black">
                <a:alpha val="40000"/>
              </a:prstClr>
            </a:outerShdw>
          </a:effectLst>
        </p:spPr>
        <p:txBody>
          <a:bodyPr/>
          <a:lstStyle/>
          <a:p>
            <a:r>
              <a:rPr lang="zh-TW" altLang="en-US" dirty="0">
                <a:latin typeface="標楷體" pitchFamily="65" charset="-120"/>
                <a:ea typeface="標楷體" pitchFamily="65" charset="-120"/>
              </a:rPr>
              <a:t>模型設定</a:t>
            </a:r>
            <a:r>
              <a:rPr lang="en-US" altLang="zh-TW" dirty="0">
                <a:latin typeface="標楷體" pitchFamily="65" charset="-120"/>
                <a:ea typeface="標楷體" pitchFamily="65" charset="-120"/>
              </a:rPr>
              <a:t>-</a:t>
            </a:r>
            <a:r>
              <a:rPr lang="zh-TW" altLang="en-US" dirty="0">
                <a:latin typeface="標楷體" pitchFamily="65" charset="-120"/>
                <a:ea typeface="標楷體" pitchFamily="65" charset="-120"/>
              </a:rPr>
              <a:t>完全競爭</a:t>
            </a:r>
            <a:endParaRPr lang="zh-TW" altLang="en-US" dirty="0"/>
          </a:p>
        </p:txBody>
      </p:sp>
      <p:cxnSp>
        <p:nvCxnSpPr>
          <p:cNvPr id="9" name="直線接點 8"/>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5" name="圖表 4"/>
          <p:cNvGraphicFramePr/>
          <p:nvPr/>
        </p:nvGraphicFramePr>
        <p:xfrm>
          <a:off x="323528" y="1412776"/>
          <a:ext cx="8280920" cy="489654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 xmlns:p14="http://schemas.microsoft.com/office/powerpoint/2010/main" val="21745516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403648" y="188640"/>
            <a:ext cx="2664296" cy="1008112"/>
          </a:xfrm>
          <a:effectLst>
            <a:outerShdw blurRad="50800" dist="38100" dir="8100000" algn="tr" rotWithShape="0">
              <a:prstClr val="black">
                <a:alpha val="40000"/>
              </a:prstClr>
            </a:outerShdw>
          </a:effectLst>
        </p:spPr>
        <p:txBody>
          <a:bodyPr/>
          <a:lstStyle/>
          <a:p>
            <a:pPr algn="l"/>
            <a:r>
              <a:rPr lang="en-US" altLang="zh-TW" dirty="0" smtClean="0">
                <a:latin typeface="Times New Roman" pitchFamily="18" charset="0"/>
                <a:cs typeface="Times New Roman" pitchFamily="18" charset="0"/>
              </a:rPr>
              <a:t>Agenda</a:t>
            </a:r>
            <a:endParaRPr lang="zh-TW" altLang="en-US" dirty="0">
              <a:latin typeface="Times New Roman" pitchFamily="18" charset="0"/>
              <a:cs typeface="Times New Roman" pitchFamily="18" charset="0"/>
            </a:endParaRPr>
          </a:p>
        </p:txBody>
      </p:sp>
      <p:sp>
        <p:nvSpPr>
          <p:cNvPr id="3" name="內容版面配置區 2"/>
          <p:cNvSpPr>
            <a:spLocks noGrp="1"/>
          </p:cNvSpPr>
          <p:nvPr>
            <p:ph idx="1"/>
          </p:nvPr>
        </p:nvSpPr>
        <p:spPr>
          <a:xfrm>
            <a:off x="457200" y="1340768"/>
            <a:ext cx="8229600" cy="4968552"/>
          </a:xfrm>
        </p:spPr>
        <p:txBody>
          <a:bodyPr>
            <a:normAutofit/>
          </a:bodyPr>
          <a:lstStyle/>
          <a:p>
            <a:r>
              <a:rPr lang="zh-TW" altLang="en-US" dirty="0">
                <a:latin typeface="標楷體" pitchFamily="65" charset="-120"/>
                <a:ea typeface="標楷體" pitchFamily="65" charset="-120"/>
              </a:rPr>
              <a:t>研究</a:t>
            </a:r>
            <a:r>
              <a:rPr lang="zh-TW" altLang="en-US" dirty="0" smtClean="0">
                <a:latin typeface="標楷體" pitchFamily="65" charset="-120"/>
                <a:ea typeface="標楷體" pitchFamily="65" charset="-120"/>
              </a:rPr>
              <a:t>動機</a:t>
            </a:r>
            <a:endParaRPr lang="en-US" altLang="zh-TW" dirty="0" smtClean="0">
              <a:latin typeface="標楷體" pitchFamily="65" charset="-120"/>
              <a:ea typeface="標楷體" pitchFamily="65" charset="-120"/>
            </a:endParaRPr>
          </a:p>
          <a:p>
            <a:r>
              <a:rPr lang="zh-TW" altLang="en-US" dirty="0">
                <a:latin typeface="標楷體" pitchFamily="65" charset="-120"/>
                <a:ea typeface="標楷體" pitchFamily="65" charset="-120"/>
              </a:rPr>
              <a:t>文獻回顧</a:t>
            </a:r>
            <a:endParaRPr lang="en-US" altLang="zh-TW" dirty="0">
              <a:latin typeface="標楷體" pitchFamily="65" charset="-120"/>
              <a:ea typeface="標楷體" pitchFamily="65" charset="-120"/>
            </a:endParaRPr>
          </a:p>
          <a:p>
            <a:r>
              <a:rPr lang="zh-TW" altLang="en-US" dirty="0" smtClean="0">
                <a:latin typeface="標楷體" pitchFamily="65" charset="-120"/>
                <a:ea typeface="標楷體" pitchFamily="65" charset="-120"/>
              </a:rPr>
              <a:t>模型設定</a:t>
            </a:r>
            <a:endParaRPr lang="en-US" altLang="zh-TW" dirty="0" smtClean="0">
              <a:latin typeface="標楷體" pitchFamily="65" charset="-120"/>
              <a:ea typeface="標楷體" pitchFamily="65" charset="-120"/>
            </a:endParaRPr>
          </a:p>
          <a:p>
            <a:r>
              <a:rPr lang="zh-TW" altLang="en-US" dirty="0" smtClean="0">
                <a:latin typeface="標楷體" pitchFamily="65" charset="-120"/>
                <a:ea typeface="標楷體" pitchFamily="65" charset="-120"/>
              </a:rPr>
              <a:t>實驗結果分析</a:t>
            </a:r>
            <a:endParaRPr lang="en-US" altLang="zh-TW" dirty="0" smtClean="0">
              <a:latin typeface="標楷體" pitchFamily="65" charset="-120"/>
              <a:ea typeface="標楷體" pitchFamily="65" charset="-120"/>
            </a:endParaRPr>
          </a:p>
          <a:p>
            <a:pPr lvl="1"/>
            <a:r>
              <a:rPr lang="zh-TW" altLang="en-US" dirty="0" smtClean="0">
                <a:solidFill>
                  <a:schemeClr val="tx1">
                    <a:lumMod val="75000"/>
                    <a:lumOff val="25000"/>
                  </a:schemeClr>
                </a:solidFill>
                <a:latin typeface="標楷體" pitchFamily="65" charset="-120"/>
                <a:ea typeface="標楷體" pitchFamily="65" charset="-120"/>
              </a:rPr>
              <a:t>敏感度分析</a:t>
            </a:r>
            <a:endParaRPr lang="en-US" altLang="zh-TW" dirty="0" smtClean="0">
              <a:solidFill>
                <a:schemeClr val="tx1">
                  <a:lumMod val="75000"/>
                  <a:lumOff val="25000"/>
                </a:schemeClr>
              </a:solidFill>
              <a:latin typeface="標楷體" pitchFamily="65" charset="-120"/>
              <a:ea typeface="標楷體" pitchFamily="65" charset="-120"/>
            </a:endParaRPr>
          </a:p>
          <a:p>
            <a:pPr lvl="1"/>
            <a:r>
              <a:rPr lang="zh-TW" altLang="en-US" dirty="0">
                <a:solidFill>
                  <a:schemeClr val="tx1">
                    <a:lumMod val="75000"/>
                    <a:lumOff val="25000"/>
                  </a:schemeClr>
                </a:solidFill>
                <a:latin typeface="標楷體" pitchFamily="65" charset="-120"/>
                <a:ea typeface="標楷體" pitchFamily="65" charset="-120"/>
              </a:rPr>
              <a:t>舉債比例分析</a:t>
            </a:r>
            <a:endParaRPr lang="en-US" altLang="zh-TW" dirty="0" smtClean="0">
              <a:solidFill>
                <a:schemeClr val="tx1">
                  <a:lumMod val="75000"/>
                  <a:lumOff val="25000"/>
                </a:schemeClr>
              </a:solidFill>
              <a:latin typeface="標楷體" pitchFamily="65" charset="-120"/>
              <a:ea typeface="標楷體" pitchFamily="65" charset="-120"/>
            </a:endParaRPr>
          </a:p>
          <a:p>
            <a:pPr lvl="1"/>
            <a:r>
              <a:rPr lang="zh-TW" altLang="en-US" dirty="0" smtClean="0">
                <a:solidFill>
                  <a:schemeClr val="tx1">
                    <a:lumMod val="75000"/>
                    <a:lumOff val="25000"/>
                  </a:schemeClr>
                </a:solidFill>
                <a:latin typeface="標楷體" pitchFamily="65" charset="-120"/>
                <a:ea typeface="標楷體" pitchFamily="65" charset="-120"/>
              </a:rPr>
              <a:t>實證</a:t>
            </a:r>
            <a:endParaRPr lang="en-US" altLang="zh-TW" dirty="0" smtClean="0">
              <a:solidFill>
                <a:schemeClr val="tx1">
                  <a:lumMod val="75000"/>
                  <a:lumOff val="25000"/>
                </a:schemeClr>
              </a:solidFill>
              <a:latin typeface="標楷體" pitchFamily="65" charset="-120"/>
              <a:ea typeface="標楷體" pitchFamily="65" charset="-120"/>
            </a:endParaRPr>
          </a:p>
          <a:p>
            <a:r>
              <a:rPr lang="zh-TW" altLang="en-US" dirty="0" smtClean="0">
                <a:latin typeface="標楷體" pitchFamily="65" charset="-120"/>
                <a:ea typeface="標楷體" pitchFamily="65" charset="-120"/>
              </a:rPr>
              <a:t>結論</a:t>
            </a:r>
            <a:endParaRPr lang="en-US" altLang="zh-TW" dirty="0" smtClean="0">
              <a:latin typeface="標楷體" pitchFamily="65" charset="-120"/>
              <a:ea typeface="標楷體" pitchFamily="65" charset="-120"/>
            </a:endParaRPr>
          </a:p>
        </p:txBody>
      </p:sp>
      <p:cxnSp>
        <p:nvCxnSpPr>
          <p:cNvPr id="6" name="直線接點 5"/>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300593747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1497321" y="303758"/>
            <a:ext cx="4082791" cy="777875"/>
          </a:xfrm>
          <a:effectLst>
            <a:outerShdw blurRad="50800" dist="38100" dir="2700000" algn="tl" rotWithShape="0">
              <a:prstClr val="black">
                <a:alpha val="40000"/>
              </a:prstClr>
            </a:outerShdw>
          </a:effectLst>
        </p:spPr>
        <p:txBody>
          <a:bodyPr>
            <a:noAutofit/>
          </a:bodyPr>
          <a:lstStyle/>
          <a:p>
            <a:pPr algn="l"/>
            <a:r>
              <a:rPr lang="zh-TW" altLang="en-US" dirty="0">
                <a:latin typeface="標楷體" pitchFamily="65" charset="-120"/>
                <a:ea typeface="標楷體" pitchFamily="65" charset="-120"/>
              </a:rPr>
              <a:t>轉換策略比較</a:t>
            </a:r>
          </a:p>
        </p:txBody>
      </p:sp>
      <mc:AlternateContent xmlns:mc="http://schemas.openxmlformats.org/markup-compatibility/2006">
        <mc:Choice xmlns="" xmlns:a14="http://schemas.microsoft.com/office/drawing/2010/main" Requires="a14">
          <p:sp>
            <p:nvSpPr>
              <p:cNvPr id="6" name="內容版面配置區 2"/>
              <p:cNvSpPr txBox="1">
                <a:spLocks/>
              </p:cNvSpPr>
              <p:nvPr/>
            </p:nvSpPr>
            <p:spPr>
              <a:xfrm>
                <a:off x="1547664" y="3681574"/>
                <a:ext cx="6048672" cy="260410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zh-TW" altLang="en-US" sz="2400" dirty="0" smtClean="0">
                    <a:latin typeface="Times New Roman" pitchFamily="18" charset="0"/>
                    <a:ea typeface="標楷體" pitchFamily="65" charset="-120"/>
                    <a:cs typeface="Times New Roman" pitchFamily="18" charset="0"/>
                  </a:rPr>
                  <a:t>塊狀履約</a:t>
                </a:r>
                <a:r>
                  <a:rPr lang="en-US" altLang="zh-TW" sz="2400" dirty="0" smtClean="0">
                    <a:latin typeface="Times New Roman" pitchFamily="18" charset="0"/>
                    <a:ea typeface="標楷體" pitchFamily="65" charset="-120"/>
                    <a:cs typeface="Times New Roman" pitchFamily="18" charset="0"/>
                  </a:rPr>
                  <a:t>(Block)  </a:t>
                </a:r>
                <a:r>
                  <a:rPr lang="en-US" altLang="zh-TW" sz="2400" dirty="0" smtClean="0">
                    <a:solidFill>
                      <a:schemeClr val="bg2">
                        <a:lumMod val="25000"/>
                      </a:schemeClr>
                    </a:solidFill>
                    <a:latin typeface="Times New Roman" pitchFamily="18" charset="0"/>
                    <a:ea typeface="標楷體" pitchFamily="65" charset="-120"/>
                    <a:cs typeface="Times New Roman" pitchFamily="18" charset="0"/>
                  </a:rPr>
                  <a:t>[</a:t>
                </a:r>
                <a:r>
                  <a:rPr lang="zh-TW" altLang="en-US" sz="2400" dirty="0" smtClean="0">
                    <a:solidFill>
                      <a:schemeClr val="bg2">
                        <a:lumMod val="25000"/>
                      </a:schemeClr>
                    </a:solidFill>
                    <a:latin typeface="Times New Roman" pitchFamily="18" charset="0"/>
                    <a:ea typeface="標楷體" pitchFamily="65" charset="-120"/>
                    <a:cs typeface="Times New Roman" pitchFamily="18" charset="0"/>
                  </a:rPr>
                  <a:t>黃色底色</a:t>
                </a:r>
                <a:r>
                  <a:rPr lang="en-US" altLang="zh-TW" sz="2400" dirty="0" smtClean="0">
                    <a:solidFill>
                      <a:schemeClr val="bg2">
                        <a:lumMod val="25000"/>
                      </a:schemeClr>
                    </a:solidFill>
                    <a:latin typeface="Times New Roman" pitchFamily="18" charset="0"/>
                    <a:ea typeface="標楷體" pitchFamily="65" charset="-120"/>
                    <a:cs typeface="Times New Roman" pitchFamily="18" charset="0"/>
                  </a:rPr>
                  <a:t>]</a:t>
                </a:r>
                <a:r>
                  <a:rPr lang="en-US" altLang="zh-TW" sz="2400" dirty="0" smtClean="0">
                    <a:latin typeface="Times New Roman" pitchFamily="18" charset="0"/>
                    <a:ea typeface="標楷體" pitchFamily="65" charset="-120"/>
                    <a:cs typeface="Times New Roman" pitchFamily="18" charset="0"/>
                  </a:rPr>
                  <a:t/>
                </a:r>
                <a:br>
                  <a:rPr lang="en-US" altLang="zh-TW" sz="2400" dirty="0" smtClean="0">
                    <a:latin typeface="Times New Roman" pitchFamily="18" charset="0"/>
                    <a:ea typeface="標楷體" pitchFamily="65" charset="-120"/>
                    <a:cs typeface="Times New Roman" pitchFamily="18" charset="0"/>
                  </a:rPr>
                </a:br>
                <a14:m>
                  <m:oMath xmlns:m="http://schemas.openxmlformats.org/officeDocument/2006/math">
                    <m:d>
                      <m:dPr>
                        <m:begChr m:val=""/>
                        <m:ctrlPr>
                          <a:rPr lang="zh-TW" altLang="en-US" sz="2400" i="1">
                            <a:latin typeface="Cambria Math"/>
                          </a:rPr>
                        </m:ctrlPr>
                      </m:dPr>
                      <m:e>
                        <m:r>
                          <m:rPr>
                            <m:sty m:val="p"/>
                          </m:rPr>
                          <a:rPr lang="zh-TW" altLang="en-US" sz="2400">
                            <a:latin typeface="Cambria Math"/>
                          </a:rPr>
                          <m:t>max</m:t>
                        </m:r>
                        <m:r>
                          <a:rPr lang="zh-TW" altLang="en-US" sz="2400">
                            <a:latin typeface="Cambria Math"/>
                          </a:rPr>
                          <m:t>(</m:t>
                        </m:r>
                        <m:r>
                          <a:rPr lang="zh-TW" altLang="en-US" sz="2400" i="1">
                            <a:latin typeface="Cambria Math"/>
                          </a:rPr>
                          <m:t>𝐶</m:t>
                        </m:r>
                        <m:sSub>
                          <m:sSubPr>
                            <m:ctrlPr>
                              <a:rPr lang="zh-TW" altLang="en-US" sz="2400" i="1">
                                <a:latin typeface="Cambria Math"/>
                              </a:rPr>
                            </m:ctrlPr>
                          </m:sSubPr>
                          <m:e>
                            <m:r>
                              <a:rPr lang="zh-TW" altLang="en-US" sz="2400" i="1">
                                <a:latin typeface="Cambria Math"/>
                              </a:rPr>
                              <m:t>𝐵</m:t>
                            </m:r>
                          </m:e>
                          <m:sub>
                            <m:r>
                              <a:rPr lang="zh-TW" altLang="en-US" sz="2400">
                                <a:latin typeface="Cambria Math"/>
                              </a:rPr>
                              <m:t>0%</m:t>
                            </m:r>
                          </m:sub>
                        </m:sSub>
                        <m:r>
                          <a:rPr lang="zh-TW" altLang="en-US" sz="2400">
                            <a:latin typeface="Cambria Math"/>
                          </a:rPr>
                          <m:t>,</m:t>
                        </m:r>
                        <m:r>
                          <a:rPr lang="zh-TW" altLang="en-US" sz="2400" i="1">
                            <a:latin typeface="Cambria Math"/>
                          </a:rPr>
                          <m:t>𝐶</m:t>
                        </m:r>
                        <m:sSub>
                          <m:sSubPr>
                            <m:ctrlPr>
                              <a:rPr lang="zh-TW" altLang="en-US" sz="2400" i="1">
                                <a:latin typeface="Cambria Math"/>
                              </a:rPr>
                            </m:ctrlPr>
                          </m:sSubPr>
                          <m:e>
                            <m:r>
                              <a:rPr lang="zh-TW" altLang="en-US" sz="2400" i="1">
                                <a:latin typeface="Cambria Math"/>
                              </a:rPr>
                              <m:t>𝐵</m:t>
                            </m:r>
                          </m:e>
                          <m:sub>
                            <m:r>
                              <a:rPr lang="zh-TW" altLang="en-US" sz="2400">
                                <a:latin typeface="Cambria Math"/>
                              </a:rPr>
                              <m:t>100</m:t>
                            </m:r>
                            <m:r>
                              <a:rPr lang="en-US" altLang="zh-TW" sz="2400" smtClean="0">
                                <a:latin typeface="Cambria Math"/>
                              </a:rPr>
                              <m:t>%</m:t>
                            </m:r>
                          </m:sub>
                        </m:sSub>
                      </m:e>
                    </m:d>
                  </m:oMath>
                </a14:m>
                <a:endParaRPr lang="en-US" altLang="zh-TW" sz="2400" dirty="0" smtClean="0">
                  <a:latin typeface="Times New Roman" pitchFamily="18" charset="0"/>
                  <a:ea typeface="標楷體" pitchFamily="65" charset="-120"/>
                  <a:cs typeface="Times New Roman" pitchFamily="18" charset="0"/>
                </a:endParaRPr>
              </a:p>
              <a:p>
                <a:r>
                  <a:rPr lang="zh-TW" altLang="en-US" sz="2400" dirty="0" smtClean="0">
                    <a:latin typeface="Times New Roman" pitchFamily="18" charset="0"/>
                    <a:ea typeface="標楷體" pitchFamily="65" charset="-120"/>
                    <a:cs typeface="Times New Roman" pitchFamily="18" charset="0"/>
                  </a:rPr>
                  <a:t>獨佔</a:t>
                </a:r>
                <a:r>
                  <a:rPr lang="en-US" altLang="zh-TW" sz="2400" dirty="0" smtClean="0">
                    <a:latin typeface="Times New Roman" pitchFamily="18" charset="0"/>
                    <a:ea typeface="標楷體" pitchFamily="65" charset="-120"/>
                    <a:cs typeface="Times New Roman" pitchFamily="18" charset="0"/>
                  </a:rPr>
                  <a:t>(Monopoly)</a:t>
                </a:r>
                <a:r>
                  <a:rPr lang="zh-TW" altLang="en-US" sz="2400" dirty="0" smtClean="0">
                    <a:latin typeface="Times New Roman" pitchFamily="18" charset="0"/>
                    <a:ea typeface="標楷體" pitchFamily="65" charset="-120"/>
                    <a:cs typeface="Times New Roman" pitchFamily="18" charset="0"/>
                  </a:rPr>
                  <a:t>  </a:t>
                </a:r>
                <a:r>
                  <a:rPr lang="en-US" altLang="zh-TW" sz="2400" dirty="0" smtClean="0">
                    <a:solidFill>
                      <a:schemeClr val="bg2">
                        <a:lumMod val="25000"/>
                      </a:schemeClr>
                    </a:solidFill>
                    <a:latin typeface="Times New Roman" pitchFamily="18" charset="0"/>
                    <a:ea typeface="標楷體" pitchFamily="65" charset="-120"/>
                    <a:cs typeface="Times New Roman" pitchFamily="18" charset="0"/>
                  </a:rPr>
                  <a:t>[</a:t>
                </a:r>
                <a:r>
                  <a:rPr lang="zh-TW" altLang="en-US" sz="2400" dirty="0" smtClean="0">
                    <a:solidFill>
                      <a:schemeClr val="bg2">
                        <a:lumMod val="25000"/>
                      </a:schemeClr>
                    </a:solidFill>
                    <a:latin typeface="Times New Roman" pitchFamily="18" charset="0"/>
                    <a:ea typeface="標楷體" pitchFamily="65" charset="-120"/>
                    <a:cs typeface="Times New Roman" pitchFamily="18" charset="0"/>
                  </a:rPr>
                  <a:t>紅色字體</a:t>
                </a:r>
                <a:r>
                  <a:rPr lang="en-US" altLang="zh-TW" sz="2400" dirty="0" smtClean="0">
                    <a:solidFill>
                      <a:schemeClr val="bg2">
                        <a:lumMod val="25000"/>
                      </a:schemeClr>
                    </a:solidFill>
                    <a:latin typeface="Times New Roman" pitchFamily="18" charset="0"/>
                    <a:ea typeface="標楷體" pitchFamily="65" charset="-120"/>
                    <a:cs typeface="Times New Roman" pitchFamily="18" charset="0"/>
                  </a:rPr>
                  <a:t>]</a:t>
                </a:r>
                <a:r>
                  <a:rPr lang="en-US" altLang="zh-TW" sz="2400" dirty="0" smtClean="0">
                    <a:latin typeface="Times New Roman" pitchFamily="18" charset="0"/>
                    <a:ea typeface="標楷體" pitchFamily="65" charset="-120"/>
                    <a:cs typeface="Times New Roman" pitchFamily="18" charset="0"/>
                  </a:rPr>
                  <a:t/>
                </a:r>
                <a:br>
                  <a:rPr lang="en-US" altLang="zh-TW" sz="2400" dirty="0" smtClean="0">
                    <a:latin typeface="Times New Roman" pitchFamily="18" charset="0"/>
                    <a:ea typeface="標楷體" pitchFamily="65" charset="-120"/>
                    <a:cs typeface="Times New Roman" pitchFamily="18" charset="0"/>
                  </a:rPr>
                </a:br>
                <a14:m>
                  <m:oMath xmlns:m="http://schemas.openxmlformats.org/officeDocument/2006/math">
                    <m:d>
                      <m:dPr>
                        <m:begChr m:val=""/>
                        <m:ctrlPr>
                          <a:rPr lang="zh-TW" altLang="en-US" sz="2400" i="1">
                            <a:latin typeface="Cambria Math"/>
                          </a:rPr>
                        </m:ctrlPr>
                      </m:dPr>
                      <m:e>
                        <m:r>
                          <m:rPr>
                            <m:sty m:val="p"/>
                          </m:rPr>
                          <a:rPr lang="zh-TW" altLang="en-US" sz="2400">
                            <a:latin typeface="Cambria Math"/>
                          </a:rPr>
                          <m:t>max</m:t>
                        </m:r>
                        <m:r>
                          <a:rPr lang="zh-TW" altLang="en-US" sz="2400">
                            <a:latin typeface="Cambria Math"/>
                          </a:rPr>
                          <m:t>(</m:t>
                        </m:r>
                        <m:r>
                          <a:rPr lang="zh-TW" altLang="en-US" sz="2400" i="1">
                            <a:latin typeface="Cambria Math"/>
                          </a:rPr>
                          <m:t>𝐶</m:t>
                        </m:r>
                        <m:sSub>
                          <m:sSubPr>
                            <m:ctrlPr>
                              <a:rPr lang="zh-TW" altLang="en-US" sz="2400" i="1">
                                <a:latin typeface="Cambria Math"/>
                              </a:rPr>
                            </m:ctrlPr>
                          </m:sSubPr>
                          <m:e>
                            <m:r>
                              <a:rPr lang="zh-TW" altLang="en-US" sz="2400" i="1">
                                <a:latin typeface="Cambria Math"/>
                              </a:rPr>
                              <m:t>𝐵</m:t>
                            </m:r>
                          </m:e>
                          <m:sub>
                            <m:r>
                              <m:rPr>
                                <m:sty m:val="p"/>
                              </m:rPr>
                              <a:rPr lang="en-US" altLang="zh-TW" sz="2400" smtClean="0">
                                <a:latin typeface="Cambria Math"/>
                              </a:rPr>
                              <m:t>x</m:t>
                            </m:r>
                            <m:r>
                              <a:rPr lang="zh-TW" altLang="en-US" sz="2400">
                                <a:latin typeface="Cambria Math"/>
                              </a:rPr>
                              <m:t>%</m:t>
                            </m:r>
                          </m:sub>
                        </m:sSub>
                        <m:r>
                          <a:rPr lang="en-US" altLang="zh-TW" sz="2400" smtClean="0">
                            <a:latin typeface="Cambria Math"/>
                          </a:rPr>
                          <m:t>~</m:t>
                        </m:r>
                        <m:r>
                          <a:rPr lang="zh-TW" altLang="en-US" sz="2400" i="1">
                            <a:latin typeface="Cambria Math"/>
                          </a:rPr>
                          <m:t>𝐶</m:t>
                        </m:r>
                        <m:sSub>
                          <m:sSubPr>
                            <m:ctrlPr>
                              <a:rPr lang="zh-TW" altLang="en-US" sz="2400" i="1">
                                <a:latin typeface="Cambria Math"/>
                              </a:rPr>
                            </m:ctrlPr>
                          </m:sSubPr>
                          <m:e>
                            <m:r>
                              <a:rPr lang="zh-TW" altLang="en-US" sz="2400" i="1">
                                <a:latin typeface="Cambria Math"/>
                              </a:rPr>
                              <m:t>𝐵</m:t>
                            </m:r>
                          </m:e>
                          <m:sub>
                            <m:r>
                              <a:rPr lang="zh-TW" altLang="en-US" sz="2400">
                                <a:latin typeface="Cambria Math"/>
                              </a:rPr>
                              <m:t>100</m:t>
                            </m:r>
                            <m:r>
                              <a:rPr lang="en-US" altLang="zh-TW" sz="2400" i="1" smtClean="0">
                                <a:latin typeface="Cambria Math"/>
                              </a:rPr>
                              <m:t>%</m:t>
                            </m:r>
                          </m:sub>
                        </m:sSub>
                      </m:e>
                    </m:d>
                  </m:oMath>
                </a14:m>
                <a:endParaRPr lang="en-US" altLang="zh-TW" sz="2400" dirty="0" smtClean="0">
                  <a:latin typeface="Times New Roman" pitchFamily="18" charset="0"/>
                  <a:ea typeface="標楷體" pitchFamily="65" charset="-120"/>
                  <a:cs typeface="Times New Roman" pitchFamily="18" charset="0"/>
                </a:endParaRPr>
              </a:p>
              <a:p>
                <a:r>
                  <a:rPr lang="zh-TW" altLang="en-US" sz="2400" dirty="0">
                    <a:latin typeface="Times New Roman" pitchFamily="18" charset="0"/>
                    <a:ea typeface="標楷體" pitchFamily="65" charset="-120"/>
                    <a:cs typeface="Times New Roman" pitchFamily="18" charset="0"/>
                  </a:rPr>
                  <a:t>完全</a:t>
                </a:r>
                <a:r>
                  <a:rPr lang="zh-TW" altLang="en-US" sz="2400" dirty="0" smtClean="0">
                    <a:latin typeface="Times New Roman" pitchFamily="18" charset="0"/>
                    <a:ea typeface="標楷體" pitchFamily="65" charset="-120"/>
                    <a:cs typeface="Times New Roman" pitchFamily="18" charset="0"/>
                  </a:rPr>
                  <a:t>競爭</a:t>
                </a:r>
                <a:r>
                  <a:rPr lang="en-US" altLang="zh-TW" sz="2400" dirty="0" smtClean="0">
                    <a:latin typeface="Times New Roman" pitchFamily="18" charset="0"/>
                    <a:ea typeface="標楷體" pitchFamily="65" charset="-120"/>
                    <a:cs typeface="Times New Roman" pitchFamily="18" charset="0"/>
                  </a:rPr>
                  <a:t>(Competitive)</a:t>
                </a:r>
                <a:r>
                  <a:rPr lang="zh-TW" altLang="en-US" sz="2400" dirty="0" smtClean="0">
                    <a:latin typeface="Times New Roman" pitchFamily="18" charset="0"/>
                    <a:ea typeface="標楷體" pitchFamily="65" charset="-120"/>
                    <a:cs typeface="Times New Roman" pitchFamily="18" charset="0"/>
                  </a:rPr>
                  <a:t>  </a:t>
                </a:r>
                <a:r>
                  <a:rPr lang="en-US" altLang="zh-TW" sz="2400" dirty="0" smtClean="0">
                    <a:solidFill>
                      <a:schemeClr val="bg2">
                        <a:lumMod val="25000"/>
                      </a:schemeClr>
                    </a:solidFill>
                    <a:latin typeface="Times New Roman" pitchFamily="18" charset="0"/>
                    <a:ea typeface="標楷體" pitchFamily="65" charset="-120"/>
                    <a:cs typeface="Times New Roman" pitchFamily="18" charset="0"/>
                  </a:rPr>
                  <a:t>[</a:t>
                </a:r>
                <a:r>
                  <a:rPr lang="zh-TW" altLang="en-US" sz="2400" dirty="0" smtClean="0">
                    <a:solidFill>
                      <a:schemeClr val="bg2">
                        <a:lumMod val="25000"/>
                      </a:schemeClr>
                    </a:solidFill>
                    <a:latin typeface="Times New Roman" pitchFamily="18" charset="0"/>
                    <a:ea typeface="標楷體" pitchFamily="65" charset="-120"/>
                    <a:cs typeface="Times New Roman" pitchFamily="18" charset="0"/>
                  </a:rPr>
                  <a:t>藍色底色</a:t>
                </a:r>
                <a:r>
                  <a:rPr lang="en-US" altLang="zh-TW" sz="2400" dirty="0" smtClean="0">
                    <a:solidFill>
                      <a:schemeClr val="bg2">
                        <a:lumMod val="25000"/>
                      </a:schemeClr>
                    </a:solidFill>
                    <a:latin typeface="Times New Roman" pitchFamily="18" charset="0"/>
                    <a:ea typeface="標楷體" pitchFamily="65" charset="-120"/>
                    <a:cs typeface="Times New Roman" pitchFamily="18" charset="0"/>
                  </a:rPr>
                  <a:t>]</a:t>
                </a:r>
                <a:endParaRPr lang="zh-TW" altLang="en-US" sz="2400" dirty="0">
                  <a:solidFill>
                    <a:schemeClr val="bg2">
                      <a:lumMod val="25000"/>
                    </a:schemeClr>
                  </a:solidFill>
                  <a:latin typeface="Times New Roman" pitchFamily="18" charset="0"/>
                  <a:ea typeface="標楷體" pitchFamily="65" charset="-120"/>
                  <a:cs typeface="Times New Roman" pitchFamily="18" charset="0"/>
                </a:endParaRPr>
              </a:p>
            </p:txBody>
          </p:sp>
        </mc:Choice>
        <mc:Fallback>
          <p:sp>
            <p:nvSpPr>
              <p:cNvPr id="6" name="內容版面配置區 2"/>
              <p:cNvSpPr txBox="1">
                <a:spLocks noRot="1" noChangeAspect="1" noMove="1" noResize="1" noEditPoints="1" noAdjustHandles="1" noChangeArrowheads="1" noChangeShapeType="1" noTextEdit="1"/>
              </p:cNvSpPr>
              <p:nvPr/>
            </p:nvSpPr>
            <p:spPr>
              <a:xfrm>
                <a:off x="1547664" y="3681574"/>
                <a:ext cx="6048672" cy="2604108"/>
              </a:xfrm>
              <a:prstGeom prst="rect">
                <a:avLst/>
              </a:prstGeom>
              <a:blipFill rotWithShape="1">
                <a:blip r:embed="rId2" cstate="print"/>
                <a:stretch>
                  <a:fillRect l="-1411" t="-8899"/>
                </a:stretch>
              </a:blipFill>
            </p:spPr>
            <p:txBody>
              <a:bodyPr/>
              <a:lstStyle/>
              <a:p>
                <a:r>
                  <a:rPr lang="zh-TW" altLang="en-US">
                    <a:noFill/>
                  </a:rPr>
                  <a:t> </a:t>
                </a:r>
              </a:p>
            </p:txBody>
          </p:sp>
        </mc:Fallback>
      </mc:AlternateContent>
      <p:cxnSp>
        <p:nvCxnSpPr>
          <p:cNvPr id="7" name="直線接點 6"/>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9" name="表格 8"/>
          <p:cNvGraphicFramePr>
            <a:graphicFrameLocks noGrp="1"/>
          </p:cNvGraphicFramePr>
          <p:nvPr/>
        </p:nvGraphicFramePr>
        <p:xfrm>
          <a:off x="899592" y="1700808"/>
          <a:ext cx="6840761" cy="1944215"/>
        </p:xfrm>
        <a:graphic>
          <a:graphicData uri="http://schemas.openxmlformats.org/drawingml/2006/table">
            <a:tbl>
              <a:tblPr/>
              <a:tblGrid>
                <a:gridCol w="1167716"/>
                <a:gridCol w="966386"/>
                <a:gridCol w="1073762"/>
                <a:gridCol w="841114"/>
                <a:gridCol w="894803"/>
                <a:gridCol w="966386"/>
                <a:gridCol w="930594"/>
              </a:tblGrid>
              <a:tr h="277745">
                <a:tc>
                  <a:txBody>
                    <a:bodyPr/>
                    <a:lstStyle/>
                    <a:p>
                      <a:pPr algn="ctr" fontAlgn="ctr"/>
                      <a:r>
                        <a:rPr lang="en-US" sz="1600" b="1" i="0" u="none" strike="noStrike" dirty="0" err="1">
                          <a:solidFill>
                            <a:srgbClr val="000000"/>
                          </a:solidFill>
                          <a:latin typeface="新細明體"/>
                        </a:rPr>
                        <a:t>CBValue</a:t>
                      </a:r>
                      <a:endParaRPr lang="en-US" sz="1600" b="1" i="0" u="none" strike="noStrike" dirty="0">
                        <a:solidFill>
                          <a:srgbClr val="000000"/>
                        </a:solidFill>
                        <a:latin typeface="新細明體"/>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TW" sz="1600" b="1" i="0" u="none" strike="noStrike">
                          <a:solidFill>
                            <a:srgbClr val="000000"/>
                          </a:solidFill>
                          <a:latin typeface="新細明體"/>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TW" sz="1600" b="1" i="0" u="none" strike="noStrike">
                          <a:solidFill>
                            <a:srgbClr val="000000"/>
                          </a:solidFill>
                          <a:latin typeface="新細明體"/>
                        </a:rPr>
                        <a:t>20%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TW" sz="1600" b="1" i="0" u="none" strike="noStrike">
                          <a:solidFill>
                            <a:srgbClr val="000000"/>
                          </a:solidFill>
                          <a:latin typeface="新細明體"/>
                        </a:rPr>
                        <a:t>40%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TW" sz="1600" b="1" i="0" u="none" strike="noStrike">
                          <a:solidFill>
                            <a:srgbClr val="000000"/>
                          </a:solidFill>
                          <a:latin typeface="新細明體"/>
                        </a:rPr>
                        <a:t>60%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TW" sz="1600" b="1" i="0" u="none" strike="noStrike">
                          <a:solidFill>
                            <a:srgbClr val="000000"/>
                          </a:solidFill>
                          <a:latin typeface="新細明體"/>
                        </a:rPr>
                        <a:t>80%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TW" sz="1600" b="1" i="0" u="none" strike="noStrike">
                          <a:solidFill>
                            <a:srgbClr val="000000"/>
                          </a:solidFill>
                          <a:latin typeface="新細明體"/>
                        </a:rPr>
                        <a:t>100%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7745">
                <a:tc>
                  <a:txBody>
                    <a:bodyPr/>
                    <a:lstStyle/>
                    <a:p>
                      <a:pPr algn="ctr" fontAlgn="ctr"/>
                      <a:r>
                        <a:rPr lang="en-US" altLang="zh-TW" sz="1600" b="1" i="0" u="none" strike="noStrike" dirty="0">
                          <a:solidFill>
                            <a:srgbClr val="000000"/>
                          </a:solidFill>
                          <a:latin typeface="新細明體"/>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TW" sz="1600" b="1" i="0" u="none" strike="noStrike" dirty="0">
                          <a:solidFill>
                            <a:srgbClr val="000000"/>
                          </a:solidFill>
                          <a:latin typeface="新細明體"/>
                        </a:rPr>
                        <a:t>108</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altLang="zh-TW" sz="1600" b="1" i="0" u="none" strike="noStrike">
                          <a:solidFill>
                            <a:srgbClr val="000000"/>
                          </a:solidFill>
                          <a:latin typeface="新細明體"/>
                        </a:rPr>
                        <a:t>108.3112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TW" sz="1600" b="1" i="0" u="none" strike="noStrike">
                          <a:solidFill>
                            <a:srgbClr val="FF0000"/>
                          </a:solidFill>
                          <a:latin typeface="新細明體"/>
                        </a:rPr>
                        <a:t>108.33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TW" sz="1600" b="1" i="0" u="none" strike="noStrike">
                          <a:solidFill>
                            <a:srgbClr val="000000"/>
                          </a:solidFill>
                          <a:latin typeface="新細明體"/>
                        </a:rPr>
                        <a:t>108.18</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E3"/>
                    </a:solidFill>
                  </a:tcPr>
                </a:tc>
                <a:tc>
                  <a:txBody>
                    <a:bodyPr/>
                    <a:lstStyle/>
                    <a:p>
                      <a:pPr algn="ctr" fontAlgn="ctr"/>
                      <a:r>
                        <a:rPr lang="en-US" altLang="zh-TW" sz="1600" b="1" i="0" u="none" strike="noStrike">
                          <a:solidFill>
                            <a:srgbClr val="000000"/>
                          </a:solidFill>
                          <a:latin typeface="新細明體"/>
                        </a:rPr>
                        <a:t>107.95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TW" sz="1600" b="1" i="0" u="none" strike="noStrike">
                          <a:solidFill>
                            <a:srgbClr val="000000"/>
                          </a:solidFill>
                          <a:latin typeface="新細明體"/>
                        </a:rPr>
                        <a:t>107.66</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r>
              <a:tr h="277745">
                <a:tc>
                  <a:txBody>
                    <a:bodyPr/>
                    <a:lstStyle/>
                    <a:p>
                      <a:pPr algn="ctr" fontAlgn="ctr"/>
                      <a:r>
                        <a:rPr lang="en-US" altLang="zh-TW" sz="1600" b="1" i="0" u="none" strike="noStrike">
                          <a:solidFill>
                            <a:srgbClr val="000000"/>
                          </a:solidFill>
                          <a:latin typeface="新細明體"/>
                        </a:rPr>
                        <a:t>20%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zh-TW" altLang="en-US" sz="1600" b="1" i="0" u="none" strike="noStrike" dirty="0">
                        <a:solidFill>
                          <a:srgbClr val="000000"/>
                        </a:solidFill>
                        <a:latin typeface="新細明體"/>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TW" sz="1600" b="1" i="0" u="none" strike="noStrike" dirty="0">
                          <a:solidFill>
                            <a:srgbClr val="000000"/>
                          </a:solidFill>
                          <a:latin typeface="新細明體"/>
                        </a:rPr>
                        <a:t>86.4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TW" sz="1600" b="1" i="0" u="none" strike="noStrike">
                          <a:solidFill>
                            <a:srgbClr val="FF0000"/>
                          </a:solidFill>
                          <a:latin typeface="新細明體"/>
                        </a:rPr>
                        <a:t>86.563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TW" sz="1600" b="1" i="0" u="none" strike="noStrike">
                          <a:solidFill>
                            <a:srgbClr val="000000"/>
                          </a:solidFill>
                          <a:latin typeface="新細明體"/>
                        </a:rPr>
                        <a:t>86.523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E3"/>
                    </a:solidFill>
                  </a:tcPr>
                </a:tc>
                <a:tc>
                  <a:txBody>
                    <a:bodyPr/>
                    <a:lstStyle/>
                    <a:p>
                      <a:pPr algn="ctr" fontAlgn="ctr"/>
                      <a:r>
                        <a:rPr lang="en-US" altLang="zh-TW" sz="1600" b="1" i="0" u="none" strike="noStrike">
                          <a:solidFill>
                            <a:srgbClr val="000000"/>
                          </a:solidFill>
                          <a:latin typeface="新細明體"/>
                        </a:rPr>
                        <a:t>86.3626</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TW" sz="1600" b="1" i="0" u="none" strike="noStrike" dirty="0">
                          <a:solidFill>
                            <a:srgbClr val="000000"/>
                          </a:solidFill>
                          <a:latin typeface="新細明體"/>
                        </a:rPr>
                        <a:t>86.126</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7745">
                <a:tc>
                  <a:txBody>
                    <a:bodyPr/>
                    <a:lstStyle/>
                    <a:p>
                      <a:pPr algn="ctr" fontAlgn="ctr"/>
                      <a:r>
                        <a:rPr lang="en-US" altLang="zh-TW" sz="1600" b="1" i="0" u="none" strike="noStrike" dirty="0">
                          <a:solidFill>
                            <a:srgbClr val="000000"/>
                          </a:solidFill>
                          <a:latin typeface="新細明體"/>
                        </a:rPr>
                        <a:t>40%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zh-TW" altLang="en-US" sz="1600" b="1" i="0" u="none" strike="noStrike" dirty="0">
                        <a:solidFill>
                          <a:srgbClr val="000000"/>
                        </a:solidFill>
                        <a:latin typeface="新細明體"/>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zh-TW" altLang="en-US" sz="1600" b="1" i="0" u="none" strike="noStrike" dirty="0">
                        <a:solidFill>
                          <a:srgbClr val="000000"/>
                        </a:solidFill>
                        <a:latin typeface="新細明體"/>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TW" sz="1600" b="1" i="0" u="none" strike="noStrike" dirty="0">
                          <a:solidFill>
                            <a:srgbClr val="000000"/>
                          </a:solidFill>
                          <a:latin typeface="新細明體"/>
                        </a:rPr>
                        <a:t>64.8</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TW" sz="1600" b="1" i="0" u="none" strike="noStrike">
                          <a:solidFill>
                            <a:srgbClr val="FF0000"/>
                          </a:solidFill>
                          <a:latin typeface="新細明體"/>
                        </a:rPr>
                        <a:t>64.861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E3"/>
                    </a:solidFill>
                  </a:tcPr>
                </a:tc>
                <a:tc>
                  <a:txBody>
                    <a:bodyPr/>
                    <a:lstStyle/>
                    <a:p>
                      <a:pPr algn="ctr" fontAlgn="ctr"/>
                      <a:r>
                        <a:rPr lang="en-US" altLang="zh-TW" sz="1600" b="1" i="0" u="none" strike="noStrike">
                          <a:solidFill>
                            <a:srgbClr val="000000"/>
                          </a:solidFill>
                          <a:latin typeface="新細明體"/>
                        </a:rPr>
                        <a:t>64.7751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TW" sz="1600" b="1" i="0" u="none" strike="noStrike">
                          <a:solidFill>
                            <a:srgbClr val="000000"/>
                          </a:solidFill>
                          <a:latin typeface="新細明體"/>
                        </a:rPr>
                        <a:t>64.594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7745">
                <a:tc>
                  <a:txBody>
                    <a:bodyPr/>
                    <a:lstStyle/>
                    <a:p>
                      <a:pPr algn="ctr" fontAlgn="ctr"/>
                      <a:r>
                        <a:rPr lang="en-US" altLang="zh-TW" sz="1600" b="1" i="0" u="none" strike="noStrike">
                          <a:solidFill>
                            <a:srgbClr val="000000"/>
                          </a:solidFill>
                          <a:latin typeface="新細明體"/>
                        </a:rPr>
                        <a:t>60%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zh-TW" altLang="en-US" sz="1600" b="1" i="0" u="none" strike="noStrike">
                        <a:solidFill>
                          <a:srgbClr val="000000"/>
                        </a:solidFill>
                        <a:latin typeface="新細明體"/>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zh-TW" altLang="en-US" sz="1600" b="1" i="0" u="none" strike="noStrike">
                        <a:solidFill>
                          <a:srgbClr val="000000"/>
                        </a:solidFill>
                        <a:latin typeface="新細明體"/>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zh-TW" altLang="en-US" sz="1600" b="1" i="0" u="none" strike="noStrike" dirty="0">
                        <a:solidFill>
                          <a:srgbClr val="000000"/>
                        </a:solidFill>
                        <a:latin typeface="新細明體"/>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TW" sz="1600" b="1" i="0" u="none" strike="noStrike" dirty="0">
                          <a:solidFill>
                            <a:srgbClr val="FF0000"/>
                          </a:solidFill>
                          <a:latin typeface="新細明體"/>
                        </a:rPr>
                        <a:t>43.2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E3"/>
                    </a:solidFill>
                  </a:tcPr>
                </a:tc>
                <a:tc>
                  <a:txBody>
                    <a:bodyPr/>
                    <a:lstStyle/>
                    <a:p>
                      <a:pPr algn="ctr" fontAlgn="ctr"/>
                      <a:r>
                        <a:rPr lang="en-US" altLang="zh-TW" sz="1600" b="1" i="0" u="none" strike="noStrike" dirty="0">
                          <a:solidFill>
                            <a:srgbClr val="000000"/>
                          </a:solidFill>
                          <a:latin typeface="新細明體"/>
                        </a:rPr>
                        <a:t>43.1875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TW" sz="1600" b="1" i="0" u="none" strike="noStrike">
                          <a:solidFill>
                            <a:srgbClr val="000000"/>
                          </a:solidFill>
                          <a:latin typeface="新細明體"/>
                        </a:rPr>
                        <a:t>43.063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7745">
                <a:tc>
                  <a:txBody>
                    <a:bodyPr/>
                    <a:lstStyle/>
                    <a:p>
                      <a:pPr algn="ctr" fontAlgn="ctr"/>
                      <a:r>
                        <a:rPr lang="en-US" altLang="zh-TW" sz="1600" b="1" i="0" u="none" strike="noStrike">
                          <a:solidFill>
                            <a:srgbClr val="000000"/>
                          </a:solidFill>
                          <a:latin typeface="新細明體"/>
                        </a:rPr>
                        <a:t>80%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zh-TW" altLang="en-US" sz="1600" b="1" i="0" u="none" strike="noStrike">
                        <a:solidFill>
                          <a:srgbClr val="000000"/>
                        </a:solidFill>
                        <a:latin typeface="新細明體"/>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zh-TW" altLang="en-US" sz="1600" b="1" i="0" u="none" strike="noStrike">
                        <a:solidFill>
                          <a:srgbClr val="000000"/>
                        </a:solidFill>
                        <a:latin typeface="新細明體"/>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zh-TW" altLang="en-US" sz="1600" b="1" i="0" u="none" strike="noStrike">
                        <a:solidFill>
                          <a:srgbClr val="000000"/>
                        </a:solidFill>
                        <a:latin typeface="新細明體"/>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zh-TW" altLang="en-US" sz="1600" b="1" i="0" u="none" strike="noStrike" dirty="0">
                        <a:solidFill>
                          <a:srgbClr val="000000"/>
                        </a:solidFill>
                        <a:latin typeface="新細明體"/>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TW" sz="1600" b="1" i="0" u="none" strike="noStrike" dirty="0">
                          <a:solidFill>
                            <a:srgbClr val="FF0000"/>
                          </a:solidFill>
                          <a:latin typeface="新細明體"/>
                        </a:rPr>
                        <a:t>21.6</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E3"/>
                    </a:solidFill>
                  </a:tcPr>
                </a:tc>
                <a:tc>
                  <a:txBody>
                    <a:bodyPr/>
                    <a:lstStyle/>
                    <a:p>
                      <a:pPr algn="ctr" fontAlgn="ctr"/>
                      <a:r>
                        <a:rPr lang="en-US" altLang="zh-TW" sz="1600" b="1" i="0" u="none" strike="noStrike" dirty="0">
                          <a:solidFill>
                            <a:srgbClr val="000000"/>
                          </a:solidFill>
                          <a:latin typeface="新細明體"/>
                        </a:rPr>
                        <a:t>21.531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7745">
                <a:tc>
                  <a:txBody>
                    <a:bodyPr/>
                    <a:lstStyle/>
                    <a:p>
                      <a:pPr algn="ctr" fontAlgn="ctr"/>
                      <a:r>
                        <a:rPr lang="en-US" altLang="zh-TW" sz="1600" b="1" i="0" u="none" strike="noStrike">
                          <a:solidFill>
                            <a:srgbClr val="000000"/>
                          </a:solidFill>
                          <a:latin typeface="新細明體"/>
                        </a:rPr>
                        <a:t>100%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zh-TW" altLang="en-US" sz="1600" b="1" i="0" u="none" strike="noStrike">
                        <a:solidFill>
                          <a:srgbClr val="000000"/>
                        </a:solidFill>
                        <a:latin typeface="新細明體"/>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zh-TW" altLang="en-US" sz="1600" b="1" i="0" u="none" strike="noStrike">
                        <a:solidFill>
                          <a:srgbClr val="000000"/>
                        </a:solidFill>
                        <a:latin typeface="新細明體"/>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zh-TW" altLang="en-US" sz="1600" b="1" i="0" u="none" strike="noStrike">
                        <a:solidFill>
                          <a:srgbClr val="000000"/>
                        </a:solidFill>
                        <a:latin typeface="新細明體"/>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zh-TW" altLang="en-US" sz="1600" b="1" i="0" u="none" strike="noStrike">
                        <a:solidFill>
                          <a:srgbClr val="000000"/>
                        </a:solidFill>
                        <a:latin typeface="新細明體"/>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zh-TW" altLang="en-US" sz="1600" b="1" i="0" u="none" strike="noStrike" dirty="0">
                        <a:solidFill>
                          <a:srgbClr val="000000"/>
                        </a:solidFill>
                        <a:latin typeface="新細明體"/>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TW" sz="1600" b="1" i="0" u="none" strike="noStrike" dirty="0">
                          <a:solidFill>
                            <a:srgbClr val="FF0000"/>
                          </a:solidFill>
                          <a:latin typeface="新細明體"/>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E3"/>
                    </a:solidFill>
                  </a:tcPr>
                </a:tc>
              </a:tr>
            </a:tbl>
          </a:graphicData>
        </a:graphic>
      </p:graphicFrame>
    </p:spTree>
    <p:extLst>
      <p:ext uri="{BB962C8B-B14F-4D97-AF65-F5344CB8AC3E}">
        <p14:creationId xmlns="" xmlns:p14="http://schemas.microsoft.com/office/powerpoint/2010/main" val="172122976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496787" y="260648"/>
            <a:ext cx="5019430" cy="850106"/>
          </a:xfrm>
          <a:effectLst>
            <a:outerShdw blurRad="50800" dist="38100" dir="2700000" algn="tl" rotWithShape="0">
              <a:prstClr val="black">
                <a:alpha val="40000"/>
              </a:prstClr>
            </a:outerShdw>
          </a:effectLst>
        </p:spPr>
        <p:txBody>
          <a:bodyPr/>
          <a:lstStyle/>
          <a:p>
            <a:r>
              <a:rPr lang="zh-TW" altLang="en-US" dirty="0" smtClean="0">
                <a:latin typeface="標楷體" pitchFamily="65" charset="-120"/>
                <a:ea typeface="標楷體" pitchFamily="65" charset="-120"/>
              </a:rPr>
              <a:t>模型設定</a:t>
            </a:r>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贖回策略</a:t>
            </a:r>
            <a:endParaRPr lang="zh-TW" altLang="en-US" dirty="0">
              <a:latin typeface="標楷體" pitchFamily="65" charset="-120"/>
              <a:ea typeface="標楷體" pitchFamily="65" charset="-120"/>
            </a:endParaRPr>
          </a:p>
        </p:txBody>
      </p:sp>
      <mc:AlternateContent xmlns:mc="http://schemas.openxmlformats.org/markup-compatibility/2006">
        <mc:Choice xmlns="" xmlns:a14="http://schemas.microsoft.com/office/drawing/2010/main" Requires="a14">
          <p:sp>
            <p:nvSpPr>
              <p:cNvPr id="3" name="內容版面配置區 2"/>
              <p:cNvSpPr>
                <a:spLocks noGrp="1"/>
              </p:cNvSpPr>
              <p:nvPr>
                <p:ph idx="1"/>
              </p:nvPr>
            </p:nvSpPr>
            <p:spPr>
              <a:xfrm>
                <a:off x="452816" y="1412776"/>
                <a:ext cx="8229600" cy="4857403"/>
              </a:xfrm>
            </p:spPr>
            <p:txBody>
              <a:bodyPr>
                <a:normAutofit lnSpcReduction="10000"/>
              </a:bodyPr>
              <a:lstStyle/>
              <a:p>
                <a:r>
                  <a:rPr lang="zh-TW" altLang="en-US" sz="2400" dirty="0" smtClean="0">
                    <a:latin typeface="Times New Roman" pitchFamily="18" charset="0"/>
                    <a:ea typeface="標楷體" pitchFamily="65" charset="-120"/>
                    <a:cs typeface="Times New Roman" pitchFamily="18" charset="0"/>
                  </a:rPr>
                  <a:t>最小化可轉換公司債價值</a:t>
                </a:r>
                <a:r>
                  <a:rPr lang="en-US" altLang="zh-TW" sz="2400" dirty="0" smtClean="0">
                    <a:latin typeface="Times New Roman" pitchFamily="18" charset="0"/>
                    <a:ea typeface="標楷體" pitchFamily="65" charset="-120"/>
                    <a:cs typeface="Times New Roman" pitchFamily="18" charset="0"/>
                  </a:rPr>
                  <a:t>(minimize CB value)</a:t>
                </a:r>
              </a:p>
              <a:p>
                <a:pPr lvl="1"/>
                <a:r>
                  <a:rPr lang="zh-TW" altLang="en-US" sz="2000" dirty="0" smtClean="0">
                    <a:latin typeface="Times New Roman" pitchFamily="18" charset="0"/>
                    <a:ea typeface="標楷體" pitchFamily="65" charset="-120"/>
                    <a:cs typeface="Times New Roman" pitchFamily="18" charset="0"/>
                  </a:rPr>
                  <a:t>若</a:t>
                </a:r>
                <a:r>
                  <a:rPr lang="zh-TW" altLang="zh-TW" sz="2000" dirty="0">
                    <a:latin typeface="Times New Roman" pitchFamily="18" charset="0"/>
                    <a:ea typeface="標楷體" pitchFamily="65" charset="-120"/>
                    <a:cs typeface="Times New Roman" pitchFamily="18" charset="0"/>
                  </a:rPr>
                  <a:t>可轉換公司債在當期的贖回價格</a:t>
                </a:r>
                <a:r>
                  <a:rPr lang="en-US" altLang="zh-TW" sz="2000" dirty="0">
                    <a:latin typeface="Times New Roman" pitchFamily="18" charset="0"/>
                    <a:ea typeface="標楷體" pitchFamily="65" charset="-120"/>
                    <a:cs typeface="Times New Roman" pitchFamily="18" charset="0"/>
                  </a:rPr>
                  <a:t>(Call Price</a:t>
                </a:r>
                <a:r>
                  <a:rPr lang="en-US" altLang="zh-TW" sz="2000" dirty="0" smtClean="0">
                    <a:latin typeface="Times New Roman" pitchFamily="18" charset="0"/>
                    <a:ea typeface="標楷體" pitchFamily="65" charset="-120"/>
                    <a:cs typeface="Times New Roman" pitchFamily="18" charset="0"/>
                  </a:rPr>
                  <a:t>)</a:t>
                </a:r>
                <a:r>
                  <a:rPr lang="zh-TW" altLang="en-US" sz="2000" dirty="0" smtClean="0">
                    <a:latin typeface="Times New Roman" pitchFamily="18" charset="0"/>
                    <a:ea typeface="標楷體" pitchFamily="65" charset="-120"/>
                    <a:cs typeface="Times New Roman" pitchFamily="18" charset="0"/>
                  </a:rPr>
                  <a:t>低於存續價值</a:t>
                </a:r>
                <a:r>
                  <a:rPr lang="en-US" altLang="zh-TW" sz="2000" dirty="0" smtClean="0"/>
                  <a:t>(</a:t>
                </a:r>
                <a14:m>
                  <m:oMath xmlns:m="http://schemas.openxmlformats.org/officeDocument/2006/math">
                    <m:r>
                      <a:rPr lang="zh-TW" altLang="en-US" sz="2000" i="1">
                        <a:latin typeface="Cambria Math"/>
                      </a:rPr>
                      <m:t>𝐶</m:t>
                    </m:r>
                    <m:sSub>
                      <m:sSubPr>
                        <m:ctrlPr>
                          <a:rPr lang="zh-TW" altLang="en-US" sz="2000" i="1">
                            <a:latin typeface="Cambria Math"/>
                          </a:rPr>
                        </m:ctrlPr>
                      </m:sSubPr>
                      <m:e>
                        <m:r>
                          <a:rPr lang="zh-TW" altLang="en-US" sz="2000" i="1">
                            <a:latin typeface="Cambria Math"/>
                          </a:rPr>
                          <m:t>𝐵</m:t>
                        </m:r>
                      </m:e>
                      <m:sub>
                        <m:r>
                          <a:rPr lang="zh-TW" altLang="en-US" sz="2000" i="1">
                            <a:latin typeface="Cambria Math"/>
                          </a:rPr>
                          <m:t>𝑐𝑜𝑛𝑡𝑖𝑛𝑢𝑒</m:t>
                        </m:r>
                      </m:sub>
                    </m:sSub>
                  </m:oMath>
                </a14:m>
                <a:r>
                  <a:rPr lang="en-US" altLang="zh-TW" sz="2000" dirty="0" smtClean="0"/>
                  <a:t>)</a:t>
                </a:r>
                <a:r>
                  <a:rPr lang="zh-TW" altLang="en-US" sz="2000" dirty="0" smtClean="0"/>
                  <a:t>，</a:t>
                </a:r>
                <a:r>
                  <a:rPr lang="zh-TW" altLang="en-US" sz="2000" dirty="0" smtClean="0">
                    <a:latin typeface="標楷體" pitchFamily="65" charset="-120"/>
                    <a:ea typeface="標楷體" pitchFamily="65" charset="-120"/>
                  </a:rPr>
                  <a:t>則贖回可轉換公司債</a:t>
                </a:r>
                <a:endParaRPr lang="en-US" altLang="zh-TW" sz="2000" dirty="0" smtClean="0">
                  <a:latin typeface="標楷體" pitchFamily="65" charset="-120"/>
                  <a:ea typeface="標楷體" pitchFamily="65" charset="-120"/>
                </a:endParaRPr>
              </a:p>
              <a:p>
                <a:pPr lvl="1"/>
                <a:r>
                  <a:rPr lang="zh-TW" altLang="en-US" sz="2000" dirty="0">
                    <a:latin typeface="Times New Roman" pitchFamily="18" charset="0"/>
                    <a:ea typeface="標楷體" pitchFamily="65" charset="-120"/>
                    <a:cs typeface="Times New Roman" pitchFamily="18" charset="0"/>
                  </a:rPr>
                  <a:t>存續價值</a:t>
                </a:r>
                <a:r>
                  <a:rPr lang="en-US" altLang="zh-TW" sz="2000" dirty="0"/>
                  <a:t>(</a:t>
                </a:r>
                <a14:m>
                  <m:oMath xmlns:m="http://schemas.openxmlformats.org/officeDocument/2006/math">
                    <m:r>
                      <a:rPr lang="zh-TW" altLang="en-US" sz="2000" i="1">
                        <a:latin typeface="Cambria Math"/>
                      </a:rPr>
                      <m:t>𝐶</m:t>
                    </m:r>
                    <m:sSub>
                      <m:sSubPr>
                        <m:ctrlPr>
                          <a:rPr lang="zh-TW" altLang="en-US" sz="2000" i="1">
                            <a:latin typeface="Cambria Math"/>
                          </a:rPr>
                        </m:ctrlPr>
                      </m:sSubPr>
                      <m:e>
                        <m:r>
                          <a:rPr lang="zh-TW" altLang="en-US" sz="2000" i="1">
                            <a:latin typeface="Cambria Math"/>
                          </a:rPr>
                          <m:t>𝐵</m:t>
                        </m:r>
                      </m:e>
                      <m:sub>
                        <m:r>
                          <a:rPr lang="zh-TW" altLang="en-US" sz="2000" i="1">
                            <a:latin typeface="Cambria Math"/>
                          </a:rPr>
                          <m:t>𝑐𝑜𝑛𝑡𝑖𝑛𝑢𝑒</m:t>
                        </m:r>
                      </m:sub>
                    </m:sSub>
                  </m:oMath>
                </a14:m>
                <a:r>
                  <a:rPr lang="en-US" altLang="zh-TW" sz="2000" dirty="0" smtClean="0"/>
                  <a:t>)</a:t>
                </a:r>
                <a:r>
                  <a:rPr lang="zh-TW" altLang="en-US" sz="2000" dirty="0" smtClean="0">
                    <a:latin typeface="標楷體" pitchFamily="65" charset="-120"/>
                    <a:ea typeface="標楷體" pitchFamily="65" charset="-120"/>
                  </a:rPr>
                  <a:t>代表若可轉換公司債未被轉換也未被贖回時，在當期應有之價值。</a:t>
                </a:r>
                <a:endParaRPr lang="en-US" altLang="zh-TW" sz="2000" dirty="0" smtClean="0">
                  <a:latin typeface="Times New Roman" pitchFamily="18" charset="0"/>
                  <a:ea typeface="標楷體" pitchFamily="65" charset="-120"/>
                  <a:cs typeface="Times New Roman" pitchFamily="18" charset="0"/>
                </a:endParaRPr>
              </a:p>
              <a:p>
                <a:r>
                  <a:rPr lang="zh-TW" altLang="en-US" sz="2400" dirty="0">
                    <a:latin typeface="Times New Roman" pitchFamily="18" charset="0"/>
                    <a:ea typeface="標楷體" pitchFamily="65" charset="-120"/>
                    <a:cs typeface="Times New Roman" pitchFamily="18" charset="0"/>
                  </a:rPr>
                  <a:t>最大化股東權益</a:t>
                </a:r>
                <a:r>
                  <a:rPr lang="zh-TW" altLang="en-US" sz="2400" dirty="0" smtClean="0">
                    <a:latin typeface="Times New Roman" pitchFamily="18" charset="0"/>
                    <a:ea typeface="標楷體" pitchFamily="65" charset="-120"/>
                    <a:cs typeface="Times New Roman" pitchFamily="18" charset="0"/>
                  </a:rPr>
                  <a:t>價值</a:t>
                </a:r>
                <a:r>
                  <a:rPr lang="en-US" altLang="zh-TW" sz="2400" dirty="0" smtClean="0">
                    <a:latin typeface="Times New Roman" pitchFamily="18" charset="0"/>
                    <a:ea typeface="標楷體" pitchFamily="65" charset="-120"/>
                    <a:cs typeface="Times New Roman" pitchFamily="18" charset="0"/>
                  </a:rPr>
                  <a:t>(maximize equity value)</a:t>
                </a:r>
              </a:p>
              <a:p>
                <a:pPr lvl="1"/>
                <a:r>
                  <a:rPr lang="zh-TW" altLang="zh-TW" sz="2000" dirty="0">
                    <a:latin typeface="標楷體" pitchFamily="65" charset="-120"/>
                    <a:ea typeface="標楷體" pitchFamily="65" charset="-120"/>
                  </a:rPr>
                  <a:t>若公司執行贖回可轉換公司債後之股東權益</a:t>
                </a:r>
                <a:r>
                  <a:rPr lang="zh-TW" altLang="zh-TW" sz="2000" dirty="0" smtClean="0">
                    <a:latin typeface="標楷體" pitchFamily="65" charset="-120"/>
                    <a:ea typeface="標楷體" pitchFamily="65" charset="-120"/>
                  </a:rPr>
                  <a:t>價值</a:t>
                </a:r>
                <a:r>
                  <a:rPr lang="en-US" altLang="zh-TW" sz="2000" dirty="0" smtClean="0">
                    <a:latin typeface="標楷體" pitchFamily="65" charset="-120"/>
                    <a:ea typeface="標楷體" pitchFamily="65" charset="-120"/>
                  </a:rPr>
                  <a:t>(</a:t>
                </a:r>
                <a14:m>
                  <m:oMath xmlns:m="http://schemas.openxmlformats.org/officeDocument/2006/math">
                    <m:r>
                      <a:rPr lang="zh-TW" altLang="en-US" sz="2000" i="1">
                        <a:latin typeface="Cambria Math"/>
                      </a:rPr>
                      <m:t>𝐸𝑞𝑢𝑖𝑡</m:t>
                    </m:r>
                    <m:sSub>
                      <m:sSubPr>
                        <m:ctrlPr>
                          <a:rPr lang="zh-TW" altLang="en-US" sz="2000" i="1">
                            <a:latin typeface="Cambria Math"/>
                          </a:rPr>
                        </m:ctrlPr>
                      </m:sSubPr>
                      <m:e>
                        <m:r>
                          <a:rPr lang="zh-TW" altLang="en-US" sz="2000" i="1">
                            <a:latin typeface="Cambria Math"/>
                          </a:rPr>
                          <m:t>𝑦</m:t>
                        </m:r>
                      </m:e>
                      <m:sub>
                        <m:r>
                          <a:rPr lang="zh-TW" altLang="en-US" sz="2000" i="1">
                            <a:latin typeface="Cambria Math"/>
                          </a:rPr>
                          <m:t>𝑐𝑎𝑙𝑙</m:t>
                        </m:r>
                      </m:sub>
                    </m:sSub>
                  </m:oMath>
                </a14:m>
                <a:r>
                  <a:rPr lang="en-US" altLang="zh-TW" sz="2000" dirty="0" smtClean="0">
                    <a:latin typeface="標楷體" pitchFamily="65" charset="-120"/>
                    <a:ea typeface="標楷體" pitchFamily="65" charset="-120"/>
                  </a:rPr>
                  <a:t>)</a:t>
                </a:r>
                <a:r>
                  <a:rPr lang="zh-TW" altLang="zh-TW" sz="2000" dirty="0" smtClean="0">
                    <a:latin typeface="標楷體" pitchFamily="65" charset="-120"/>
                    <a:ea typeface="標楷體" pitchFamily="65" charset="-120"/>
                  </a:rPr>
                  <a:t>，</a:t>
                </a:r>
                <a:r>
                  <a:rPr lang="zh-TW" altLang="zh-TW" sz="2000" dirty="0">
                    <a:latin typeface="標楷體" pitchFamily="65" charset="-120"/>
                    <a:ea typeface="標楷體" pitchFamily="65" charset="-120"/>
                  </a:rPr>
                  <a:t>大於未贖回可轉換公司債之前的股東權益</a:t>
                </a:r>
                <a:r>
                  <a:rPr lang="zh-TW" altLang="zh-TW" sz="2000" dirty="0" smtClean="0">
                    <a:latin typeface="標楷體" pitchFamily="65" charset="-120"/>
                    <a:ea typeface="標楷體" pitchFamily="65" charset="-120"/>
                  </a:rPr>
                  <a:t>價值</a:t>
                </a:r>
                <a:r>
                  <a:rPr lang="en-US" altLang="zh-TW" sz="2000" dirty="0" smtClean="0">
                    <a:latin typeface="標楷體" pitchFamily="65" charset="-120"/>
                    <a:ea typeface="標楷體" pitchFamily="65" charset="-120"/>
                  </a:rPr>
                  <a:t>(</a:t>
                </a:r>
                <a14:m>
                  <m:oMath xmlns:m="http://schemas.openxmlformats.org/officeDocument/2006/math">
                    <m:r>
                      <a:rPr lang="zh-TW" altLang="en-US" sz="2000" i="1">
                        <a:latin typeface="Cambria Math"/>
                      </a:rPr>
                      <m:t>𝐸𝑞𝑢𝑖𝑡</m:t>
                    </m:r>
                    <m:sSub>
                      <m:sSubPr>
                        <m:ctrlPr>
                          <a:rPr lang="zh-TW" altLang="en-US" sz="2000" i="1">
                            <a:latin typeface="Cambria Math"/>
                          </a:rPr>
                        </m:ctrlPr>
                      </m:sSubPr>
                      <m:e>
                        <m:r>
                          <a:rPr lang="zh-TW" altLang="en-US" sz="2000" i="1">
                            <a:latin typeface="Cambria Math"/>
                          </a:rPr>
                          <m:t>𝑦</m:t>
                        </m:r>
                      </m:e>
                      <m:sub>
                        <m:r>
                          <a:rPr lang="zh-TW" altLang="en-US" sz="2000" i="1">
                            <a:latin typeface="Cambria Math"/>
                          </a:rPr>
                          <m:t>𝑛𝑜𝑡</m:t>
                        </m:r>
                        <m:r>
                          <a:rPr lang="en-US" altLang="zh-TW" sz="2000" b="0" i="1" smtClean="0">
                            <a:latin typeface="Cambria Math"/>
                          </a:rPr>
                          <m:t> </m:t>
                        </m:r>
                        <m:r>
                          <a:rPr lang="en-US" altLang="zh-TW" sz="2000" b="0" i="1" smtClean="0">
                            <a:latin typeface="Cambria Math"/>
                          </a:rPr>
                          <m:t>𝑐𝑎𝑙𝑙</m:t>
                        </m:r>
                      </m:sub>
                    </m:sSub>
                  </m:oMath>
                </a14:m>
                <a:r>
                  <a:rPr lang="en-US" altLang="zh-TW" sz="2000" dirty="0" smtClean="0">
                    <a:latin typeface="標楷體" pitchFamily="65" charset="-120"/>
                    <a:ea typeface="標楷體" pitchFamily="65" charset="-120"/>
                  </a:rPr>
                  <a:t>)</a:t>
                </a:r>
                <a:r>
                  <a:rPr lang="zh-TW" altLang="zh-TW" sz="2000" dirty="0" smtClean="0">
                    <a:latin typeface="標楷體" pitchFamily="65" charset="-120"/>
                    <a:ea typeface="標楷體" pitchFamily="65" charset="-120"/>
                  </a:rPr>
                  <a:t>，贖回當可</a:t>
                </a:r>
                <a:r>
                  <a:rPr lang="zh-TW" altLang="zh-TW" sz="2000" dirty="0">
                    <a:latin typeface="標楷體" pitchFamily="65" charset="-120"/>
                    <a:ea typeface="標楷體" pitchFamily="65" charset="-120"/>
                  </a:rPr>
                  <a:t>轉換</a:t>
                </a:r>
                <a:r>
                  <a:rPr lang="zh-TW" altLang="zh-TW" sz="2000" dirty="0" smtClean="0">
                    <a:latin typeface="標楷體" pitchFamily="65" charset="-120"/>
                    <a:ea typeface="標楷體" pitchFamily="65" charset="-120"/>
                  </a:rPr>
                  <a:t>公司債</a:t>
                </a:r>
                <a:endParaRPr lang="en-US" altLang="zh-TW" sz="2000" dirty="0" smtClean="0">
                  <a:latin typeface="標楷體" pitchFamily="65" charset="-120"/>
                  <a:ea typeface="標楷體" pitchFamily="65" charset="-120"/>
                </a:endParaRPr>
              </a:p>
              <a:p>
                <a:pPr lvl="1"/>
                <a:r>
                  <a:rPr lang="zh-TW" altLang="en-US" sz="2000" dirty="0">
                    <a:latin typeface="標楷體" pitchFamily="65" charset="-120"/>
                    <a:ea typeface="標楷體" pitchFamily="65" charset="-120"/>
                    <a:cs typeface="Times New Roman" pitchFamily="18" charset="0"/>
                  </a:rPr>
                  <a:t>到期日</a:t>
                </a:r>
                <a:r>
                  <a:rPr lang="zh-TW" altLang="en-US" sz="2000" dirty="0" smtClean="0">
                    <a:latin typeface="標楷體" pitchFamily="65" charset="-120"/>
                    <a:ea typeface="標楷體" pitchFamily="65" charset="-120"/>
                    <a:cs typeface="Times New Roman" pitchFamily="18" charset="0"/>
                  </a:rPr>
                  <a:t>時</a:t>
                </a:r>
                <a:r>
                  <a:rPr lang="en-US" altLang="zh-TW" sz="2000" dirty="0" smtClean="0">
                    <a:latin typeface="標楷體" pitchFamily="65" charset="-120"/>
                    <a:ea typeface="標楷體" pitchFamily="65" charset="-120"/>
                    <a:cs typeface="Times New Roman" pitchFamily="18" charset="0"/>
                  </a:rPr>
                  <a:t/>
                </a:r>
                <a:br>
                  <a:rPr lang="en-US" altLang="zh-TW" sz="2000" dirty="0" smtClean="0">
                    <a:latin typeface="標楷體" pitchFamily="65" charset="-120"/>
                    <a:ea typeface="標楷體" pitchFamily="65" charset="-120"/>
                    <a:cs typeface="Times New Roman" pitchFamily="18" charset="0"/>
                  </a:rPr>
                </a:br>
                <a14:m>
                  <m:oMath xmlns:m="http://schemas.openxmlformats.org/officeDocument/2006/math">
                    <m:sSub>
                      <m:sSubPr>
                        <m:ctrlPr>
                          <a:rPr lang="zh-TW" altLang="en-US" sz="2000" i="1">
                            <a:latin typeface="Cambria Math"/>
                            <a:hlinkClick r:id="" action="ppaction://noaction"/>
                          </a:rPr>
                        </m:ctrlPr>
                      </m:sSubPr>
                      <m:e>
                        <m:r>
                          <a:rPr lang="zh-TW" altLang="en-US" sz="2000" i="1">
                            <a:latin typeface="Cambria Math"/>
                            <a:hlinkClick r:id="" action="ppaction://noaction"/>
                          </a:rPr>
                          <m:t>𝐹</m:t>
                        </m:r>
                      </m:e>
                      <m:sub>
                        <m:r>
                          <a:rPr lang="zh-TW" altLang="en-US" sz="2000" i="1">
                            <a:latin typeface="Cambria Math"/>
                            <a:hlinkClick r:id="" action="ppaction://noaction"/>
                          </a:rPr>
                          <m:t>𝐶</m:t>
                        </m:r>
                      </m:sub>
                    </m:sSub>
                    <m:d>
                      <m:dPr>
                        <m:ctrlPr>
                          <a:rPr lang="zh-TW" altLang="en-US" sz="2000" i="1">
                            <a:latin typeface="Cambria Math"/>
                            <a:hlinkClick r:id="" action="ppaction://noaction"/>
                          </a:rPr>
                        </m:ctrlPr>
                      </m:dPr>
                      <m:e>
                        <m:r>
                          <a:rPr lang="zh-TW" altLang="en-US" sz="2000">
                            <a:latin typeface="Cambria Math"/>
                            <a:hlinkClick r:id="" action="ppaction://noaction"/>
                          </a:rPr>
                          <m:t>1+</m:t>
                        </m:r>
                        <m:d>
                          <m:dPr>
                            <m:ctrlPr>
                              <a:rPr lang="zh-TW" altLang="en-US" sz="2000" i="1">
                                <a:latin typeface="Cambria Math"/>
                                <a:hlinkClick r:id="" action="ppaction://noaction"/>
                              </a:rPr>
                            </m:ctrlPr>
                          </m:dPr>
                          <m:e>
                            <m:r>
                              <a:rPr lang="zh-TW" altLang="en-US" sz="2000">
                                <a:latin typeface="Cambria Math"/>
                                <a:hlinkClick r:id="" action="ppaction://noaction"/>
                              </a:rPr>
                              <m:t>1−</m:t>
                            </m:r>
                            <m:r>
                              <a:rPr lang="zh-TW" altLang="en-US" sz="2000" i="1">
                                <a:latin typeface="Cambria Math"/>
                                <a:hlinkClick r:id="" action="ppaction://noaction"/>
                              </a:rPr>
                              <m:t>𝜏</m:t>
                            </m:r>
                          </m:e>
                        </m:d>
                        <m:sSub>
                          <m:sSubPr>
                            <m:ctrlPr>
                              <a:rPr lang="zh-TW" altLang="en-US" sz="2000" i="1">
                                <a:latin typeface="Cambria Math"/>
                                <a:hlinkClick r:id="" action="ppaction://noaction"/>
                              </a:rPr>
                            </m:ctrlPr>
                          </m:sSubPr>
                          <m:e>
                            <m:r>
                              <a:rPr lang="zh-TW" altLang="en-US" sz="2000" i="1">
                                <a:latin typeface="Cambria Math"/>
                                <a:hlinkClick r:id="" action="ppaction://noaction"/>
                              </a:rPr>
                              <m:t>𝐶</m:t>
                            </m:r>
                          </m:e>
                          <m:sub>
                            <m:r>
                              <a:rPr lang="zh-TW" altLang="en-US" sz="2000" i="1">
                                <a:latin typeface="Cambria Math"/>
                                <a:hlinkClick r:id="" action="ppaction://noaction"/>
                              </a:rPr>
                              <m:t>𝐶</m:t>
                            </m:r>
                          </m:sub>
                        </m:sSub>
                        <m:r>
                          <a:rPr lang="zh-TW" altLang="en-US" sz="2000" i="1">
                            <a:latin typeface="Cambria Math"/>
                            <a:hlinkClick r:id="" action="ppaction://noaction"/>
                          </a:rPr>
                          <m:t>𝛥</m:t>
                        </m:r>
                        <m:r>
                          <a:rPr lang="zh-TW" altLang="en-US" sz="2000" i="1">
                            <a:latin typeface="Cambria Math"/>
                            <a:hlinkClick r:id="" action="ppaction://noaction"/>
                          </a:rPr>
                          <m:t>𝑡</m:t>
                        </m:r>
                      </m:e>
                    </m:d>
                    <m:r>
                      <a:rPr lang="zh-TW" altLang="en-US" sz="2000">
                        <a:latin typeface="Cambria Math"/>
                        <a:hlinkClick r:id="" action="ppaction://noaction"/>
                      </a:rPr>
                      <m:t>&lt;</m:t>
                    </m:r>
                    <m:r>
                      <a:rPr lang="zh-TW" altLang="en-US" sz="2000" i="1">
                        <a:latin typeface="Cambria Math"/>
                        <a:hlinkClick r:id="" action="ppaction://noaction"/>
                      </a:rPr>
                      <m:t>𝐶𝑃</m:t>
                    </m:r>
                    <m:r>
                      <a:rPr lang="zh-TW" altLang="en-US" sz="2000">
                        <a:latin typeface="Cambria Math"/>
                        <a:hlinkClick r:id="" action="ppaction://noaction"/>
                      </a:rPr>
                      <m:t>&lt;</m:t>
                    </m:r>
                    <m:sSub>
                      <m:sSubPr>
                        <m:ctrlPr>
                          <a:rPr lang="zh-TW" altLang="en-US" sz="2000" i="1">
                            <a:latin typeface="Cambria Math"/>
                            <a:hlinkClick r:id="" action="ppaction://noaction"/>
                          </a:rPr>
                        </m:ctrlPr>
                      </m:sSubPr>
                      <m:e>
                        <m:r>
                          <a:rPr lang="zh-TW" altLang="en-US" sz="2000" i="1">
                            <a:latin typeface="Cambria Math"/>
                            <a:hlinkClick r:id="" action="ppaction://noaction"/>
                          </a:rPr>
                          <m:t>𝐹</m:t>
                        </m:r>
                      </m:e>
                      <m:sub>
                        <m:r>
                          <a:rPr lang="zh-TW" altLang="en-US" sz="2000" i="1">
                            <a:latin typeface="Cambria Math"/>
                            <a:hlinkClick r:id="" action="ppaction://noaction"/>
                          </a:rPr>
                          <m:t>𝐶</m:t>
                        </m:r>
                      </m:sub>
                    </m:sSub>
                    <m:d>
                      <m:dPr>
                        <m:ctrlPr>
                          <a:rPr lang="zh-TW" altLang="en-US" sz="2000" i="1">
                            <a:latin typeface="Cambria Math"/>
                            <a:hlinkClick r:id="" action="ppaction://noaction"/>
                          </a:rPr>
                        </m:ctrlPr>
                      </m:dPr>
                      <m:e>
                        <m:r>
                          <a:rPr lang="zh-TW" altLang="en-US" sz="2000">
                            <a:latin typeface="Cambria Math"/>
                            <a:hlinkClick r:id="" action="ppaction://noaction"/>
                          </a:rPr>
                          <m:t>1+</m:t>
                        </m:r>
                        <m:sSub>
                          <m:sSubPr>
                            <m:ctrlPr>
                              <a:rPr lang="zh-TW" altLang="en-US" sz="2000" i="1">
                                <a:latin typeface="Cambria Math"/>
                                <a:hlinkClick r:id="" action="ppaction://noaction"/>
                              </a:rPr>
                            </m:ctrlPr>
                          </m:sSubPr>
                          <m:e>
                            <m:r>
                              <a:rPr lang="zh-TW" altLang="en-US" sz="2000" i="1">
                                <a:latin typeface="Cambria Math"/>
                                <a:hlinkClick r:id="" action="ppaction://noaction"/>
                              </a:rPr>
                              <m:t>𝐶</m:t>
                            </m:r>
                          </m:e>
                          <m:sub>
                            <m:r>
                              <a:rPr lang="zh-TW" altLang="en-US" sz="2000" i="1">
                                <a:latin typeface="Cambria Math"/>
                                <a:hlinkClick r:id="" action="ppaction://noaction"/>
                              </a:rPr>
                              <m:t>𝐶</m:t>
                            </m:r>
                          </m:sub>
                        </m:sSub>
                        <m:r>
                          <a:rPr lang="zh-TW" altLang="en-US" sz="2000" i="1">
                            <a:latin typeface="Cambria Math"/>
                            <a:hlinkClick r:id="" action="ppaction://noaction"/>
                          </a:rPr>
                          <m:t>𝛥</m:t>
                        </m:r>
                        <m:r>
                          <a:rPr lang="zh-TW" altLang="en-US" sz="2000" i="1">
                            <a:latin typeface="Cambria Math"/>
                            <a:hlinkClick r:id="" action="ppaction://noaction"/>
                          </a:rPr>
                          <m:t>𝑡</m:t>
                        </m:r>
                      </m:e>
                    </m:d>
                  </m:oMath>
                </a14:m>
                <a:endParaRPr lang="en-US" altLang="zh-TW" sz="2000" dirty="0" smtClean="0">
                  <a:latin typeface="標楷體" pitchFamily="65" charset="-120"/>
                  <a:ea typeface="標楷體" pitchFamily="65" charset="-120"/>
                  <a:cs typeface="Times New Roman" pitchFamily="18" charset="0"/>
                </a:endParaRPr>
              </a:p>
              <a:p>
                <a:pPr lvl="1"/>
                <a:r>
                  <a:rPr lang="zh-TW" altLang="en-US" sz="2000" dirty="0">
                    <a:latin typeface="標楷體" pitchFamily="65" charset="-120"/>
                    <a:ea typeface="標楷體" pitchFamily="65" charset="-120"/>
                    <a:cs typeface="Times New Roman" pitchFamily="18" charset="0"/>
                  </a:rPr>
                  <a:t>贖回可轉換</a:t>
                </a:r>
                <a:r>
                  <a:rPr lang="zh-TW" altLang="en-US" sz="2000" dirty="0" smtClean="0">
                    <a:latin typeface="標楷體" pitchFamily="65" charset="-120"/>
                    <a:ea typeface="標楷體" pitchFamily="65" charset="-120"/>
                    <a:cs typeface="Times New Roman" pitchFamily="18" charset="0"/>
                  </a:rPr>
                  <a:t>公司債會將低公司稅盾，贖回動作可能導致股東權益較贖回前更低，造成公司決定不贖回可轉換公司債</a:t>
                </a:r>
                <a:r>
                  <a:rPr lang="en-US" altLang="zh-TW" sz="2000" dirty="0" smtClean="0">
                    <a:latin typeface="標楷體" pitchFamily="65" charset="-120"/>
                    <a:ea typeface="標楷體" pitchFamily="65" charset="-120"/>
                    <a:cs typeface="Times New Roman" pitchFamily="18" charset="0"/>
                  </a:rPr>
                  <a:t/>
                </a:r>
                <a:br>
                  <a:rPr lang="en-US" altLang="zh-TW" sz="2000" dirty="0" smtClean="0">
                    <a:latin typeface="標楷體" pitchFamily="65" charset="-120"/>
                    <a:ea typeface="標楷體" pitchFamily="65" charset="-120"/>
                    <a:cs typeface="Times New Roman" pitchFamily="18" charset="0"/>
                  </a:rPr>
                </a:br>
                <a:r>
                  <a:rPr lang="en-US" altLang="zh-TW" sz="2000" dirty="0" smtClean="0">
                    <a:latin typeface="標楷體" pitchFamily="65" charset="-120"/>
                    <a:ea typeface="標楷體" pitchFamily="65" charset="-120"/>
                    <a:cs typeface="Times New Roman" pitchFamily="18" charset="0"/>
                    <a:sym typeface="Wingdings" pitchFamily="2" charset="2"/>
                  </a:rPr>
                  <a:t></a:t>
                </a:r>
                <a:r>
                  <a:rPr lang="zh-TW" altLang="en-US" sz="2000" dirty="0" smtClean="0">
                    <a:latin typeface="標楷體" pitchFamily="65" charset="-120"/>
                    <a:ea typeface="標楷體" pitchFamily="65" charset="-120"/>
                    <a:cs typeface="Times New Roman" pitchFamily="18" charset="0"/>
                    <a:sym typeface="Wingdings" pitchFamily="2" charset="2"/>
                  </a:rPr>
                  <a:t>贖回延遲</a:t>
                </a:r>
                <a:endParaRPr lang="zh-TW" altLang="en-US" sz="2000" dirty="0">
                  <a:latin typeface="標楷體" pitchFamily="65" charset="-120"/>
                  <a:ea typeface="標楷體" pitchFamily="65" charset="-120"/>
                  <a:cs typeface="Times New Roman" pitchFamily="18" charset="0"/>
                </a:endParaRPr>
              </a:p>
            </p:txBody>
          </p:sp>
        </mc:Choice>
        <mc:Fallback>
          <p:sp>
            <p:nvSpPr>
              <p:cNvPr id="3" name="內容版面配置區 2"/>
              <p:cNvSpPr>
                <a:spLocks noGrp="1" noRot="1" noChangeAspect="1" noMove="1" noResize="1" noEditPoints="1" noAdjustHandles="1" noChangeArrowheads="1" noChangeShapeType="1" noTextEdit="1"/>
              </p:cNvSpPr>
              <p:nvPr>
                <p:ph idx="1"/>
              </p:nvPr>
            </p:nvSpPr>
            <p:spPr>
              <a:xfrm>
                <a:off x="452816" y="1412776"/>
                <a:ext cx="8229600" cy="4857403"/>
              </a:xfrm>
              <a:blipFill rotWithShape="1">
                <a:blip r:embed="rId2" cstate="print"/>
                <a:stretch>
                  <a:fillRect l="-963" t="-1757" r="-3926"/>
                </a:stretch>
              </a:blipFill>
            </p:spPr>
            <p:txBody>
              <a:bodyPr/>
              <a:lstStyle/>
              <a:p>
                <a:r>
                  <a:rPr lang="zh-TW" altLang="en-US">
                    <a:noFill/>
                  </a:rPr>
                  <a:t> </a:t>
                </a:r>
              </a:p>
            </p:txBody>
          </p:sp>
        </mc:Fallback>
      </mc:AlternateContent>
      <p:cxnSp>
        <p:nvCxnSpPr>
          <p:cNvPr id="4" name="直線接點 3"/>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35202827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496787" y="260648"/>
            <a:ext cx="5019430" cy="850106"/>
          </a:xfrm>
          <a:effectLst>
            <a:outerShdw blurRad="50800" dist="38100" dir="2700000" algn="tl" rotWithShape="0">
              <a:prstClr val="black">
                <a:alpha val="40000"/>
              </a:prstClr>
            </a:outerShdw>
          </a:effectLst>
        </p:spPr>
        <p:txBody>
          <a:bodyPr/>
          <a:lstStyle/>
          <a:p>
            <a:r>
              <a:rPr lang="zh-TW" altLang="en-US" dirty="0" smtClean="0">
                <a:latin typeface="標楷體" pitchFamily="65" charset="-120"/>
                <a:ea typeface="標楷體" pitchFamily="65" charset="-120"/>
              </a:rPr>
              <a:t>模型設定</a:t>
            </a:r>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範例</a:t>
            </a:r>
            <a:endParaRPr lang="zh-TW" altLang="en-US" dirty="0">
              <a:latin typeface="標楷體" pitchFamily="65" charset="-120"/>
              <a:ea typeface="標楷體" pitchFamily="65" charset="-120"/>
            </a:endParaRPr>
          </a:p>
        </p:txBody>
      </p:sp>
      <p:cxnSp>
        <p:nvCxnSpPr>
          <p:cNvPr id="4" name="直線接點 3"/>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內容版面配置區 4"/>
          <p:cNvSpPr>
            <a:spLocks noGrp="1"/>
          </p:cNvSpPr>
          <p:nvPr>
            <p:ph idx="1"/>
          </p:nvPr>
        </p:nvSpPr>
        <p:spPr>
          <a:xfrm>
            <a:off x="323528" y="1412776"/>
            <a:ext cx="8640960" cy="5256584"/>
          </a:xfrm>
        </p:spPr>
        <p:txBody>
          <a:bodyPr>
            <a:normAutofit fontScale="92500" lnSpcReduction="10000"/>
          </a:bodyPr>
          <a:lstStyle/>
          <a:p>
            <a:r>
              <a:rPr lang="zh-TW" altLang="zh-TW" dirty="0" smtClean="0">
                <a:latin typeface="Times New Roman" pitchFamily="18" charset="0"/>
                <a:ea typeface="標楷體" pitchFamily="65" charset="-120"/>
                <a:cs typeface="Times New Roman" pitchFamily="18" charset="0"/>
              </a:rPr>
              <a:t>假設普通債</a:t>
            </a:r>
            <a:r>
              <a:rPr lang="zh-TW" altLang="en-US" dirty="0" smtClean="0">
                <a:latin typeface="Times New Roman" pitchFamily="18" charset="0"/>
                <a:ea typeface="標楷體" pitchFamily="65" charset="-120"/>
                <a:cs typeface="Times New Roman" pitchFamily="18" charset="0"/>
              </a:rPr>
              <a:t>和可轉債</a:t>
            </a:r>
            <a:r>
              <a:rPr lang="zh-TW" altLang="zh-TW" dirty="0" smtClean="0">
                <a:latin typeface="Times New Roman" pitchFamily="18" charset="0"/>
                <a:ea typeface="標楷體" pitchFamily="65" charset="-120"/>
                <a:cs typeface="Times New Roman" pitchFamily="18" charset="0"/>
              </a:rPr>
              <a:t>面額</a:t>
            </a:r>
            <a:r>
              <a:rPr lang="zh-TW" altLang="en-US" dirty="0" smtClean="0">
                <a:latin typeface="Times New Roman" pitchFamily="18" charset="0"/>
                <a:ea typeface="標楷體" pitchFamily="65" charset="-120"/>
                <a:cs typeface="Times New Roman" pitchFamily="18" charset="0"/>
              </a:rPr>
              <a:t>都為</a:t>
            </a:r>
            <a:r>
              <a:rPr lang="en-US" altLang="zh-TW" dirty="0" smtClean="0">
                <a:latin typeface="Times New Roman" pitchFamily="18" charset="0"/>
                <a:ea typeface="標楷體" pitchFamily="65" charset="-120"/>
                <a:cs typeface="Times New Roman" pitchFamily="18" charset="0"/>
              </a:rPr>
              <a:t>100</a:t>
            </a:r>
          </a:p>
          <a:p>
            <a:r>
              <a:rPr lang="zh-TW" altLang="zh-TW" dirty="0" smtClean="0">
                <a:latin typeface="Times New Roman" pitchFamily="18" charset="0"/>
                <a:ea typeface="標楷體" pitchFamily="65" charset="-120"/>
                <a:cs typeface="Times New Roman" pitchFamily="18" charset="0"/>
              </a:rPr>
              <a:t>普通債票面利率</a:t>
            </a:r>
            <a:r>
              <a:rPr lang="en-US" altLang="zh-TW" dirty="0" smtClean="0">
                <a:latin typeface="Times New Roman" pitchFamily="18" charset="0"/>
                <a:ea typeface="標楷體" pitchFamily="65" charset="-120"/>
                <a:cs typeface="Times New Roman" pitchFamily="18" charset="0"/>
              </a:rPr>
              <a:t>10%</a:t>
            </a:r>
            <a:r>
              <a:rPr lang="zh-TW" altLang="en-US" dirty="0" smtClean="0">
                <a:latin typeface="Times New Roman" pitchFamily="18" charset="0"/>
                <a:ea typeface="標楷體" pitchFamily="65" charset="-120"/>
                <a:cs typeface="Times New Roman" pitchFamily="18" charset="0"/>
              </a:rPr>
              <a:t>，可轉債</a:t>
            </a:r>
            <a:r>
              <a:rPr lang="zh-TW" altLang="zh-TW" dirty="0" smtClean="0">
                <a:latin typeface="Times New Roman" pitchFamily="18" charset="0"/>
                <a:ea typeface="標楷體" pitchFamily="65" charset="-120"/>
                <a:cs typeface="Times New Roman" pitchFamily="18" charset="0"/>
              </a:rPr>
              <a:t>票面利率</a:t>
            </a:r>
            <a:r>
              <a:rPr lang="en-US" altLang="zh-TW" dirty="0" smtClean="0">
                <a:latin typeface="Times New Roman" pitchFamily="18" charset="0"/>
                <a:ea typeface="標楷體" pitchFamily="65" charset="-120"/>
                <a:cs typeface="Times New Roman" pitchFamily="18" charset="0"/>
              </a:rPr>
              <a:t>5%</a:t>
            </a:r>
          </a:p>
          <a:p>
            <a:r>
              <a:rPr lang="zh-TW" altLang="en-US" dirty="0" smtClean="0">
                <a:latin typeface="Times New Roman" pitchFamily="18" charset="0"/>
                <a:ea typeface="標楷體" pitchFamily="65" charset="-120"/>
                <a:cs typeface="Times New Roman" pitchFamily="18" charset="0"/>
              </a:rPr>
              <a:t>普通債和可轉債各</a:t>
            </a:r>
            <a:r>
              <a:rPr lang="en-US" altLang="zh-TW" dirty="0" smtClean="0">
                <a:latin typeface="Times New Roman" pitchFamily="18" charset="0"/>
                <a:ea typeface="標楷體" pitchFamily="65" charset="-120"/>
                <a:cs typeface="Times New Roman" pitchFamily="18" charset="0"/>
              </a:rPr>
              <a:t>1</a:t>
            </a:r>
            <a:r>
              <a:rPr lang="zh-TW" altLang="en-US" dirty="0" smtClean="0">
                <a:latin typeface="Times New Roman" pitchFamily="18" charset="0"/>
                <a:ea typeface="標楷體" pitchFamily="65" charset="-120"/>
                <a:cs typeface="Times New Roman" pitchFamily="18" charset="0"/>
              </a:rPr>
              <a:t>張，到期時間都為</a:t>
            </a:r>
            <a:r>
              <a:rPr lang="en-US" altLang="zh-TW" dirty="0" smtClean="0">
                <a:latin typeface="Times New Roman" pitchFamily="18" charset="0"/>
                <a:ea typeface="標楷體" pitchFamily="65" charset="-120"/>
                <a:cs typeface="Times New Roman" pitchFamily="18" charset="0"/>
              </a:rPr>
              <a:t>2</a:t>
            </a:r>
            <a:r>
              <a:rPr lang="zh-TW" altLang="en-US" dirty="0" smtClean="0">
                <a:latin typeface="Times New Roman" pitchFamily="18" charset="0"/>
                <a:ea typeface="標楷體" pitchFamily="65" charset="-120"/>
                <a:cs typeface="Times New Roman" pitchFamily="18" charset="0"/>
              </a:rPr>
              <a:t>年</a:t>
            </a:r>
            <a:endParaRPr lang="en-US" altLang="zh-TW" dirty="0" smtClean="0">
              <a:latin typeface="Times New Roman" pitchFamily="18" charset="0"/>
              <a:ea typeface="標楷體" pitchFamily="65" charset="-120"/>
              <a:cs typeface="Times New Roman" pitchFamily="18" charset="0"/>
            </a:endParaRPr>
          </a:p>
          <a:p>
            <a:r>
              <a:rPr lang="zh-TW" altLang="zh-TW" dirty="0" smtClean="0">
                <a:latin typeface="Times New Roman" pitchFamily="18" charset="0"/>
                <a:ea typeface="標楷體" pitchFamily="65" charset="-120"/>
                <a:cs typeface="Times New Roman" pitchFamily="18" charset="0"/>
              </a:rPr>
              <a:t>公司初始資產</a:t>
            </a:r>
            <a:r>
              <a:rPr lang="en-US" altLang="zh-TW" dirty="0" smtClean="0">
                <a:latin typeface="Times New Roman" pitchFamily="18" charset="0"/>
                <a:ea typeface="標楷體" pitchFamily="65" charset="-120"/>
                <a:cs typeface="Times New Roman" pitchFamily="18" charset="0"/>
              </a:rPr>
              <a:t>285</a:t>
            </a:r>
            <a:r>
              <a:rPr lang="zh-TW" altLang="zh-TW" dirty="0" smtClean="0">
                <a:latin typeface="Times New Roman" pitchFamily="18" charset="0"/>
                <a:ea typeface="標楷體" pitchFamily="65" charset="-120"/>
                <a:cs typeface="Times New Roman" pitchFamily="18" charset="0"/>
              </a:rPr>
              <a:t>、資產波動度</a:t>
            </a:r>
            <a:r>
              <a:rPr lang="en-US" altLang="zh-TW" dirty="0" smtClean="0">
                <a:latin typeface="Times New Roman" pitchFamily="18" charset="0"/>
                <a:ea typeface="標楷體" pitchFamily="65" charset="-120"/>
                <a:cs typeface="Times New Roman" pitchFamily="18" charset="0"/>
              </a:rPr>
              <a:t>46%</a:t>
            </a:r>
          </a:p>
          <a:p>
            <a:r>
              <a:rPr lang="zh-TW" altLang="en-US" dirty="0" smtClean="0">
                <a:latin typeface="Times New Roman" pitchFamily="18" charset="0"/>
                <a:ea typeface="標楷體" pitchFamily="65" charset="-120"/>
                <a:cs typeface="Times New Roman" pitchFamily="18" charset="0"/>
              </a:rPr>
              <a:t>資產支出比率</a:t>
            </a:r>
            <a:r>
              <a:rPr lang="en-US" altLang="zh-TW" dirty="0" smtClean="0">
                <a:latin typeface="Times New Roman" pitchFamily="18" charset="0"/>
                <a:ea typeface="標楷體" pitchFamily="65" charset="-120"/>
                <a:cs typeface="Times New Roman" pitchFamily="18" charset="0"/>
              </a:rPr>
              <a:t>0.5%</a:t>
            </a:r>
            <a:r>
              <a:rPr lang="zh-TW" altLang="en-US" dirty="0" smtClean="0">
                <a:latin typeface="Times New Roman" pitchFamily="18" charset="0"/>
                <a:ea typeface="標楷體" pitchFamily="65" charset="-120"/>
                <a:cs typeface="Times New Roman" pitchFamily="18" charset="0"/>
              </a:rPr>
              <a:t>，    </a:t>
            </a:r>
            <a:r>
              <a:rPr lang="en-US" altLang="zh-TW" dirty="0" smtClean="0">
                <a:latin typeface="Times New Roman" pitchFamily="18" charset="0"/>
                <a:ea typeface="標楷體" pitchFamily="65" charset="-120"/>
                <a:cs typeface="Times New Roman" pitchFamily="18" charset="0"/>
              </a:rPr>
              <a:t>=1.4286</a:t>
            </a:r>
          </a:p>
          <a:p>
            <a:r>
              <a:rPr lang="zh-TW" altLang="zh-TW" dirty="0" smtClean="0">
                <a:latin typeface="Times New Roman" pitchFamily="18" charset="0"/>
                <a:ea typeface="標楷體" pitchFamily="65" charset="-120"/>
                <a:cs typeface="Times New Roman" pitchFamily="18" charset="0"/>
              </a:rPr>
              <a:t>流通在外股數</a:t>
            </a:r>
            <a:r>
              <a:rPr lang="en-US" altLang="zh-TW" dirty="0" smtClean="0">
                <a:latin typeface="Times New Roman" pitchFamily="18" charset="0"/>
                <a:ea typeface="標楷體" pitchFamily="65" charset="-120"/>
                <a:cs typeface="Times New Roman" pitchFamily="18" charset="0"/>
              </a:rPr>
              <a:t>1</a:t>
            </a:r>
            <a:r>
              <a:rPr lang="zh-TW" altLang="zh-TW" dirty="0" smtClean="0">
                <a:latin typeface="Times New Roman" pitchFamily="18" charset="0"/>
                <a:ea typeface="標楷體" pitchFamily="65" charset="-120"/>
                <a:cs typeface="Times New Roman" pitchFamily="18" charset="0"/>
              </a:rPr>
              <a:t>股</a:t>
            </a:r>
            <a:r>
              <a:rPr lang="zh-TW" altLang="en-US" dirty="0" smtClean="0">
                <a:latin typeface="Times New Roman" pitchFamily="18" charset="0"/>
                <a:ea typeface="標楷體" pitchFamily="65" charset="-120"/>
                <a:cs typeface="Times New Roman" pitchFamily="18" charset="0"/>
              </a:rPr>
              <a:t>，轉換比率</a:t>
            </a:r>
            <a:r>
              <a:rPr lang="en-US" altLang="zh-TW" dirty="0" smtClean="0">
                <a:latin typeface="Times New Roman" pitchFamily="18" charset="0"/>
                <a:ea typeface="標楷體" pitchFamily="65" charset="-120"/>
                <a:cs typeface="Times New Roman" pitchFamily="18" charset="0"/>
              </a:rPr>
              <a:t>1.5</a:t>
            </a:r>
          </a:p>
          <a:p>
            <a:r>
              <a:rPr lang="zh-TW" altLang="zh-TW" dirty="0" smtClean="0">
                <a:latin typeface="Times New Roman" pitchFamily="18" charset="0"/>
                <a:ea typeface="標楷體" pitchFamily="65" charset="-120"/>
                <a:cs typeface="Times New Roman" pitchFamily="18" charset="0"/>
              </a:rPr>
              <a:t>無風險利率</a:t>
            </a:r>
            <a:r>
              <a:rPr lang="en-US" altLang="zh-TW" dirty="0" smtClean="0">
                <a:latin typeface="Times New Roman" pitchFamily="18" charset="0"/>
                <a:ea typeface="標楷體" pitchFamily="65" charset="-120"/>
                <a:cs typeface="Times New Roman" pitchFamily="18" charset="0"/>
              </a:rPr>
              <a:t>5%</a:t>
            </a:r>
          </a:p>
          <a:p>
            <a:r>
              <a:rPr lang="zh-TW" altLang="zh-TW" dirty="0" smtClean="0">
                <a:latin typeface="Times New Roman" pitchFamily="18" charset="0"/>
                <a:ea typeface="標楷體" pitchFamily="65" charset="-120"/>
                <a:cs typeface="Times New Roman" pitchFamily="18" charset="0"/>
              </a:rPr>
              <a:t>破產成本</a:t>
            </a:r>
            <a:r>
              <a:rPr lang="en-US" altLang="zh-TW" dirty="0" smtClean="0">
                <a:latin typeface="Times New Roman" pitchFamily="18" charset="0"/>
                <a:ea typeface="標楷體" pitchFamily="65" charset="-120"/>
                <a:cs typeface="Times New Roman" pitchFamily="18" charset="0"/>
              </a:rPr>
              <a:t>20%</a:t>
            </a:r>
          </a:p>
          <a:p>
            <a:r>
              <a:rPr lang="zh-TW" altLang="zh-TW" dirty="0" smtClean="0">
                <a:latin typeface="Times New Roman" pitchFamily="18" charset="0"/>
                <a:ea typeface="標楷體" pitchFamily="65" charset="-120"/>
                <a:cs typeface="Times New Roman" pitchFamily="18" charset="0"/>
              </a:rPr>
              <a:t>稅率</a:t>
            </a:r>
            <a:r>
              <a:rPr lang="en-US" altLang="zh-TW" dirty="0" smtClean="0">
                <a:latin typeface="Times New Roman" pitchFamily="18" charset="0"/>
                <a:ea typeface="標楷體" pitchFamily="65" charset="-120"/>
                <a:cs typeface="Times New Roman" pitchFamily="18" charset="0"/>
              </a:rPr>
              <a:t>30%</a:t>
            </a:r>
          </a:p>
          <a:p>
            <a:r>
              <a:rPr lang="zh-TW" altLang="en-US" dirty="0" smtClean="0">
                <a:latin typeface="Times New Roman" pitchFamily="18" charset="0"/>
                <a:ea typeface="標楷體" pitchFamily="65" charset="-120"/>
                <a:cs typeface="Times New Roman" pitchFamily="18" charset="0"/>
              </a:rPr>
              <a:t>贖回價格為</a:t>
            </a:r>
            <a:r>
              <a:rPr lang="en-US" altLang="zh-TW" dirty="0" smtClean="0">
                <a:latin typeface="Times New Roman" pitchFamily="18" charset="0"/>
                <a:ea typeface="標楷體" pitchFamily="65" charset="-120"/>
                <a:cs typeface="Times New Roman" pitchFamily="18" charset="0"/>
              </a:rPr>
              <a:t>115</a:t>
            </a:r>
            <a:r>
              <a:rPr lang="zh-TW" altLang="en-US" dirty="0" smtClean="0">
                <a:latin typeface="Times New Roman" pitchFamily="18" charset="0"/>
                <a:ea typeface="標楷體" pitchFamily="65" charset="-120"/>
                <a:cs typeface="Times New Roman" pitchFamily="18" charset="0"/>
              </a:rPr>
              <a:t>                       </a:t>
            </a:r>
            <a:r>
              <a:rPr lang="zh-TW" altLang="en-US" sz="2200" dirty="0" smtClean="0">
                <a:latin typeface="Times New Roman" pitchFamily="18" charset="0"/>
                <a:ea typeface="標楷體" pitchFamily="65" charset="-120"/>
                <a:cs typeface="Times New Roman" pitchFamily="18" charset="0"/>
                <a:hlinkClick r:id="rId3" action="ppaction://hlinksldjump"/>
              </a:rPr>
              <a:t>償債順序對於評價的影響</a:t>
            </a:r>
            <a:r>
              <a:rPr lang="en-US" altLang="zh-TW" sz="2200" dirty="0" smtClean="0">
                <a:latin typeface="Times New Roman" pitchFamily="18" charset="0"/>
                <a:ea typeface="標楷體" pitchFamily="65" charset="-120"/>
                <a:cs typeface="Times New Roman" pitchFamily="18" charset="0"/>
                <a:hlinkClick r:id="rId3" action="ppaction://hlinksldjump"/>
              </a:rPr>
              <a:t>-</a:t>
            </a:r>
            <a:r>
              <a:rPr lang="zh-TW" altLang="en-US" sz="2200" dirty="0" smtClean="0">
                <a:latin typeface="Times New Roman" pitchFamily="18" charset="0"/>
                <a:ea typeface="標楷體" pitchFamily="65" charset="-120"/>
                <a:cs typeface="Times New Roman" pitchFamily="18" charset="0"/>
                <a:hlinkClick r:id="rId3" action="ppaction://hlinksldjump"/>
              </a:rPr>
              <a:t>範例</a:t>
            </a:r>
            <a:endParaRPr lang="en-US" altLang="zh-TW" sz="2200" dirty="0" smtClean="0">
              <a:latin typeface="Times New Roman" pitchFamily="18" charset="0"/>
              <a:ea typeface="標楷體" pitchFamily="65" charset="-120"/>
              <a:cs typeface="Times New Roman" pitchFamily="18" charset="0"/>
            </a:endParaRPr>
          </a:p>
          <a:p>
            <a:endParaRPr lang="zh-TW" altLang="en-US" dirty="0" smtClean="0">
              <a:latin typeface="Times New Roman" pitchFamily="18" charset="0"/>
              <a:ea typeface="標楷體" pitchFamily="65" charset="-120"/>
              <a:cs typeface="Times New Roman" pitchFamily="18" charset="0"/>
            </a:endParaRPr>
          </a:p>
          <a:p>
            <a:endParaRPr lang="zh-TW" altLang="en-US" dirty="0"/>
          </a:p>
        </p:txBody>
      </p:sp>
      <p:graphicFrame>
        <p:nvGraphicFramePr>
          <p:cNvPr id="130049" name="Object 1"/>
          <p:cNvGraphicFramePr>
            <a:graphicFrameLocks noChangeAspect="1"/>
          </p:cNvGraphicFramePr>
          <p:nvPr/>
        </p:nvGraphicFramePr>
        <p:xfrm>
          <a:off x="4211960" y="3386708"/>
          <a:ext cx="364232" cy="546348"/>
        </p:xfrm>
        <a:graphic>
          <a:graphicData uri="http://schemas.openxmlformats.org/presentationml/2006/ole">
            <p:oleObj spid="_x0000_s130055" name="Equation" r:id="rId4" imgW="152334" imgH="228501" progId="Equation.DSMT4">
              <p:embed/>
            </p:oleObj>
          </a:graphicData>
        </a:graphic>
      </p:graphicFrame>
    </p:spTree>
    <p:extLst>
      <p:ext uri="{BB962C8B-B14F-4D97-AF65-F5344CB8AC3E}">
        <p14:creationId xmlns="" xmlns:p14="http://schemas.microsoft.com/office/powerpoint/2010/main" val="35202827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496787" y="260648"/>
            <a:ext cx="5019430" cy="850106"/>
          </a:xfrm>
          <a:effectLst>
            <a:outerShdw blurRad="50800" dist="38100" dir="2700000" algn="tl" rotWithShape="0">
              <a:prstClr val="black">
                <a:alpha val="40000"/>
              </a:prstClr>
            </a:outerShdw>
          </a:effectLst>
        </p:spPr>
        <p:txBody>
          <a:bodyPr/>
          <a:lstStyle/>
          <a:p>
            <a:r>
              <a:rPr lang="zh-TW" altLang="en-US" dirty="0" smtClean="0">
                <a:latin typeface="標楷體" pitchFamily="65" charset="-120"/>
                <a:ea typeface="標楷體" pitchFamily="65" charset="-120"/>
              </a:rPr>
              <a:t>模型設定</a:t>
            </a:r>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資產樹</a:t>
            </a:r>
            <a:endParaRPr lang="zh-TW" altLang="en-US" dirty="0">
              <a:latin typeface="標楷體" pitchFamily="65" charset="-120"/>
              <a:ea typeface="標楷體" pitchFamily="65" charset="-120"/>
            </a:endParaRPr>
          </a:p>
        </p:txBody>
      </p:sp>
      <p:cxnSp>
        <p:nvCxnSpPr>
          <p:cNvPr id="4" name="直線接點 3"/>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6" name="表格 5"/>
          <p:cNvGraphicFramePr>
            <a:graphicFrameLocks noGrp="1"/>
          </p:cNvGraphicFramePr>
          <p:nvPr/>
        </p:nvGraphicFramePr>
        <p:xfrm>
          <a:off x="611560" y="1700808"/>
          <a:ext cx="7776865" cy="4248468"/>
        </p:xfrm>
        <a:graphic>
          <a:graphicData uri="http://schemas.openxmlformats.org/drawingml/2006/table">
            <a:tbl>
              <a:tblPr/>
              <a:tblGrid>
                <a:gridCol w="1555373"/>
                <a:gridCol w="1555373"/>
                <a:gridCol w="1555373"/>
                <a:gridCol w="1555373"/>
                <a:gridCol w="1555373"/>
              </a:tblGrid>
              <a:tr h="472052">
                <a:tc>
                  <a:txBody>
                    <a:bodyPr/>
                    <a:lstStyle/>
                    <a:p>
                      <a:pPr algn="l" fontAlgn="ctr"/>
                      <a:endParaRPr lang="zh-TW" altLang="en-US" sz="2000" b="0" i="0" u="none" strike="noStrike" dirty="0">
                        <a:solidFill>
                          <a:srgbClr val="000000"/>
                        </a:solidFill>
                        <a:latin typeface="新細明體"/>
                      </a:endParaRPr>
                    </a:p>
                  </a:txBody>
                  <a:tcPr marL="0" marR="0" marT="0" marB="0" anchor="ctr">
                    <a:lnL>
                      <a:noFill/>
                    </a:lnL>
                    <a:lnR>
                      <a:noFill/>
                    </a:lnR>
                    <a:lnT>
                      <a:noFill/>
                    </a:lnT>
                    <a:lnB>
                      <a:noFill/>
                    </a:lnB>
                  </a:tcPr>
                </a:tc>
                <a:tc>
                  <a:txBody>
                    <a:bodyPr/>
                    <a:lstStyle/>
                    <a:p>
                      <a:pPr algn="l" fontAlgn="ctr"/>
                      <a:endParaRPr lang="zh-TW" altLang="en-US" sz="2000" b="0" i="0" u="none" strike="noStrike">
                        <a:solidFill>
                          <a:srgbClr val="000000"/>
                        </a:solidFill>
                        <a:latin typeface="新細明體"/>
                      </a:endParaRPr>
                    </a:p>
                  </a:txBody>
                  <a:tcPr marL="0" marR="0" marT="0" marB="0" anchor="ctr">
                    <a:lnL>
                      <a:noFill/>
                    </a:lnL>
                    <a:lnR>
                      <a:noFill/>
                    </a:lnR>
                    <a:lnT>
                      <a:noFill/>
                    </a:lnT>
                    <a:lnB>
                      <a:noFill/>
                    </a:lnB>
                  </a:tcPr>
                </a:tc>
                <a:tc>
                  <a:txBody>
                    <a:bodyPr/>
                    <a:lstStyle/>
                    <a:p>
                      <a:pPr algn="l" fontAlgn="ctr"/>
                      <a:endParaRPr lang="zh-TW" altLang="en-US" sz="2000" b="0" i="0" u="none" strike="noStrike">
                        <a:solidFill>
                          <a:srgbClr val="000000"/>
                        </a:solidFill>
                        <a:latin typeface="新細明體"/>
                      </a:endParaRPr>
                    </a:p>
                  </a:txBody>
                  <a:tcPr marL="0" marR="0" marT="0" marB="0" anchor="ctr">
                    <a:lnL>
                      <a:noFill/>
                    </a:lnL>
                    <a:lnR>
                      <a:noFill/>
                    </a:lnR>
                    <a:lnT>
                      <a:noFill/>
                    </a:lnT>
                    <a:lnB>
                      <a:noFill/>
                    </a:lnB>
                  </a:tcPr>
                </a:tc>
                <a:tc>
                  <a:txBody>
                    <a:bodyPr/>
                    <a:lstStyle/>
                    <a:p>
                      <a:pPr algn="l" fontAlgn="ctr"/>
                      <a:endParaRPr lang="zh-TW" altLang="en-US" sz="2000" b="0" i="0" u="none" strike="noStrike">
                        <a:solidFill>
                          <a:srgbClr val="000000"/>
                        </a:solidFill>
                        <a:latin typeface="新細明體"/>
                      </a:endParaRPr>
                    </a:p>
                  </a:txBody>
                  <a:tcPr marL="0" marR="0" marT="0" marB="0" anchor="ctr">
                    <a:lnL>
                      <a:noFill/>
                    </a:lnL>
                    <a:lnR>
                      <a:noFill/>
                    </a:lnR>
                    <a:lnT>
                      <a:noFill/>
                    </a:lnT>
                    <a:lnB>
                      <a:noFill/>
                    </a:lnB>
                  </a:tcPr>
                </a:tc>
                <a:tc>
                  <a:txBody>
                    <a:bodyPr/>
                    <a:lstStyle/>
                    <a:p>
                      <a:pPr algn="r" fontAlgn="ctr"/>
                      <a:r>
                        <a:rPr lang="en-US" altLang="zh-TW" sz="2000" b="0" i="0" u="none" strike="noStrike">
                          <a:solidFill>
                            <a:srgbClr val="000000"/>
                          </a:solidFill>
                          <a:latin typeface="新細明體"/>
                        </a:rPr>
                        <a:t>715.1478</a:t>
                      </a:r>
                    </a:p>
                  </a:txBody>
                  <a:tcPr marL="0" marR="0" marT="0" marB="0" anchor="ctr">
                    <a:lnL>
                      <a:noFill/>
                    </a:lnL>
                    <a:lnR>
                      <a:noFill/>
                    </a:lnR>
                    <a:lnT>
                      <a:noFill/>
                    </a:lnT>
                    <a:lnB>
                      <a:noFill/>
                    </a:lnB>
                    <a:solidFill>
                      <a:srgbClr val="D99795"/>
                    </a:solidFill>
                  </a:tcPr>
                </a:tc>
              </a:tr>
              <a:tr h="472052">
                <a:tc>
                  <a:txBody>
                    <a:bodyPr/>
                    <a:lstStyle/>
                    <a:p>
                      <a:pPr algn="l" fontAlgn="ctr"/>
                      <a:endParaRPr lang="zh-TW" altLang="en-US" sz="2000" b="0" i="0" u="none" strike="noStrike" dirty="0">
                        <a:solidFill>
                          <a:srgbClr val="000000"/>
                        </a:solidFill>
                        <a:latin typeface="新細明體"/>
                      </a:endParaRPr>
                    </a:p>
                  </a:txBody>
                  <a:tcPr marL="0" marR="0" marT="0" marB="0" anchor="ctr">
                    <a:lnL>
                      <a:noFill/>
                    </a:lnL>
                    <a:lnR>
                      <a:noFill/>
                    </a:lnR>
                    <a:lnT>
                      <a:noFill/>
                    </a:lnT>
                    <a:lnB>
                      <a:noFill/>
                    </a:lnB>
                  </a:tcPr>
                </a:tc>
                <a:tc>
                  <a:txBody>
                    <a:bodyPr/>
                    <a:lstStyle/>
                    <a:p>
                      <a:pPr algn="l" fontAlgn="ctr"/>
                      <a:endParaRPr lang="zh-TW" altLang="en-US" sz="2000" b="0" i="0" u="none" strike="noStrike">
                        <a:solidFill>
                          <a:srgbClr val="000000"/>
                        </a:solidFill>
                        <a:latin typeface="新細明體"/>
                      </a:endParaRPr>
                    </a:p>
                  </a:txBody>
                  <a:tcPr marL="0" marR="0" marT="0" marB="0" anchor="ctr">
                    <a:lnL>
                      <a:noFill/>
                    </a:lnL>
                    <a:lnR>
                      <a:noFill/>
                    </a:lnR>
                    <a:lnT>
                      <a:noFill/>
                    </a:lnT>
                    <a:lnB>
                      <a:noFill/>
                    </a:lnB>
                  </a:tcPr>
                </a:tc>
                <a:tc>
                  <a:txBody>
                    <a:bodyPr/>
                    <a:lstStyle/>
                    <a:p>
                      <a:pPr algn="l" fontAlgn="ctr"/>
                      <a:endParaRPr lang="zh-TW" altLang="en-US" sz="2000" b="0" i="0" u="none" strike="noStrike" dirty="0">
                        <a:solidFill>
                          <a:srgbClr val="000000"/>
                        </a:solidFill>
                        <a:latin typeface="新細明體"/>
                      </a:endParaRPr>
                    </a:p>
                  </a:txBody>
                  <a:tcPr marL="0" marR="0" marT="0" marB="0" anchor="ctr">
                    <a:lnL>
                      <a:noFill/>
                    </a:lnL>
                    <a:lnR>
                      <a:noFill/>
                    </a:lnR>
                    <a:lnT>
                      <a:noFill/>
                    </a:lnT>
                    <a:lnB>
                      <a:noFill/>
                    </a:lnB>
                  </a:tcPr>
                </a:tc>
                <a:tc>
                  <a:txBody>
                    <a:bodyPr/>
                    <a:lstStyle/>
                    <a:p>
                      <a:pPr algn="l" fontAlgn="ctr"/>
                      <a:r>
                        <a:rPr lang="zh-TW" altLang="en-US" sz="2000" b="0" i="0" u="none" strike="noStrike">
                          <a:solidFill>
                            <a:srgbClr val="000000"/>
                          </a:solidFill>
                          <a:latin typeface="新細明體"/>
                        </a:rPr>
                        <a:t>　</a:t>
                      </a:r>
                    </a:p>
                  </a:txBody>
                  <a:tcPr marL="0" marR="0" marT="0" marB="0" anchor="ctr">
                    <a:lnL>
                      <a:noFill/>
                    </a:lnL>
                    <a:lnR>
                      <a:noFill/>
                    </a:lnR>
                    <a:lnT>
                      <a:noFill/>
                    </a:lnT>
                    <a:lnB>
                      <a:noFill/>
                    </a:lnB>
                    <a:lnBlToTr w="6350" cap="flat" cmpd="sng" algn="ctr">
                      <a:solidFill>
                        <a:srgbClr val="000000"/>
                      </a:solidFill>
                      <a:prstDash val="solid"/>
                      <a:round/>
                      <a:headEnd type="none" w="med" len="med"/>
                      <a:tailEnd type="none" w="med" len="med"/>
                    </a:lnBlToTr>
                  </a:tcPr>
                </a:tc>
                <a:tc>
                  <a:txBody>
                    <a:bodyPr/>
                    <a:lstStyle/>
                    <a:p>
                      <a:pPr algn="l" fontAlgn="ctr"/>
                      <a:endParaRPr lang="zh-TW" altLang="en-US" sz="2000" b="0" i="0" u="none" strike="noStrike">
                        <a:solidFill>
                          <a:srgbClr val="000000"/>
                        </a:solidFill>
                        <a:latin typeface="新細明體"/>
                      </a:endParaRPr>
                    </a:p>
                  </a:txBody>
                  <a:tcPr marL="0" marR="0" marT="0" marB="0" anchor="ctr">
                    <a:lnL>
                      <a:noFill/>
                    </a:lnL>
                    <a:lnR>
                      <a:noFill/>
                    </a:lnR>
                    <a:lnT>
                      <a:noFill/>
                    </a:lnT>
                    <a:lnB>
                      <a:noFill/>
                    </a:lnB>
                  </a:tcPr>
                </a:tc>
              </a:tr>
              <a:tr h="472052">
                <a:tc>
                  <a:txBody>
                    <a:bodyPr/>
                    <a:lstStyle/>
                    <a:p>
                      <a:pPr algn="l" fontAlgn="ctr"/>
                      <a:endParaRPr lang="zh-TW" altLang="en-US" sz="2000" b="0" i="0" u="none" strike="noStrike">
                        <a:solidFill>
                          <a:srgbClr val="000000"/>
                        </a:solidFill>
                        <a:latin typeface="新細明體"/>
                      </a:endParaRPr>
                    </a:p>
                  </a:txBody>
                  <a:tcPr marL="0" marR="0" marT="0" marB="0" anchor="ctr">
                    <a:lnL>
                      <a:noFill/>
                    </a:lnL>
                    <a:lnR>
                      <a:noFill/>
                    </a:lnR>
                    <a:lnT>
                      <a:noFill/>
                    </a:lnT>
                    <a:lnB>
                      <a:noFill/>
                    </a:lnB>
                  </a:tcPr>
                </a:tc>
                <a:tc>
                  <a:txBody>
                    <a:bodyPr/>
                    <a:lstStyle/>
                    <a:p>
                      <a:pPr algn="l" fontAlgn="ctr"/>
                      <a:endParaRPr lang="zh-TW" altLang="en-US" sz="2000" b="0" i="0" u="none" strike="noStrike" dirty="0">
                        <a:solidFill>
                          <a:srgbClr val="000000"/>
                        </a:solidFill>
                        <a:latin typeface="新細明體"/>
                      </a:endParaRPr>
                    </a:p>
                  </a:txBody>
                  <a:tcPr marL="0" marR="0" marT="0" marB="0" anchor="ctr">
                    <a:lnL>
                      <a:noFill/>
                    </a:lnL>
                    <a:lnR>
                      <a:noFill/>
                    </a:lnR>
                    <a:lnT>
                      <a:noFill/>
                    </a:lnT>
                    <a:lnB>
                      <a:noFill/>
                    </a:lnB>
                  </a:tcPr>
                </a:tc>
                <a:tc>
                  <a:txBody>
                    <a:bodyPr/>
                    <a:lstStyle/>
                    <a:p>
                      <a:pPr algn="r" fontAlgn="ctr"/>
                      <a:r>
                        <a:rPr lang="en-US" altLang="zh-TW" sz="2000" b="0" i="0" u="none" strike="noStrike" dirty="0">
                          <a:solidFill>
                            <a:srgbClr val="000000"/>
                          </a:solidFill>
                          <a:latin typeface="新細明體"/>
                        </a:rPr>
                        <a:t>451.4611</a:t>
                      </a:r>
                    </a:p>
                  </a:txBody>
                  <a:tcPr marL="0" marR="0" marT="0" marB="0" anchor="ctr">
                    <a:lnL>
                      <a:noFill/>
                    </a:lnL>
                    <a:lnR>
                      <a:noFill/>
                    </a:lnR>
                    <a:lnT>
                      <a:noFill/>
                    </a:lnT>
                    <a:lnB>
                      <a:noFill/>
                    </a:lnB>
                    <a:solidFill>
                      <a:srgbClr val="CCC0DA"/>
                    </a:solidFill>
                  </a:tcPr>
                </a:tc>
                <a:tc>
                  <a:txBody>
                    <a:bodyPr/>
                    <a:lstStyle/>
                    <a:p>
                      <a:pPr algn="l" fontAlgn="ctr"/>
                      <a:endParaRPr lang="zh-TW" altLang="en-US" sz="2000" b="0" i="0" u="none" strike="noStrike">
                        <a:solidFill>
                          <a:srgbClr val="000000"/>
                        </a:solidFill>
                        <a:latin typeface="新細明體"/>
                      </a:endParaRPr>
                    </a:p>
                  </a:txBody>
                  <a:tcPr marL="0" marR="0" marT="0" marB="0" anchor="ctr">
                    <a:lnL>
                      <a:noFill/>
                    </a:lnL>
                    <a:lnR>
                      <a:noFill/>
                    </a:lnR>
                    <a:lnT>
                      <a:noFill/>
                    </a:lnT>
                    <a:lnB>
                      <a:noFill/>
                    </a:lnB>
                  </a:tcPr>
                </a:tc>
                <a:tc>
                  <a:txBody>
                    <a:bodyPr/>
                    <a:lstStyle/>
                    <a:p>
                      <a:pPr algn="l" fontAlgn="ctr"/>
                      <a:endParaRPr lang="zh-TW" altLang="en-US" sz="2000" b="0" i="0" u="none" strike="noStrike">
                        <a:solidFill>
                          <a:srgbClr val="000000"/>
                        </a:solidFill>
                        <a:latin typeface="新細明體"/>
                      </a:endParaRPr>
                    </a:p>
                  </a:txBody>
                  <a:tcPr marL="0" marR="0" marT="0" marB="0" anchor="ctr">
                    <a:lnL>
                      <a:noFill/>
                    </a:lnL>
                    <a:lnR>
                      <a:noFill/>
                    </a:lnR>
                    <a:lnT>
                      <a:noFill/>
                    </a:lnT>
                    <a:lnB>
                      <a:noFill/>
                    </a:lnB>
                  </a:tcPr>
                </a:tc>
              </a:tr>
              <a:tr h="472052">
                <a:tc>
                  <a:txBody>
                    <a:bodyPr/>
                    <a:lstStyle/>
                    <a:p>
                      <a:pPr algn="l" fontAlgn="ctr"/>
                      <a:endParaRPr lang="zh-TW" altLang="en-US" sz="2000" b="0" i="0" u="none" strike="noStrike" dirty="0">
                        <a:solidFill>
                          <a:srgbClr val="000000"/>
                        </a:solidFill>
                        <a:latin typeface="新細明體"/>
                      </a:endParaRPr>
                    </a:p>
                  </a:txBody>
                  <a:tcPr marL="0" marR="0" marT="0" marB="0" anchor="ctr">
                    <a:lnL>
                      <a:noFill/>
                    </a:lnL>
                    <a:lnR>
                      <a:noFill/>
                    </a:lnR>
                    <a:lnT>
                      <a:noFill/>
                    </a:lnT>
                    <a:lnB>
                      <a:noFill/>
                    </a:lnB>
                  </a:tcPr>
                </a:tc>
                <a:tc>
                  <a:txBody>
                    <a:bodyPr/>
                    <a:lstStyle/>
                    <a:p>
                      <a:pPr algn="l" fontAlgn="ctr"/>
                      <a:r>
                        <a:rPr lang="zh-TW" altLang="en-US" sz="2000" b="0" i="0" u="none" strike="noStrike" dirty="0">
                          <a:solidFill>
                            <a:srgbClr val="000000"/>
                          </a:solidFill>
                          <a:latin typeface="新細明體"/>
                        </a:rPr>
                        <a:t>　</a:t>
                      </a:r>
                    </a:p>
                  </a:txBody>
                  <a:tcPr marL="0" marR="0" marT="0" marB="0" anchor="ctr">
                    <a:lnL>
                      <a:noFill/>
                    </a:lnL>
                    <a:lnR>
                      <a:noFill/>
                    </a:lnR>
                    <a:lnT>
                      <a:noFill/>
                    </a:lnT>
                    <a:lnB>
                      <a:noFill/>
                    </a:lnB>
                    <a:lnBlToTr w="6350" cap="flat" cmpd="sng" algn="ctr">
                      <a:solidFill>
                        <a:srgbClr val="000000"/>
                      </a:solidFill>
                      <a:prstDash val="solid"/>
                      <a:round/>
                      <a:headEnd type="none" w="med" len="med"/>
                      <a:tailEnd type="none" w="med" len="med"/>
                    </a:lnBlToTr>
                  </a:tcPr>
                </a:tc>
                <a:tc>
                  <a:txBody>
                    <a:bodyPr/>
                    <a:lstStyle/>
                    <a:p>
                      <a:pPr algn="l" fontAlgn="ctr"/>
                      <a:endParaRPr lang="zh-TW" altLang="en-US" sz="2000" b="0" i="0" u="none" strike="noStrike" dirty="0">
                        <a:solidFill>
                          <a:srgbClr val="000000"/>
                        </a:solidFill>
                        <a:latin typeface="新細明體"/>
                      </a:endParaRPr>
                    </a:p>
                  </a:txBody>
                  <a:tcPr marL="0" marR="0" marT="0" marB="0" anchor="ctr">
                    <a:lnL>
                      <a:noFill/>
                    </a:lnL>
                    <a:lnR>
                      <a:noFill/>
                    </a:lnR>
                    <a:lnT>
                      <a:noFill/>
                    </a:lnT>
                    <a:lnB>
                      <a:noFill/>
                    </a:lnB>
                  </a:tcPr>
                </a:tc>
                <a:tc>
                  <a:txBody>
                    <a:bodyPr/>
                    <a:lstStyle/>
                    <a:p>
                      <a:pPr algn="l" fontAlgn="ctr"/>
                      <a:r>
                        <a:rPr lang="zh-TW" altLang="en-US" sz="2000" b="0" i="0" u="none" strike="noStrike">
                          <a:solidFill>
                            <a:srgbClr val="000000"/>
                          </a:solidFill>
                          <a:latin typeface="新細明體"/>
                        </a:rPr>
                        <a:t>　</a:t>
                      </a:r>
                    </a:p>
                  </a:txBody>
                  <a:tcPr marL="0" marR="0" marT="0" marB="0" anchor="ctr">
                    <a:lnL>
                      <a:noFill/>
                    </a:lnL>
                    <a:lnR>
                      <a:noFill/>
                    </a:lnR>
                    <a:lnT>
                      <a:noFill/>
                    </a:lnT>
                    <a:lnB>
                      <a:noFill/>
                    </a:lnB>
                    <a:lnTlToBr w="6350" cap="flat" cmpd="sng" algn="ctr">
                      <a:solidFill>
                        <a:srgbClr val="000000"/>
                      </a:solidFill>
                      <a:prstDash val="solid"/>
                      <a:round/>
                      <a:headEnd type="none" w="med" len="med"/>
                      <a:tailEnd type="none" w="med" len="med"/>
                    </a:lnTlToBr>
                  </a:tcPr>
                </a:tc>
                <a:tc>
                  <a:txBody>
                    <a:bodyPr/>
                    <a:lstStyle/>
                    <a:p>
                      <a:pPr algn="l" fontAlgn="ctr"/>
                      <a:endParaRPr lang="zh-TW" altLang="en-US" sz="2000" b="0" i="0" u="none" strike="noStrike">
                        <a:solidFill>
                          <a:srgbClr val="000000"/>
                        </a:solidFill>
                        <a:latin typeface="新細明體"/>
                      </a:endParaRPr>
                    </a:p>
                  </a:txBody>
                  <a:tcPr marL="0" marR="0" marT="0" marB="0" anchor="ctr">
                    <a:lnL>
                      <a:noFill/>
                    </a:lnL>
                    <a:lnR>
                      <a:noFill/>
                    </a:lnR>
                    <a:lnT>
                      <a:noFill/>
                    </a:lnT>
                    <a:lnB>
                      <a:noFill/>
                    </a:lnB>
                  </a:tcPr>
                </a:tc>
              </a:tr>
              <a:tr h="472052">
                <a:tc>
                  <a:txBody>
                    <a:bodyPr/>
                    <a:lstStyle/>
                    <a:p>
                      <a:pPr algn="r" fontAlgn="ctr"/>
                      <a:r>
                        <a:rPr lang="en-US" altLang="zh-TW" sz="2000" b="0" i="0" u="none" strike="noStrike" dirty="0">
                          <a:solidFill>
                            <a:srgbClr val="000000"/>
                          </a:solidFill>
                          <a:latin typeface="新細明體"/>
                        </a:rPr>
                        <a:t>285</a:t>
                      </a:r>
                    </a:p>
                  </a:txBody>
                  <a:tcPr marL="0" marR="0" marT="0" marB="0" anchor="ctr">
                    <a:lnL>
                      <a:noFill/>
                    </a:lnL>
                    <a:lnR>
                      <a:noFill/>
                    </a:lnR>
                    <a:lnT>
                      <a:noFill/>
                    </a:lnT>
                    <a:lnB>
                      <a:noFill/>
                    </a:lnB>
                    <a:solidFill>
                      <a:srgbClr val="FAC090"/>
                    </a:solidFill>
                  </a:tcPr>
                </a:tc>
                <a:tc>
                  <a:txBody>
                    <a:bodyPr/>
                    <a:lstStyle/>
                    <a:p>
                      <a:pPr algn="l" fontAlgn="ctr"/>
                      <a:endParaRPr lang="zh-TW" altLang="en-US" sz="2000" b="0" i="0" u="none" strike="noStrike" dirty="0">
                        <a:solidFill>
                          <a:srgbClr val="000000"/>
                        </a:solidFill>
                        <a:latin typeface="新細明體"/>
                      </a:endParaRPr>
                    </a:p>
                  </a:txBody>
                  <a:tcPr marL="0" marR="0" marT="0" marB="0" anchor="ctr">
                    <a:lnL>
                      <a:noFill/>
                    </a:lnL>
                    <a:lnR>
                      <a:noFill/>
                    </a:lnR>
                    <a:lnT>
                      <a:noFill/>
                    </a:lnT>
                    <a:lnB>
                      <a:noFill/>
                    </a:lnB>
                  </a:tcPr>
                </a:tc>
                <a:tc>
                  <a:txBody>
                    <a:bodyPr/>
                    <a:lstStyle/>
                    <a:p>
                      <a:pPr algn="l" fontAlgn="ctr"/>
                      <a:endParaRPr lang="zh-TW" altLang="en-US" sz="2000" b="0" i="0" u="none" strike="noStrike" dirty="0">
                        <a:solidFill>
                          <a:srgbClr val="000000"/>
                        </a:solidFill>
                        <a:latin typeface="新細明體"/>
                      </a:endParaRPr>
                    </a:p>
                  </a:txBody>
                  <a:tcPr marL="0" marR="0" marT="0" marB="0" anchor="ctr">
                    <a:lnL>
                      <a:noFill/>
                    </a:lnL>
                    <a:lnR>
                      <a:noFill/>
                    </a:lnR>
                    <a:lnT>
                      <a:noFill/>
                    </a:lnT>
                    <a:lnB>
                      <a:noFill/>
                    </a:lnB>
                  </a:tcPr>
                </a:tc>
                <a:tc>
                  <a:txBody>
                    <a:bodyPr/>
                    <a:lstStyle/>
                    <a:p>
                      <a:pPr algn="l" fontAlgn="ctr"/>
                      <a:endParaRPr lang="zh-TW" altLang="en-US" sz="2000" b="0" i="0" u="none" strike="noStrike" dirty="0">
                        <a:solidFill>
                          <a:srgbClr val="000000"/>
                        </a:solidFill>
                        <a:latin typeface="新細明體"/>
                      </a:endParaRPr>
                    </a:p>
                  </a:txBody>
                  <a:tcPr marL="0" marR="0" marT="0" marB="0" anchor="ctr">
                    <a:lnL>
                      <a:noFill/>
                    </a:lnL>
                    <a:lnR>
                      <a:noFill/>
                    </a:lnR>
                    <a:lnT>
                      <a:noFill/>
                    </a:lnT>
                    <a:lnB>
                      <a:noFill/>
                    </a:lnB>
                  </a:tcPr>
                </a:tc>
                <a:tc>
                  <a:txBody>
                    <a:bodyPr/>
                    <a:lstStyle/>
                    <a:p>
                      <a:pPr algn="r" fontAlgn="ctr"/>
                      <a:r>
                        <a:rPr lang="en-US" altLang="zh-TW" sz="2000" b="0" i="0" u="none" strike="noStrike" dirty="0">
                          <a:solidFill>
                            <a:srgbClr val="000000"/>
                          </a:solidFill>
                          <a:latin typeface="新細明體"/>
                        </a:rPr>
                        <a:t>285</a:t>
                      </a:r>
                    </a:p>
                  </a:txBody>
                  <a:tcPr marL="0" marR="0" marT="0" marB="0" anchor="ctr">
                    <a:lnL>
                      <a:noFill/>
                    </a:lnL>
                    <a:lnR>
                      <a:noFill/>
                    </a:lnR>
                    <a:lnT>
                      <a:noFill/>
                    </a:lnT>
                    <a:lnB>
                      <a:noFill/>
                    </a:lnB>
                    <a:solidFill>
                      <a:srgbClr val="B8CCE4"/>
                    </a:solidFill>
                  </a:tcPr>
                </a:tc>
              </a:tr>
              <a:tr h="472052">
                <a:tc>
                  <a:txBody>
                    <a:bodyPr/>
                    <a:lstStyle/>
                    <a:p>
                      <a:pPr algn="l" fontAlgn="ctr"/>
                      <a:endParaRPr lang="zh-TW" altLang="en-US" sz="2000" b="0" i="0" u="none" strike="noStrike">
                        <a:solidFill>
                          <a:srgbClr val="000000"/>
                        </a:solidFill>
                        <a:latin typeface="新細明體"/>
                      </a:endParaRPr>
                    </a:p>
                  </a:txBody>
                  <a:tcPr marL="0" marR="0" marT="0" marB="0" anchor="ctr">
                    <a:lnL>
                      <a:noFill/>
                    </a:lnL>
                    <a:lnR>
                      <a:noFill/>
                    </a:lnR>
                    <a:lnT>
                      <a:noFill/>
                    </a:lnT>
                    <a:lnB>
                      <a:noFill/>
                    </a:lnB>
                  </a:tcPr>
                </a:tc>
                <a:tc>
                  <a:txBody>
                    <a:bodyPr/>
                    <a:lstStyle/>
                    <a:p>
                      <a:pPr algn="l" fontAlgn="ctr"/>
                      <a:r>
                        <a:rPr lang="zh-TW" altLang="en-US" sz="2000" b="0" i="0" u="none" strike="noStrike">
                          <a:solidFill>
                            <a:srgbClr val="000000"/>
                          </a:solidFill>
                          <a:latin typeface="新細明體"/>
                        </a:rPr>
                        <a:t>　</a:t>
                      </a:r>
                    </a:p>
                  </a:txBody>
                  <a:tcPr marL="0" marR="0" marT="0" marB="0" anchor="ctr">
                    <a:lnL>
                      <a:noFill/>
                    </a:lnL>
                    <a:lnR>
                      <a:noFill/>
                    </a:lnR>
                    <a:lnT>
                      <a:noFill/>
                    </a:lnT>
                    <a:lnB>
                      <a:noFill/>
                    </a:lnB>
                    <a:lnTlToBr w="6350" cap="flat" cmpd="sng" algn="ctr">
                      <a:solidFill>
                        <a:srgbClr val="000000"/>
                      </a:solidFill>
                      <a:prstDash val="solid"/>
                      <a:round/>
                      <a:headEnd type="none" w="med" len="med"/>
                      <a:tailEnd type="none" w="med" len="med"/>
                    </a:lnTlToBr>
                  </a:tcPr>
                </a:tc>
                <a:tc>
                  <a:txBody>
                    <a:bodyPr/>
                    <a:lstStyle/>
                    <a:p>
                      <a:pPr algn="l" fontAlgn="ctr"/>
                      <a:endParaRPr lang="zh-TW" altLang="en-US" sz="2000" b="0" i="0" u="none" strike="noStrike">
                        <a:solidFill>
                          <a:srgbClr val="000000"/>
                        </a:solidFill>
                        <a:latin typeface="新細明體"/>
                      </a:endParaRPr>
                    </a:p>
                  </a:txBody>
                  <a:tcPr marL="0" marR="0" marT="0" marB="0" anchor="ctr">
                    <a:lnL>
                      <a:noFill/>
                    </a:lnL>
                    <a:lnR>
                      <a:noFill/>
                    </a:lnR>
                    <a:lnT>
                      <a:noFill/>
                    </a:lnT>
                    <a:lnB>
                      <a:noFill/>
                    </a:lnB>
                  </a:tcPr>
                </a:tc>
                <a:tc>
                  <a:txBody>
                    <a:bodyPr/>
                    <a:lstStyle/>
                    <a:p>
                      <a:pPr algn="l" fontAlgn="ctr"/>
                      <a:r>
                        <a:rPr lang="zh-TW" altLang="en-US" sz="2000" b="0" i="0" u="none" strike="noStrike" dirty="0">
                          <a:solidFill>
                            <a:srgbClr val="000000"/>
                          </a:solidFill>
                          <a:latin typeface="新細明體"/>
                        </a:rPr>
                        <a:t>　</a:t>
                      </a:r>
                    </a:p>
                  </a:txBody>
                  <a:tcPr marL="0" marR="0" marT="0" marB="0" anchor="ctr">
                    <a:lnL>
                      <a:noFill/>
                    </a:lnL>
                    <a:lnR>
                      <a:noFill/>
                    </a:lnR>
                    <a:lnT>
                      <a:noFill/>
                    </a:lnT>
                    <a:lnB>
                      <a:noFill/>
                    </a:lnB>
                    <a:lnBlToTr w="6350" cap="flat" cmpd="sng" algn="ctr">
                      <a:solidFill>
                        <a:srgbClr val="000000"/>
                      </a:solidFill>
                      <a:prstDash val="solid"/>
                      <a:round/>
                      <a:headEnd type="none" w="med" len="med"/>
                      <a:tailEnd type="none" w="med" len="med"/>
                    </a:lnBlToTr>
                  </a:tcPr>
                </a:tc>
                <a:tc>
                  <a:txBody>
                    <a:bodyPr/>
                    <a:lstStyle/>
                    <a:p>
                      <a:pPr algn="l" fontAlgn="ctr"/>
                      <a:endParaRPr lang="zh-TW" altLang="en-US" sz="2000" b="0" i="0" u="none" strike="noStrike">
                        <a:solidFill>
                          <a:srgbClr val="000000"/>
                        </a:solidFill>
                        <a:latin typeface="新細明體"/>
                      </a:endParaRPr>
                    </a:p>
                  </a:txBody>
                  <a:tcPr marL="0" marR="0" marT="0" marB="0" anchor="ctr">
                    <a:lnL>
                      <a:noFill/>
                    </a:lnL>
                    <a:lnR>
                      <a:noFill/>
                    </a:lnR>
                    <a:lnT>
                      <a:noFill/>
                    </a:lnT>
                    <a:lnB>
                      <a:noFill/>
                    </a:lnB>
                  </a:tcPr>
                </a:tc>
              </a:tr>
              <a:tr h="472052">
                <a:tc>
                  <a:txBody>
                    <a:bodyPr/>
                    <a:lstStyle/>
                    <a:p>
                      <a:pPr algn="l" fontAlgn="ctr"/>
                      <a:endParaRPr lang="zh-TW" altLang="en-US" sz="2000" b="0" i="0" u="none" strike="noStrike">
                        <a:solidFill>
                          <a:srgbClr val="000000"/>
                        </a:solidFill>
                        <a:latin typeface="新細明體"/>
                      </a:endParaRPr>
                    </a:p>
                  </a:txBody>
                  <a:tcPr marL="0" marR="0" marT="0" marB="0" anchor="ctr">
                    <a:lnL>
                      <a:noFill/>
                    </a:lnL>
                    <a:lnR>
                      <a:noFill/>
                    </a:lnR>
                    <a:lnT>
                      <a:noFill/>
                    </a:lnT>
                    <a:lnB>
                      <a:noFill/>
                    </a:lnB>
                  </a:tcPr>
                </a:tc>
                <a:tc>
                  <a:txBody>
                    <a:bodyPr/>
                    <a:lstStyle/>
                    <a:p>
                      <a:pPr algn="l" fontAlgn="ctr"/>
                      <a:endParaRPr lang="zh-TW" altLang="en-US" sz="2000" b="0" i="0" u="none" strike="noStrike">
                        <a:solidFill>
                          <a:srgbClr val="000000"/>
                        </a:solidFill>
                        <a:latin typeface="新細明體"/>
                      </a:endParaRPr>
                    </a:p>
                  </a:txBody>
                  <a:tcPr marL="0" marR="0" marT="0" marB="0" anchor="ctr">
                    <a:lnL>
                      <a:noFill/>
                    </a:lnL>
                    <a:lnR>
                      <a:noFill/>
                    </a:lnR>
                    <a:lnT>
                      <a:noFill/>
                    </a:lnT>
                    <a:lnB>
                      <a:noFill/>
                    </a:lnB>
                  </a:tcPr>
                </a:tc>
                <a:tc>
                  <a:txBody>
                    <a:bodyPr/>
                    <a:lstStyle/>
                    <a:p>
                      <a:pPr algn="r" fontAlgn="ctr"/>
                      <a:r>
                        <a:rPr lang="en-US" altLang="zh-TW" sz="2000" b="0" i="0" u="none" strike="noStrike">
                          <a:solidFill>
                            <a:srgbClr val="000000"/>
                          </a:solidFill>
                          <a:latin typeface="新細明體"/>
                        </a:rPr>
                        <a:t>179.9158</a:t>
                      </a:r>
                    </a:p>
                  </a:txBody>
                  <a:tcPr marL="0" marR="0" marT="0" marB="0" anchor="ctr">
                    <a:lnL>
                      <a:noFill/>
                    </a:lnL>
                    <a:lnR>
                      <a:noFill/>
                    </a:lnR>
                    <a:lnT>
                      <a:noFill/>
                    </a:lnT>
                    <a:lnB>
                      <a:noFill/>
                    </a:lnB>
                    <a:solidFill>
                      <a:srgbClr val="9BBB59"/>
                    </a:solidFill>
                  </a:tcPr>
                </a:tc>
                <a:tc>
                  <a:txBody>
                    <a:bodyPr/>
                    <a:lstStyle/>
                    <a:p>
                      <a:pPr algn="l" fontAlgn="ctr"/>
                      <a:endParaRPr lang="zh-TW" altLang="en-US" sz="2000" b="0" i="0" u="none" strike="noStrike" dirty="0">
                        <a:solidFill>
                          <a:srgbClr val="000000"/>
                        </a:solidFill>
                        <a:latin typeface="新細明體"/>
                      </a:endParaRPr>
                    </a:p>
                  </a:txBody>
                  <a:tcPr marL="0" marR="0" marT="0" marB="0" anchor="ctr">
                    <a:lnL>
                      <a:noFill/>
                    </a:lnL>
                    <a:lnR>
                      <a:noFill/>
                    </a:lnR>
                    <a:lnT>
                      <a:noFill/>
                    </a:lnT>
                    <a:lnB>
                      <a:noFill/>
                    </a:lnB>
                  </a:tcPr>
                </a:tc>
                <a:tc>
                  <a:txBody>
                    <a:bodyPr/>
                    <a:lstStyle/>
                    <a:p>
                      <a:pPr algn="l" fontAlgn="ctr"/>
                      <a:endParaRPr lang="zh-TW" altLang="en-US" sz="2000" b="0" i="0" u="none" strike="noStrike" dirty="0">
                        <a:solidFill>
                          <a:srgbClr val="000000"/>
                        </a:solidFill>
                        <a:latin typeface="新細明體"/>
                      </a:endParaRPr>
                    </a:p>
                  </a:txBody>
                  <a:tcPr marL="0" marR="0" marT="0" marB="0" anchor="ctr">
                    <a:lnL>
                      <a:noFill/>
                    </a:lnL>
                    <a:lnR>
                      <a:noFill/>
                    </a:lnR>
                    <a:lnT>
                      <a:noFill/>
                    </a:lnT>
                    <a:lnB>
                      <a:noFill/>
                    </a:lnB>
                  </a:tcPr>
                </a:tc>
              </a:tr>
              <a:tr h="472052">
                <a:tc>
                  <a:txBody>
                    <a:bodyPr/>
                    <a:lstStyle/>
                    <a:p>
                      <a:pPr algn="l" fontAlgn="ctr"/>
                      <a:endParaRPr lang="zh-TW" altLang="en-US" sz="2000" b="0" i="0" u="none" strike="noStrike">
                        <a:solidFill>
                          <a:srgbClr val="000000"/>
                        </a:solidFill>
                        <a:latin typeface="新細明體"/>
                      </a:endParaRPr>
                    </a:p>
                  </a:txBody>
                  <a:tcPr marL="0" marR="0" marT="0" marB="0" anchor="ctr">
                    <a:lnL>
                      <a:noFill/>
                    </a:lnL>
                    <a:lnR>
                      <a:noFill/>
                    </a:lnR>
                    <a:lnT>
                      <a:noFill/>
                    </a:lnT>
                    <a:lnB>
                      <a:noFill/>
                    </a:lnB>
                  </a:tcPr>
                </a:tc>
                <a:tc>
                  <a:txBody>
                    <a:bodyPr/>
                    <a:lstStyle/>
                    <a:p>
                      <a:pPr algn="l" fontAlgn="ctr"/>
                      <a:endParaRPr lang="zh-TW" altLang="en-US" sz="2000" b="0" i="0" u="none" strike="noStrike">
                        <a:solidFill>
                          <a:srgbClr val="000000"/>
                        </a:solidFill>
                        <a:latin typeface="新細明體"/>
                      </a:endParaRPr>
                    </a:p>
                  </a:txBody>
                  <a:tcPr marL="0" marR="0" marT="0" marB="0" anchor="ctr">
                    <a:lnL>
                      <a:noFill/>
                    </a:lnL>
                    <a:lnR>
                      <a:noFill/>
                    </a:lnR>
                    <a:lnT>
                      <a:noFill/>
                    </a:lnT>
                    <a:lnB>
                      <a:noFill/>
                    </a:lnB>
                  </a:tcPr>
                </a:tc>
                <a:tc>
                  <a:txBody>
                    <a:bodyPr/>
                    <a:lstStyle/>
                    <a:p>
                      <a:pPr algn="l" fontAlgn="ctr"/>
                      <a:endParaRPr lang="zh-TW" altLang="en-US" sz="2000" b="0" i="0" u="none" strike="noStrike">
                        <a:solidFill>
                          <a:srgbClr val="000000"/>
                        </a:solidFill>
                        <a:latin typeface="新細明體"/>
                      </a:endParaRPr>
                    </a:p>
                  </a:txBody>
                  <a:tcPr marL="0" marR="0" marT="0" marB="0" anchor="ctr">
                    <a:lnL>
                      <a:noFill/>
                    </a:lnL>
                    <a:lnR>
                      <a:noFill/>
                    </a:lnR>
                    <a:lnT>
                      <a:noFill/>
                    </a:lnT>
                    <a:lnB>
                      <a:noFill/>
                    </a:lnB>
                  </a:tcPr>
                </a:tc>
                <a:tc>
                  <a:txBody>
                    <a:bodyPr/>
                    <a:lstStyle/>
                    <a:p>
                      <a:pPr algn="l" fontAlgn="ctr"/>
                      <a:r>
                        <a:rPr lang="zh-TW" altLang="en-US" sz="2000" b="0" i="0" u="none" strike="noStrike">
                          <a:solidFill>
                            <a:srgbClr val="000000"/>
                          </a:solidFill>
                          <a:latin typeface="新細明體"/>
                        </a:rPr>
                        <a:t>　</a:t>
                      </a:r>
                    </a:p>
                  </a:txBody>
                  <a:tcPr marL="0" marR="0" marT="0" marB="0" anchor="ctr">
                    <a:lnL>
                      <a:noFill/>
                    </a:lnL>
                    <a:lnR>
                      <a:noFill/>
                    </a:lnR>
                    <a:lnT>
                      <a:noFill/>
                    </a:lnT>
                    <a:lnB>
                      <a:noFill/>
                    </a:lnB>
                    <a:lnTlToBr w="6350" cap="flat" cmpd="sng" algn="ctr">
                      <a:solidFill>
                        <a:srgbClr val="000000"/>
                      </a:solidFill>
                      <a:prstDash val="solid"/>
                      <a:round/>
                      <a:headEnd type="none" w="med" len="med"/>
                      <a:tailEnd type="none" w="med" len="med"/>
                    </a:lnTlToBr>
                  </a:tcPr>
                </a:tc>
                <a:tc>
                  <a:txBody>
                    <a:bodyPr/>
                    <a:lstStyle/>
                    <a:p>
                      <a:pPr algn="l" fontAlgn="ctr"/>
                      <a:endParaRPr lang="zh-TW" altLang="en-US" sz="2000" b="0" i="0" u="none" strike="noStrike" dirty="0">
                        <a:solidFill>
                          <a:srgbClr val="000000"/>
                        </a:solidFill>
                        <a:latin typeface="新細明體"/>
                      </a:endParaRPr>
                    </a:p>
                  </a:txBody>
                  <a:tcPr marL="0" marR="0" marT="0" marB="0" anchor="ctr">
                    <a:lnL>
                      <a:noFill/>
                    </a:lnL>
                    <a:lnR>
                      <a:noFill/>
                    </a:lnR>
                    <a:lnT>
                      <a:noFill/>
                    </a:lnT>
                    <a:lnB>
                      <a:noFill/>
                    </a:lnB>
                  </a:tcPr>
                </a:tc>
              </a:tr>
              <a:tr h="472052">
                <a:tc>
                  <a:txBody>
                    <a:bodyPr/>
                    <a:lstStyle/>
                    <a:p>
                      <a:pPr algn="l" fontAlgn="ctr"/>
                      <a:endParaRPr lang="zh-TW" altLang="en-US" sz="2000" b="0" i="0" u="none" strike="noStrike">
                        <a:solidFill>
                          <a:srgbClr val="000000"/>
                        </a:solidFill>
                        <a:latin typeface="新細明體"/>
                      </a:endParaRPr>
                    </a:p>
                  </a:txBody>
                  <a:tcPr marL="0" marR="0" marT="0" marB="0" anchor="ctr">
                    <a:lnL>
                      <a:noFill/>
                    </a:lnL>
                    <a:lnR>
                      <a:noFill/>
                    </a:lnR>
                    <a:lnT>
                      <a:noFill/>
                    </a:lnT>
                    <a:lnB>
                      <a:noFill/>
                    </a:lnB>
                  </a:tcPr>
                </a:tc>
                <a:tc>
                  <a:txBody>
                    <a:bodyPr/>
                    <a:lstStyle/>
                    <a:p>
                      <a:pPr algn="l" fontAlgn="ctr"/>
                      <a:endParaRPr lang="zh-TW" altLang="en-US" sz="2000" b="0" i="0" u="none" strike="noStrike">
                        <a:solidFill>
                          <a:srgbClr val="000000"/>
                        </a:solidFill>
                        <a:latin typeface="新細明體"/>
                      </a:endParaRPr>
                    </a:p>
                  </a:txBody>
                  <a:tcPr marL="0" marR="0" marT="0" marB="0" anchor="ctr">
                    <a:lnL>
                      <a:noFill/>
                    </a:lnL>
                    <a:lnR>
                      <a:noFill/>
                    </a:lnR>
                    <a:lnT>
                      <a:noFill/>
                    </a:lnT>
                    <a:lnB>
                      <a:noFill/>
                    </a:lnB>
                  </a:tcPr>
                </a:tc>
                <a:tc>
                  <a:txBody>
                    <a:bodyPr/>
                    <a:lstStyle/>
                    <a:p>
                      <a:pPr algn="l" fontAlgn="ctr"/>
                      <a:endParaRPr lang="zh-TW" altLang="en-US" sz="2000" b="0" i="0" u="none" strike="noStrike">
                        <a:solidFill>
                          <a:srgbClr val="000000"/>
                        </a:solidFill>
                        <a:latin typeface="新細明體"/>
                      </a:endParaRPr>
                    </a:p>
                  </a:txBody>
                  <a:tcPr marL="0" marR="0" marT="0" marB="0" anchor="ctr">
                    <a:lnL>
                      <a:noFill/>
                    </a:lnL>
                    <a:lnR>
                      <a:noFill/>
                    </a:lnR>
                    <a:lnT>
                      <a:noFill/>
                    </a:lnT>
                    <a:lnB>
                      <a:noFill/>
                    </a:lnB>
                  </a:tcPr>
                </a:tc>
                <a:tc>
                  <a:txBody>
                    <a:bodyPr/>
                    <a:lstStyle/>
                    <a:p>
                      <a:pPr algn="l" fontAlgn="ctr"/>
                      <a:endParaRPr lang="zh-TW" altLang="en-US" sz="2000" b="0" i="0" u="none" strike="noStrike">
                        <a:solidFill>
                          <a:srgbClr val="000000"/>
                        </a:solidFill>
                        <a:latin typeface="新細明體"/>
                      </a:endParaRPr>
                    </a:p>
                  </a:txBody>
                  <a:tcPr marL="0" marR="0" marT="0" marB="0" anchor="ctr">
                    <a:lnL>
                      <a:noFill/>
                    </a:lnL>
                    <a:lnR>
                      <a:noFill/>
                    </a:lnR>
                    <a:lnT>
                      <a:noFill/>
                    </a:lnT>
                    <a:lnB>
                      <a:noFill/>
                    </a:lnB>
                  </a:tcPr>
                </a:tc>
                <a:tc>
                  <a:txBody>
                    <a:bodyPr/>
                    <a:lstStyle/>
                    <a:p>
                      <a:pPr algn="r" fontAlgn="ctr"/>
                      <a:r>
                        <a:rPr lang="en-US" altLang="zh-TW" sz="2000" b="0" i="0" u="none" strike="noStrike" dirty="0">
                          <a:solidFill>
                            <a:srgbClr val="000000"/>
                          </a:solidFill>
                          <a:latin typeface="新細明體"/>
                        </a:rPr>
                        <a:t>113.5779</a:t>
                      </a:r>
                    </a:p>
                  </a:txBody>
                  <a:tcPr marL="0" marR="0" marT="0" marB="0" anchor="ctr">
                    <a:lnL>
                      <a:noFill/>
                    </a:lnL>
                    <a:lnR>
                      <a:noFill/>
                    </a:lnR>
                    <a:lnT>
                      <a:noFill/>
                    </a:lnT>
                    <a:lnB>
                      <a:noFill/>
                    </a:lnB>
                    <a:solidFill>
                      <a:srgbClr val="F1FE44"/>
                    </a:solidFill>
                  </a:tcPr>
                </a:tc>
              </a:tr>
            </a:tbl>
          </a:graphicData>
        </a:graphic>
      </p:graphicFrame>
    </p:spTree>
    <p:extLst>
      <p:ext uri="{BB962C8B-B14F-4D97-AF65-F5344CB8AC3E}">
        <p14:creationId xmlns="" xmlns:p14="http://schemas.microsoft.com/office/powerpoint/2010/main" val="35202827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497321" y="231639"/>
            <a:ext cx="4802871" cy="922114"/>
          </a:xfrm>
          <a:effectLst>
            <a:outerShdw blurRad="50800" dist="38100" dir="2700000" algn="tl" rotWithShape="0">
              <a:prstClr val="black">
                <a:alpha val="40000"/>
              </a:prstClr>
            </a:outerShdw>
          </a:effectLst>
        </p:spPr>
        <p:txBody>
          <a:bodyPr/>
          <a:lstStyle/>
          <a:p>
            <a:pPr algn="l"/>
            <a:r>
              <a:rPr lang="en-US" altLang="zh-TW" dirty="0" smtClean="0">
                <a:latin typeface="Times New Roman" pitchFamily="18" charset="0"/>
                <a:cs typeface="Times New Roman" pitchFamily="18" charset="0"/>
              </a:rPr>
              <a:t>Backward Induction</a:t>
            </a:r>
            <a:endParaRPr lang="zh-TW" altLang="en-US" dirty="0">
              <a:latin typeface="Times New Roman" pitchFamily="18" charset="0"/>
              <a:cs typeface="Times New Roman" pitchFamily="18" charset="0"/>
            </a:endParaRPr>
          </a:p>
        </p:txBody>
      </p:sp>
      <p:sp>
        <p:nvSpPr>
          <p:cNvPr id="3" name="內容版面配置區 2"/>
          <p:cNvSpPr>
            <a:spLocks noGrp="1"/>
          </p:cNvSpPr>
          <p:nvPr>
            <p:ph idx="1"/>
          </p:nvPr>
        </p:nvSpPr>
        <p:spPr>
          <a:xfrm>
            <a:off x="452816" y="1484784"/>
            <a:ext cx="8229600" cy="4525963"/>
          </a:xfrm>
        </p:spPr>
        <p:txBody>
          <a:bodyPr/>
          <a:lstStyle/>
          <a:p>
            <a:r>
              <a:rPr lang="zh-TW" altLang="en-US" dirty="0">
                <a:latin typeface="標楷體" pitchFamily="65" charset="-120"/>
                <a:ea typeface="標楷體" pitchFamily="65" charset="-120"/>
              </a:rPr>
              <a:t>樹狀結構</a:t>
            </a:r>
            <a:r>
              <a:rPr lang="zh-TW" altLang="en-US" dirty="0" smtClean="0">
                <a:latin typeface="標楷體" pitchFamily="65" charset="-120"/>
                <a:ea typeface="標楷體" pitchFamily="65" charset="-120"/>
              </a:rPr>
              <a:t>中分成</a:t>
            </a:r>
            <a:r>
              <a:rPr lang="zh-TW" altLang="en-US" dirty="0">
                <a:latin typeface="標楷體" pitchFamily="65" charset="-120"/>
                <a:ea typeface="標楷體" pitchFamily="65" charset="-120"/>
              </a:rPr>
              <a:t>三個階段來</a:t>
            </a:r>
            <a:r>
              <a:rPr lang="zh-TW" altLang="en-US" dirty="0" smtClean="0">
                <a:latin typeface="標楷體" pitchFamily="65" charset="-120"/>
                <a:ea typeface="標楷體" pitchFamily="65" charset="-120"/>
              </a:rPr>
              <a:t>討論</a:t>
            </a:r>
            <a:endParaRPr lang="en-US" altLang="zh-TW" dirty="0" smtClean="0">
              <a:latin typeface="標楷體" pitchFamily="65" charset="-120"/>
              <a:ea typeface="標楷體" pitchFamily="65" charset="-120"/>
            </a:endParaRPr>
          </a:p>
          <a:p>
            <a:pPr marL="971550" lvl="1" indent="-514350">
              <a:buFont typeface="+mj-lt"/>
              <a:buAutoNum type="arabicPeriod"/>
            </a:pPr>
            <a:r>
              <a:rPr lang="zh-TW" altLang="en-US" dirty="0" smtClean="0">
                <a:latin typeface="標楷體" pitchFamily="65" charset="-120"/>
                <a:ea typeface="標楷體" pitchFamily="65" charset="-120"/>
              </a:rPr>
              <a:t>到期日</a:t>
            </a:r>
            <a:r>
              <a:rPr lang="en-US" altLang="zh-TW" dirty="0" smtClean="0">
                <a:latin typeface="標楷體" pitchFamily="65" charset="-120"/>
                <a:ea typeface="標楷體" pitchFamily="65" charset="-120"/>
              </a:rPr>
              <a:t>(Maturity)</a:t>
            </a:r>
          </a:p>
          <a:p>
            <a:pPr marL="971550" lvl="1" indent="-514350">
              <a:buFont typeface="+mj-lt"/>
              <a:buAutoNum type="arabicPeriod"/>
            </a:pPr>
            <a:r>
              <a:rPr lang="zh-TW" altLang="en-US" dirty="0">
                <a:latin typeface="標楷體" pitchFamily="65" charset="-120"/>
                <a:ea typeface="標楷體" pitchFamily="65" charset="-120"/>
              </a:rPr>
              <a:t>到期</a:t>
            </a:r>
            <a:r>
              <a:rPr lang="zh-TW" altLang="en-US" dirty="0" smtClean="0">
                <a:latin typeface="標楷體" pitchFamily="65" charset="-120"/>
                <a:ea typeface="標楷體" pitchFamily="65" charset="-120"/>
              </a:rPr>
              <a:t>前</a:t>
            </a:r>
            <a:r>
              <a:rPr lang="en-US" altLang="zh-TW" dirty="0" smtClean="0">
                <a:latin typeface="標楷體" pitchFamily="65" charset="-120"/>
                <a:ea typeface="標楷體" pitchFamily="65" charset="-120"/>
              </a:rPr>
              <a:t>(Prior to maturity)</a:t>
            </a:r>
          </a:p>
          <a:p>
            <a:pPr marL="971550" lvl="1" indent="-514350">
              <a:buFont typeface="+mj-lt"/>
              <a:buAutoNum type="arabicPeriod"/>
            </a:pPr>
            <a:r>
              <a:rPr lang="zh-TW" altLang="en-US" dirty="0">
                <a:latin typeface="標楷體" pitchFamily="65" charset="-120"/>
                <a:ea typeface="標楷體" pitchFamily="65" charset="-120"/>
              </a:rPr>
              <a:t>發行</a:t>
            </a:r>
            <a:r>
              <a:rPr lang="zh-TW" altLang="en-US" dirty="0" smtClean="0">
                <a:latin typeface="標楷體" pitchFamily="65" charset="-120"/>
                <a:ea typeface="標楷體" pitchFamily="65" charset="-120"/>
              </a:rPr>
              <a:t>日</a:t>
            </a:r>
            <a:r>
              <a:rPr lang="en-US" altLang="zh-TW" dirty="0" smtClean="0">
                <a:latin typeface="標楷體" pitchFamily="65" charset="-120"/>
                <a:ea typeface="標楷體" pitchFamily="65" charset="-120"/>
              </a:rPr>
              <a:t>(Issuance date)</a:t>
            </a:r>
          </a:p>
          <a:p>
            <a:pPr marL="571500" indent="-514350"/>
            <a:r>
              <a:rPr lang="zh-TW" altLang="en-US" dirty="0" smtClean="0">
                <a:latin typeface="標楷體" pitchFamily="65" charset="-120"/>
                <a:ea typeface="標楷體" pitchFamily="65" charset="-120"/>
              </a:rPr>
              <a:t>每個節點中又分成</a:t>
            </a:r>
            <a:endParaRPr lang="en-US" altLang="zh-TW" dirty="0" smtClean="0">
              <a:latin typeface="標楷體" pitchFamily="65" charset="-120"/>
              <a:ea typeface="標楷體" pitchFamily="65" charset="-120"/>
            </a:endParaRPr>
          </a:p>
          <a:p>
            <a:pPr marL="971550" lvl="1" indent="-514350"/>
            <a:r>
              <a:rPr lang="en-US" altLang="zh-TW" dirty="0" smtClean="0">
                <a:latin typeface="標楷體" pitchFamily="65" charset="-120"/>
                <a:ea typeface="標楷體" pitchFamily="65" charset="-120"/>
              </a:rPr>
              <a:t>Equity</a:t>
            </a:r>
          </a:p>
          <a:p>
            <a:pPr marL="971550" lvl="1" indent="-514350"/>
            <a:r>
              <a:rPr lang="en-US" altLang="zh-TW" dirty="0" smtClean="0">
                <a:latin typeface="標楷體" pitchFamily="65" charset="-120"/>
                <a:ea typeface="標楷體" pitchFamily="65" charset="-120"/>
              </a:rPr>
              <a:t>Straight Bond</a:t>
            </a:r>
          </a:p>
          <a:p>
            <a:pPr marL="971550" lvl="1" indent="-514350"/>
            <a:r>
              <a:rPr lang="en-US" altLang="zh-TW" dirty="0" smtClean="0">
                <a:latin typeface="標楷體" pitchFamily="65" charset="-120"/>
                <a:ea typeface="標楷體" pitchFamily="65" charset="-120"/>
              </a:rPr>
              <a:t>Convertible Bond</a:t>
            </a:r>
          </a:p>
        </p:txBody>
      </p:sp>
      <p:cxnSp>
        <p:nvCxnSpPr>
          <p:cNvPr id="4" name="直線接點 3"/>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88694524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511778" y="274638"/>
            <a:ext cx="1836086" cy="850106"/>
          </a:xfrm>
          <a:effectLst>
            <a:outerShdw blurRad="50800" dist="38100" dir="2700000" algn="tl" rotWithShape="0">
              <a:prstClr val="black">
                <a:alpha val="40000"/>
              </a:prstClr>
            </a:outerShdw>
          </a:effectLst>
        </p:spPr>
        <p:txBody>
          <a:bodyPr/>
          <a:lstStyle/>
          <a:p>
            <a:pPr algn="l"/>
            <a:r>
              <a:rPr lang="en-US" altLang="zh-TW" dirty="0" smtClean="0">
                <a:latin typeface="Times New Roman" pitchFamily="18" charset="0"/>
                <a:cs typeface="Times New Roman" pitchFamily="18" charset="0"/>
              </a:rPr>
              <a:t>Equity</a:t>
            </a:r>
            <a:endParaRPr lang="zh-TW" altLang="en-US" dirty="0">
              <a:latin typeface="Times New Roman" pitchFamily="18" charset="0"/>
              <a:cs typeface="Times New Roman" pitchFamily="18" charset="0"/>
            </a:endParaRPr>
          </a:p>
        </p:txBody>
      </p:sp>
      <p:cxnSp>
        <p:nvCxnSpPr>
          <p:cNvPr id="4" name="直線接點 3"/>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內容版面配置區 4"/>
          <p:cNvSpPr>
            <a:spLocks noGrp="1"/>
          </p:cNvSpPr>
          <p:nvPr>
            <p:ph idx="1"/>
          </p:nvPr>
        </p:nvSpPr>
        <p:spPr>
          <a:xfrm>
            <a:off x="323528" y="1412776"/>
            <a:ext cx="8496944" cy="5040560"/>
          </a:xfrm>
        </p:spPr>
        <p:txBody>
          <a:bodyPr>
            <a:normAutofit/>
          </a:bodyPr>
          <a:lstStyle/>
          <a:p>
            <a:r>
              <a:rPr lang="zh-TW" altLang="en-US" dirty="0" smtClean="0">
                <a:latin typeface="標楷體" pitchFamily="65" charset="-120"/>
                <a:ea typeface="標楷體" pitchFamily="65" charset="-120"/>
              </a:rPr>
              <a:t>到期日：</a:t>
            </a:r>
            <a:endParaRPr lang="en-US" altLang="zh-TW" dirty="0" smtClean="0">
              <a:latin typeface="標楷體" pitchFamily="65" charset="-120"/>
              <a:ea typeface="標楷體" pitchFamily="65" charset="-120"/>
            </a:endParaRPr>
          </a:p>
          <a:p>
            <a:pPr marL="914400" lvl="1" indent="-514350"/>
            <a:r>
              <a:rPr lang="zh-TW" altLang="en-US" dirty="0" smtClean="0">
                <a:latin typeface="標楷體" pitchFamily="65" charset="-120"/>
                <a:ea typeface="標楷體" pitchFamily="65" charset="-120"/>
              </a:rPr>
              <a:t>公司贖回可轉債：</a:t>
            </a:r>
            <a:endParaRPr lang="en-US" altLang="zh-TW" dirty="0" smtClean="0">
              <a:latin typeface="標楷體" pitchFamily="65" charset="-120"/>
              <a:ea typeface="標楷體" pitchFamily="65" charset="-120"/>
            </a:endParaRPr>
          </a:p>
          <a:p>
            <a:pPr marL="914400" lvl="1" indent="-514350"/>
            <a:endParaRPr lang="en-US" altLang="zh-TW" dirty="0" smtClean="0">
              <a:latin typeface="標楷體" pitchFamily="65" charset="-120"/>
              <a:ea typeface="標楷體" pitchFamily="65" charset="-120"/>
            </a:endParaRPr>
          </a:p>
          <a:p>
            <a:pPr marL="914400" lvl="1" indent="-514350"/>
            <a:r>
              <a:rPr lang="zh-TW" altLang="en-US" dirty="0" smtClean="0">
                <a:latin typeface="標楷體" pitchFamily="65" charset="-120"/>
                <a:ea typeface="標楷體" pitchFamily="65" charset="-120"/>
              </a:rPr>
              <a:t>公司不贖回可轉債：</a:t>
            </a:r>
            <a:endParaRPr lang="en-US" altLang="zh-TW" dirty="0" smtClean="0">
              <a:latin typeface="標楷體" pitchFamily="65" charset="-120"/>
              <a:ea typeface="標楷體" pitchFamily="65" charset="-120"/>
            </a:endParaRPr>
          </a:p>
          <a:p>
            <a:pPr marL="914400" lvl="1" indent="-514350"/>
            <a:endParaRPr lang="en-US" altLang="zh-TW" dirty="0" smtClean="0">
              <a:latin typeface="標楷體" pitchFamily="65" charset="-120"/>
              <a:ea typeface="標楷體" pitchFamily="65" charset="-120"/>
            </a:endParaRPr>
          </a:p>
          <a:p>
            <a:pPr marL="914400" lvl="1" indent="-514350"/>
            <a:r>
              <a:rPr lang="zh-TW" altLang="en-US" dirty="0" smtClean="0">
                <a:latin typeface="標楷體" pitchFamily="65" charset="-120"/>
                <a:ea typeface="標楷體" pitchFamily="65" charset="-120"/>
              </a:rPr>
              <a:t>可轉債先前已被贖回：</a:t>
            </a:r>
            <a:endParaRPr lang="en-US" altLang="zh-TW" dirty="0" smtClean="0">
              <a:latin typeface="標楷體" pitchFamily="65" charset="-120"/>
              <a:ea typeface="標楷體" pitchFamily="65" charset="-120"/>
            </a:endParaRPr>
          </a:p>
          <a:p>
            <a:pPr marL="914400" lvl="1" indent="-514350"/>
            <a:endParaRPr lang="en-US" altLang="zh-TW" dirty="0" smtClean="0">
              <a:latin typeface="標楷體" pitchFamily="65" charset="-120"/>
              <a:ea typeface="標楷體" pitchFamily="65" charset="-120"/>
            </a:endParaRPr>
          </a:p>
          <a:p>
            <a:r>
              <a:rPr lang="zh-TW" altLang="en-US" dirty="0" smtClean="0">
                <a:latin typeface="標楷體" pitchFamily="65" charset="-120"/>
                <a:ea typeface="標楷體" pitchFamily="65" charset="-120"/>
              </a:rPr>
              <a:t>股票價值計算</a:t>
            </a:r>
            <a:endParaRPr lang="en-US" altLang="zh-TW" dirty="0" smtClean="0">
              <a:latin typeface="標楷體" pitchFamily="65" charset="-120"/>
              <a:ea typeface="標楷體" pitchFamily="65" charset="-120"/>
            </a:endParaRPr>
          </a:p>
          <a:p>
            <a:pPr lvl="1">
              <a:buNone/>
            </a:pPr>
            <a:endParaRPr lang="zh-TW" altLang="en-US" dirty="0" smtClean="0">
              <a:latin typeface="標楷體" pitchFamily="65" charset="-120"/>
              <a:ea typeface="標楷體" pitchFamily="65" charset="-120"/>
            </a:endParaRPr>
          </a:p>
          <a:p>
            <a:pPr marL="514350" indent="-514350"/>
            <a:endParaRPr lang="en-US" altLang="zh-TW" dirty="0" smtClean="0">
              <a:latin typeface="標楷體" pitchFamily="65" charset="-120"/>
              <a:ea typeface="標楷體" pitchFamily="65" charset="-120"/>
            </a:endParaRPr>
          </a:p>
          <a:p>
            <a:pPr marL="914400" lvl="1" indent="-514350"/>
            <a:endParaRPr lang="en-US" altLang="zh-TW" dirty="0" smtClean="0">
              <a:latin typeface="標楷體" pitchFamily="65" charset="-120"/>
              <a:ea typeface="標楷體" pitchFamily="65" charset="-120"/>
            </a:endParaRPr>
          </a:p>
          <a:p>
            <a:pPr marL="914400" lvl="1" indent="-514350">
              <a:buNone/>
            </a:pPr>
            <a:endParaRPr lang="en-US" altLang="zh-TW" dirty="0" smtClean="0">
              <a:latin typeface="標楷體" pitchFamily="65" charset="-120"/>
              <a:ea typeface="標楷體" pitchFamily="65" charset="-120"/>
            </a:endParaRPr>
          </a:p>
          <a:p>
            <a:pPr marL="914400" lvl="1" indent="-514350">
              <a:buNone/>
            </a:pPr>
            <a:endParaRPr lang="en-US" altLang="zh-TW" dirty="0" smtClean="0">
              <a:latin typeface="標楷體" pitchFamily="65" charset="-120"/>
              <a:ea typeface="標楷體" pitchFamily="65" charset="-120"/>
            </a:endParaRPr>
          </a:p>
          <a:p>
            <a:pPr marL="914400" lvl="1" indent="-514350">
              <a:buNone/>
            </a:pPr>
            <a:endParaRPr lang="zh-TW" altLang="en-US" dirty="0">
              <a:latin typeface="標楷體" pitchFamily="65" charset="-120"/>
              <a:ea typeface="標楷體" pitchFamily="65" charset="-120"/>
            </a:endParaRPr>
          </a:p>
        </p:txBody>
      </p:sp>
      <p:graphicFrame>
        <p:nvGraphicFramePr>
          <p:cNvPr id="80898" name="Object 2"/>
          <p:cNvGraphicFramePr>
            <a:graphicFrameLocks noChangeAspect="1"/>
          </p:cNvGraphicFramePr>
          <p:nvPr/>
        </p:nvGraphicFramePr>
        <p:xfrm>
          <a:off x="706438" y="2506663"/>
          <a:ext cx="8020050" cy="417512"/>
        </p:xfrm>
        <a:graphic>
          <a:graphicData uri="http://schemas.openxmlformats.org/presentationml/2006/ole">
            <p:oleObj spid="_x0000_s80927" name="Equation" r:id="rId3" imgW="4622800" imgH="241300" progId="Equation.DSMT4">
              <p:embed/>
            </p:oleObj>
          </a:graphicData>
        </a:graphic>
      </p:graphicFrame>
      <p:graphicFrame>
        <p:nvGraphicFramePr>
          <p:cNvPr id="80899" name="Object 3"/>
          <p:cNvGraphicFramePr>
            <a:graphicFrameLocks noChangeAspect="1"/>
          </p:cNvGraphicFramePr>
          <p:nvPr/>
        </p:nvGraphicFramePr>
        <p:xfrm>
          <a:off x="703263" y="3573463"/>
          <a:ext cx="8393112" cy="360362"/>
        </p:xfrm>
        <a:graphic>
          <a:graphicData uri="http://schemas.openxmlformats.org/presentationml/2006/ole">
            <p:oleObj spid="_x0000_s80928" name="Equation" r:id="rId4" imgW="5626100" imgH="241300" progId="Equation.DSMT4">
              <p:embed/>
            </p:oleObj>
          </a:graphicData>
        </a:graphic>
      </p:graphicFrame>
      <p:graphicFrame>
        <p:nvGraphicFramePr>
          <p:cNvPr id="80900" name="Object 4"/>
          <p:cNvGraphicFramePr>
            <a:graphicFrameLocks noChangeAspect="1"/>
          </p:cNvGraphicFramePr>
          <p:nvPr/>
        </p:nvGraphicFramePr>
        <p:xfrm>
          <a:off x="706438" y="4652963"/>
          <a:ext cx="6592887" cy="431800"/>
        </p:xfrm>
        <a:graphic>
          <a:graphicData uri="http://schemas.openxmlformats.org/presentationml/2006/ole">
            <p:oleObj spid="_x0000_s80929" name="Equation" r:id="rId5" imgW="3683000" imgH="241300" progId="Equation.DSMT4">
              <p:embed/>
            </p:oleObj>
          </a:graphicData>
        </a:graphic>
      </p:graphicFrame>
      <p:graphicFrame>
        <p:nvGraphicFramePr>
          <p:cNvPr id="80902" name="Object 6"/>
          <p:cNvGraphicFramePr>
            <a:graphicFrameLocks noChangeAspect="1"/>
          </p:cNvGraphicFramePr>
          <p:nvPr/>
        </p:nvGraphicFramePr>
        <p:xfrm>
          <a:off x="854514" y="5589240"/>
          <a:ext cx="5589694" cy="1075680"/>
        </p:xfrm>
        <a:graphic>
          <a:graphicData uri="http://schemas.openxmlformats.org/presentationml/2006/ole">
            <p:oleObj spid="_x0000_s80930" name="Equation" r:id="rId6" imgW="3695700" imgH="711200" progId="Equation.DSMT4">
              <p:embed/>
            </p:oleObj>
          </a:graphicData>
        </a:graphic>
      </p:graphicFrame>
      <p:sp>
        <p:nvSpPr>
          <p:cNvPr id="9" name="文字方塊 8"/>
          <p:cNvSpPr txBox="1"/>
          <p:nvPr/>
        </p:nvSpPr>
        <p:spPr>
          <a:xfrm>
            <a:off x="3131840" y="2745795"/>
            <a:ext cx="1008112"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公司價值</a:t>
            </a:r>
            <a:endParaRPr lang="zh-TW" altLang="en-US" sz="1500" dirty="0">
              <a:solidFill>
                <a:srgbClr val="FF0000"/>
              </a:solidFill>
              <a:latin typeface="標楷體" pitchFamily="65" charset="-120"/>
              <a:ea typeface="標楷體" pitchFamily="65" charset="-120"/>
            </a:endParaRPr>
          </a:p>
        </p:txBody>
      </p:sp>
      <p:sp>
        <p:nvSpPr>
          <p:cNvPr id="10" name="文字方塊 9"/>
          <p:cNvSpPr txBox="1"/>
          <p:nvPr/>
        </p:nvSpPr>
        <p:spPr>
          <a:xfrm>
            <a:off x="4860032" y="2745795"/>
            <a:ext cx="1152128"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普通債價值</a:t>
            </a:r>
            <a:endParaRPr lang="zh-TW" altLang="en-US" sz="1500" dirty="0">
              <a:solidFill>
                <a:srgbClr val="FF0000"/>
              </a:solidFill>
              <a:latin typeface="標楷體" pitchFamily="65" charset="-120"/>
              <a:ea typeface="標楷體" pitchFamily="65" charset="-120"/>
            </a:endParaRPr>
          </a:p>
        </p:txBody>
      </p:sp>
      <p:sp>
        <p:nvSpPr>
          <p:cNvPr id="11" name="文字方塊 10"/>
          <p:cNvSpPr txBox="1"/>
          <p:nvPr/>
        </p:nvSpPr>
        <p:spPr>
          <a:xfrm>
            <a:off x="6876256" y="2745795"/>
            <a:ext cx="1656184"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可轉債贖回價值</a:t>
            </a:r>
            <a:endParaRPr lang="zh-TW" altLang="en-US" sz="1500" dirty="0">
              <a:solidFill>
                <a:srgbClr val="FF0000"/>
              </a:solidFill>
              <a:latin typeface="標楷體" pitchFamily="65" charset="-120"/>
              <a:ea typeface="標楷體" pitchFamily="65" charset="-120"/>
            </a:endParaRPr>
          </a:p>
        </p:txBody>
      </p:sp>
      <p:sp>
        <p:nvSpPr>
          <p:cNvPr id="12" name="文字方塊 11"/>
          <p:cNvSpPr txBox="1"/>
          <p:nvPr/>
        </p:nvSpPr>
        <p:spPr>
          <a:xfrm>
            <a:off x="6948264" y="3789040"/>
            <a:ext cx="1656184"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可轉債剩餘價值</a:t>
            </a:r>
            <a:endParaRPr lang="zh-TW" altLang="en-US" sz="1500" dirty="0">
              <a:solidFill>
                <a:srgbClr val="FF0000"/>
              </a:solidFill>
              <a:latin typeface="標楷體" pitchFamily="65" charset="-120"/>
              <a:ea typeface="標楷體" pitchFamily="65" charset="-120"/>
            </a:endParaRPr>
          </a:p>
        </p:txBody>
      </p:sp>
      <p:sp>
        <p:nvSpPr>
          <p:cNvPr id="13" name="文字方塊 12"/>
          <p:cNvSpPr txBox="1"/>
          <p:nvPr/>
        </p:nvSpPr>
        <p:spPr>
          <a:xfrm>
            <a:off x="4860032" y="3753907"/>
            <a:ext cx="1152128"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普通債價值</a:t>
            </a:r>
            <a:endParaRPr lang="zh-TW" altLang="en-US" sz="1500" dirty="0">
              <a:solidFill>
                <a:srgbClr val="FF0000"/>
              </a:solidFill>
              <a:latin typeface="標楷體" pitchFamily="65" charset="-120"/>
              <a:ea typeface="標楷體" pitchFamily="65" charset="-120"/>
            </a:endParaRPr>
          </a:p>
        </p:txBody>
      </p:sp>
      <p:sp>
        <p:nvSpPr>
          <p:cNvPr id="14" name="文字方塊 13"/>
          <p:cNvSpPr txBox="1"/>
          <p:nvPr/>
        </p:nvSpPr>
        <p:spPr>
          <a:xfrm>
            <a:off x="2915816" y="3753907"/>
            <a:ext cx="1008112"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公司價值</a:t>
            </a:r>
            <a:endParaRPr lang="zh-TW" altLang="en-US" sz="1500" dirty="0">
              <a:solidFill>
                <a:srgbClr val="FF0000"/>
              </a:solidFill>
              <a:latin typeface="標楷體" pitchFamily="65" charset="-120"/>
              <a:ea typeface="標楷體" pitchFamily="65" charset="-120"/>
            </a:endParaRPr>
          </a:p>
        </p:txBody>
      </p:sp>
      <p:sp>
        <p:nvSpPr>
          <p:cNvPr id="15" name="文字方塊 14"/>
          <p:cNvSpPr txBox="1"/>
          <p:nvPr/>
        </p:nvSpPr>
        <p:spPr>
          <a:xfrm>
            <a:off x="3419872" y="4906035"/>
            <a:ext cx="1008112"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公司價值</a:t>
            </a:r>
            <a:endParaRPr lang="zh-TW" altLang="en-US" sz="1500" dirty="0">
              <a:solidFill>
                <a:srgbClr val="FF0000"/>
              </a:solidFill>
              <a:latin typeface="標楷體" pitchFamily="65" charset="-120"/>
              <a:ea typeface="標楷體" pitchFamily="65" charset="-120"/>
            </a:endParaRPr>
          </a:p>
        </p:txBody>
      </p:sp>
      <p:sp>
        <p:nvSpPr>
          <p:cNvPr id="16" name="文字方塊 15"/>
          <p:cNvSpPr txBox="1"/>
          <p:nvPr/>
        </p:nvSpPr>
        <p:spPr>
          <a:xfrm>
            <a:off x="5076056" y="4906035"/>
            <a:ext cx="1152128"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普通債價值</a:t>
            </a:r>
            <a:endParaRPr lang="zh-TW" altLang="en-US" sz="1500" dirty="0">
              <a:solidFill>
                <a:srgbClr val="FF0000"/>
              </a:solidFill>
              <a:latin typeface="標楷體" pitchFamily="65" charset="-120"/>
              <a:ea typeface="標楷體" pitchFamily="65" charset="-120"/>
            </a:endParaRPr>
          </a:p>
        </p:txBody>
      </p:sp>
      <p:sp>
        <p:nvSpPr>
          <p:cNvPr id="17" name="文字方塊 16"/>
          <p:cNvSpPr txBox="1"/>
          <p:nvPr/>
        </p:nvSpPr>
        <p:spPr>
          <a:xfrm>
            <a:off x="2843808" y="6160948"/>
            <a:ext cx="1944216" cy="292388"/>
          </a:xfrm>
          <a:prstGeom prst="rect">
            <a:avLst/>
          </a:prstGeom>
          <a:noFill/>
        </p:spPr>
        <p:txBody>
          <a:bodyPr wrap="square" rtlCol="0">
            <a:spAutoFit/>
          </a:bodyPr>
          <a:lstStyle/>
          <a:p>
            <a:r>
              <a:rPr lang="zh-TW" altLang="en-US" sz="1300" dirty="0" smtClean="0">
                <a:solidFill>
                  <a:srgbClr val="FF0000"/>
                </a:solidFill>
                <a:latin typeface="標楷體" pitchFamily="65" charset="-120"/>
                <a:ea typeface="標楷體" pitchFamily="65" charset="-120"/>
              </a:rPr>
              <a:t>原股數 轉換後的股數</a:t>
            </a:r>
            <a:endParaRPr lang="zh-TW" altLang="en-US" sz="1300" dirty="0">
              <a:solidFill>
                <a:srgbClr val="FF0000"/>
              </a:solidFill>
              <a:latin typeface="標楷體" pitchFamily="65" charset="-120"/>
              <a:ea typeface="標楷體" pitchFamily="65" charset="-120"/>
            </a:endParaRPr>
          </a:p>
        </p:txBody>
      </p:sp>
    </p:spTree>
    <p:extLst>
      <p:ext uri="{BB962C8B-B14F-4D97-AF65-F5344CB8AC3E}">
        <p14:creationId xmlns="" xmlns:p14="http://schemas.microsoft.com/office/powerpoint/2010/main" val="215938340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511778" y="274638"/>
            <a:ext cx="6588614" cy="850106"/>
          </a:xfrm>
          <a:effectLst>
            <a:outerShdw blurRad="50800" dist="38100" dir="2700000" algn="tl" rotWithShape="0">
              <a:prstClr val="black">
                <a:alpha val="40000"/>
              </a:prstClr>
            </a:outerShdw>
          </a:effectLst>
        </p:spPr>
        <p:txBody>
          <a:bodyPr/>
          <a:lstStyle/>
          <a:p>
            <a:pPr algn="l"/>
            <a:r>
              <a:rPr lang="en-US" altLang="zh-TW" dirty="0" smtClean="0">
                <a:latin typeface="Times New Roman" pitchFamily="18" charset="0"/>
                <a:cs typeface="Times New Roman" pitchFamily="18" charset="0"/>
              </a:rPr>
              <a:t>Equity</a:t>
            </a:r>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範例</a:t>
            </a:r>
            <a:endParaRPr lang="zh-TW" altLang="en-US" dirty="0">
              <a:latin typeface="Times New Roman" pitchFamily="18" charset="0"/>
              <a:cs typeface="Times New Roman" pitchFamily="18" charset="0"/>
            </a:endParaRPr>
          </a:p>
        </p:txBody>
      </p:sp>
      <p:cxnSp>
        <p:nvCxnSpPr>
          <p:cNvPr id="4" name="直線接點 3"/>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內容版面配置區 4"/>
          <p:cNvSpPr>
            <a:spLocks noGrp="1"/>
          </p:cNvSpPr>
          <p:nvPr>
            <p:ph idx="1"/>
          </p:nvPr>
        </p:nvSpPr>
        <p:spPr>
          <a:xfrm>
            <a:off x="323528" y="1412776"/>
            <a:ext cx="8496944" cy="5040560"/>
          </a:xfrm>
        </p:spPr>
        <p:txBody>
          <a:bodyPr>
            <a:normAutofit/>
          </a:bodyPr>
          <a:lstStyle/>
          <a:p>
            <a:r>
              <a:rPr lang="zh-TW" altLang="en-US" dirty="0" smtClean="0">
                <a:latin typeface="標楷體" pitchFamily="65" charset="-120"/>
                <a:ea typeface="標楷體" pitchFamily="65" charset="-120"/>
              </a:rPr>
              <a:t>到期日：</a:t>
            </a:r>
            <a:endParaRPr lang="en-US" altLang="zh-TW" dirty="0" smtClean="0">
              <a:latin typeface="標楷體" pitchFamily="65" charset="-120"/>
              <a:ea typeface="標楷體" pitchFamily="65" charset="-120"/>
            </a:endParaRPr>
          </a:p>
          <a:p>
            <a:pPr marL="914400" lvl="1" indent="-514350"/>
            <a:r>
              <a:rPr lang="zh-TW" altLang="en-US" dirty="0" smtClean="0">
                <a:latin typeface="標楷體" pitchFamily="65" charset="-120"/>
                <a:ea typeface="標楷體" pitchFamily="65" charset="-120"/>
              </a:rPr>
              <a:t>公司贖回可轉債：</a:t>
            </a:r>
            <a:endParaRPr lang="en-US" altLang="zh-TW" dirty="0" smtClean="0">
              <a:latin typeface="標楷體" pitchFamily="65" charset="-120"/>
              <a:ea typeface="標楷體" pitchFamily="65" charset="-120"/>
            </a:endParaRPr>
          </a:p>
          <a:p>
            <a:pPr marL="914400" lvl="1" indent="-514350"/>
            <a:endParaRPr lang="en-US" altLang="zh-TW" dirty="0" smtClean="0">
              <a:latin typeface="標楷體" pitchFamily="65" charset="-120"/>
              <a:ea typeface="標楷體" pitchFamily="65" charset="-120"/>
            </a:endParaRPr>
          </a:p>
          <a:p>
            <a:pPr marL="914400" lvl="1" indent="-514350"/>
            <a:r>
              <a:rPr lang="zh-TW" altLang="en-US" dirty="0" smtClean="0">
                <a:latin typeface="標楷體" pitchFamily="65" charset="-120"/>
                <a:ea typeface="標楷體" pitchFamily="65" charset="-120"/>
              </a:rPr>
              <a:t>公司不贖回可轉債：</a:t>
            </a:r>
            <a:endParaRPr lang="en-US" altLang="zh-TW" dirty="0" smtClean="0">
              <a:latin typeface="標楷體" pitchFamily="65" charset="-120"/>
              <a:ea typeface="標楷體" pitchFamily="65" charset="-120"/>
            </a:endParaRPr>
          </a:p>
          <a:p>
            <a:pPr marL="914400" lvl="1" indent="-514350"/>
            <a:endParaRPr lang="en-US" altLang="zh-TW" dirty="0" smtClean="0">
              <a:latin typeface="標楷體" pitchFamily="65" charset="-120"/>
              <a:ea typeface="標楷體" pitchFamily="65" charset="-120"/>
            </a:endParaRPr>
          </a:p>
          <a:p>
            <a:pPr marL="914400" lvl="1" indent="-514350"/>
            <a:r>
              <a:rPr lang="zh-TW" altLang="en-US" dirty="0" smtClean="0">
                <a:latin typeface="標楷體" pitchFamily="65" charset="-120"/>
                <a:ea typeface="標楷體" pitchFamily="65" charset="-120"/>
              </a:rPr>
              <a:t>可轉債先前已被贖回：</a:t>
            </a:r>
            <a:endParaRPr lang="en-US" altLang="zh-TW" dirty="0" smtClean="0">
              <a:latin typeface="標楷體" pitchFamily="65" charset="-120"/>
              <a:ea typeface="標楷體" pitchFamily="65" charset="-120"/>
            </a:endParaRPr>
          </a:p>
          <a:p>
            <a:pPr marL="914400" lvl="1" indent="-514350"/>
            <a:endParaRPr lang="en-US" altLang="zh-TW" dirty="0" smtClean="0">
              <a:latin typeface="標楷體" pitchFamily="65" charset="-120"/>
              <a:ea typeface="標楷體" pitchFamily="65" charset="-120"/>
            </a:endParaRPr>
          </a:p>
          <a:p>
            <a:r>
              <a:rPr lang="zh-TW" altLang="en-US" dirty="0" smtClean="0">
                <a:latin typeface="標楷體" pitchFamily="65" charset="-120"/>
                <a:ea typeface="標楷體" pitchFamily="65" charset="-120"/>
              </a:rPr>
              <a:t>股票價值計算</a:t>
            </a:r>
            <a:endParaRPr lang="en-US" altLang="zh-TW" dirty="0" smtClean="0">
              <a:latin typeface="標楷體" pitchFamily="65" charset="-120"/>
              <a:ea typeface="標楷體" pitchFamily="65" charset="-120"/>
            </a:endParaRPr>
          </a:p>
          <a:p>
            <a:pPr lvl="1">
              <a:buNone/>
            </a:pPr>
            <a:endParaRPr lang="zh-TW" altLang="en-US" dirty="0" smtClean="0">
              <a:latin typeface="標楷體" pitchFamily="65" charset="-120"/>
              <a:ea typeface="標楷體" pitchFamily="65" charset="-120"/>
            </a:endParaRPr>
          </a:p>
          <a:p>
            <a:pPr marL="514350" indent="-514350"/>
            <a:endParaRPr lang="en-US" altLang="zh-TW" dirty="0" smtClean="0">
              <a:latin typeface="標楷體" pitchFamily="65" charset="-120"/>
              <a:ea typeface="標楷體" pitchFamily="65" charset="-120"/>
            </a:endParaRPr>
          </a:p>
          <a:p>
            <a:pPr marL="914400" lvl="1" indent="-514350"/>
            <a:endParaRPr lang="en-US" altLang="zh-TW" dirty="0" smtClean="0">
              <a:latin typeface="標楷體" pitchFamily="65" charset="-120"/>
              <a:ea typeface="標楷體" pitchFamily="65" charset="-120"/>
            </a:endParaRPr>
          </a:p>
          <a:p>
            <a:pPr marL="914400" lvl="1" indent="-514350">
              <a:buNone/>
            </a:pPr>
            <a:endParaRPr lang="en-US" altLang="zh-TW" dirty="0" smtClean="0">
              <a:latin typeface="標楷體" pitchFamily="65" charset="-120"/>
              <a:ea typeface="標楷體" pitchFamily="65" charset="-120"/>
            </a:endParaRPr>
          </a:p>
          <a:p>
            <a:pPr marL="914400" lvl="1" indent="-514350">
              <a:buNone/>
            </a:pPr>
            <a:endParaRPr lang="en-US" altLang="zh-TW" dirty="0" smtClean="0">
              <a:latin typeface="標楷體" pitchFamily="65" charset="-120"/>
              <a:ea typeface="標楷體" pitchFamily="65" charset="-120"/>
            </a:endParaRPr>
          </a:p>
          <a:p>
            <a:pPr marL="914400" lvl="1" indent="-514350">
              <a:buNone/>
            </a:pPr>
            <a:endParaRPr lang="zh-TW" altLang="en-US" dirty="0">
              <a:latin typeface="標楷體" pitchFamily="65" charset="-120"/>
              <a:ea typeface="標楷體" pitchFamily="65" charset="-120"/>
            </a:endParaRPr>
          </a:p>
        </p:txBody>
      </p:sp>
      <p:graphicFrame>
        <p:nvGraphicFramePr>
          <p:cNvPr id="80898" name="Object 2"/>
          <p:cNvGraphicFramePr>
            <a:graphicFrameLocks noChangeAspect="1"/>
          </p:cNvGraphicFramePr>
          <p:nvPr/>
        </p:nvGraphicFramePr>
        <p:xfrm>
          <a:off x="0" y="2492896"/>
          <a:ext cx="9143999" cy="343084"/>
        </p:xfrm>
        <a:graphic>
          <a:graphicData uri="http://schemas.openxmlformats.org/presentationml/2006/ole">
            <p:oleObj spid="_x0000_s158746" name="Equation" r:id="rId3" imgW="6248400" imgH="241300" progId="Equation.DSMT4">
              <p:embed/>
            </p:oleObj>
          </a:graphicData>
        </a:graphic>
      </p:graphicFrame>
      <p:graphicFrame>
        <p:nvGraphicFramePr>
          <p:cNvPr id="80899" name="Object 3"/>
          <p:cNvGraphicFramePr>
            <a:graphicFrameLocks noChangeAspect="1"/>
          </p:cNvGraphicFramePr>
          <p:nvPr/>
        </p:nvGraphicFramePr>
        <p:xfrm>
          <a:off x="35496" y="3573463"/>
          <a:ext cx="9082534" cy="281000"/>
        </p:xfrm>
        <a:graphic>
          <a:graphicData uri="http://schemas.openxmlformats.org/presentationml/2006/ole">
            <p:oleObj spid="_x0000_s158747" name="Equation" r:id="rId4" imgW="7696200" imgH="241300" progId="Equation.DSMT4">
              <p:embed/>
            </p:oleObj>
          </a:graphicData>
        </a:graphic>
      </p:graphicFrame>
      <p:graphicFrame>
        <p:nvGraphicFramePr>
          <p:cNvPr id="80900" name="Object 4"/>
          <p:cNvGraphicFramePr>
            <a:graphicFrameLocks noChangeAspect="1"/>
          </p:cNvGraphicFramePr>
          <p:nvPr/>
        </p:nvGraphicFramePr>
        <p:xfrm>
          <a:off x="474092" y="4614937"/>
          <a:ext cx="8490396" cy="398239"/>
        </p:xfrm>
        <a:graphic>
          <a:graphicData uri="http://schemas.openxmlformats.org/presentationml/2006/ole">
            <p:oleObj spid="_x0000_s158748" name="Equation" r:id="rId5" imgW="5143500" imgH="241300" progId="Equation.DSMT4">
              <p:embed/>
            </p:oleObj>
          </a:graphicData>
        </a:graphic>
      </p:graphicFrame>
      <p:graphicFrame>
        <p:nvGraphicFramePr>
          <p:cNvPr id="80902" name="Object 6"/>
          <p:cNvGraphicFramePr>
            <a:graphicFrameLocks noChangeAspect="1"/>
          </p:cNvGraphicFramePr>
          <p:nvPr/>
        </p:nvGraphicFramePr>
        <p:xfrm>
          <a:off x="554038" y="5499100"/>
          <a:ext cx="5588000" cy="1117600"/>
        </p:xfrm>
        <a:graphic>
          <a:graphicData uri="http://schemas.openxmlformats.org/presentationml/2006/ole">
            <p:oleObj spid="_x0000_s158749" name="Equation" r:id="rId6" imgW="3276600" imgH="660400" progId="Equation.DSMT4">
              <p:embed/>
            </p:oleObj>
          </a:graphicData>
        </a:graphic>
      </p:graphicFrame>
      <p:sp>
        <p:nvSpPr>
          <p:cNvPr id="9" name="文字方塊 8"/>
          <p:cNvSpPr txBox="1"/>
          <p:nvPr/>
        </p:nvSpPr>
        <p:spPr>
          <a:xfrm>
            <a:off x="2339752" y="2745795"/>
            <a:ext cx="1008112"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公司價值</a:t>
            </a:r>
            <a:endParaRPr lang="zh-TW" altLang="en-US" sz="1500" dirty="0">
              <a:solidFill>
                <a:srgbClr val="FF0000"/>
              </a:solidFill>
              <a:latin typeface="標楷體" pitchFamily="65" charset="-120"/>
              <a:ea typeface="標楷體" pitchFamily="65" charset="-120"/>
            </a:endParaRPr>
          </a:p>
        </p:txBody>
      </p:sp>
      <p:sp>
        <p:nvSpPr>
          <p:cNvPr id="10" name="文字方塊 9"/>
          <p:cNvSpPr txBox="1"/>
          <p:nvPr/>
        </p:nvSpPr>
        <p:spPr>
          <a:xfrm>
            <a:off x="4644008" y="2745795"/>
            <a:ext cx="1152128"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普通債價值</a:t>
            </a:r>
            <a:endParaRPr lang="zh-TW" altLang="en-US" sz="1500" dirty="0">
              <a:solidFill>
                <a:srgbClr val="FF0000"/>
              </a:solidFill>
              <a:latin typeface="標楷體" pitchFamily="65" charset="-120"/>
              <a:ea typeface="標楷體" pitchFamily="65" charset="-120"/>
            </a:endParaRPr>
          </a:p>
        </p:txBody>
      </p:sp>
      <p:sp>
        <p:nvSpPr>
          <p:cNvPr id="11" name="文字方塊 10"/>
          <p:cNvSpPr txBox="1"/>
          <p:nvPr/>
        </p:nvSpPr>
        <p:spPr>
          <a:xfrm>
            <a:off x="6516216" y="2745795"/>
            <a:ext cx="1656184"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可轉債贖回價值</a:t>
            </a:r>
            <a:endParaRPr lang="zh-TW" altLang="en-US" sz="1500" dirty="0">
              <a:solidFill>
                <a:srgbClr val="FF0000"/>
              </a:solidFill>
              <a:latin typeface="標楷體" pitchFamily="65" charset="-120"/>
              <a:ea typeface="標楷體" pitchFamily="65" charset="-120"/>
            </a:endParaRPr>
          </a:p>
        </p:txBody>
      </p:sp>
      <p:sp>
        <p:nvSpPr>
          <p:cNvPr id="12" name="文字方塊 11"/>
          <p:cNvSpPr txBox="1"/>
          <p:nvPr/>
        </p:nvSpPr>
        <p:spPr>
          <a:xfrm>
            <a:off x="6012160" y="3789040"/>
            <a:ext cx="1656184"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可轉債剩餘價值</a:t>
            </a:r>
            <a:endParaRPr lang="zh-TW" altLang="en-US" sz="1500" dirty="0">
              <a:solidFill>
                <a:srgbClr val="FF0000"/>
              </a:solidFill>
              <a:latin typeface="標楷體" pitchFamily="65" charset="-120"/>
              <a:ea typeface="標楷體" pitchFamily="65" charset="-120"/>
            </a:endParaRPr>
          </a:p>
        </p:txBody>
      </p:sp>
      <p:sp>
        <p:nvSpPr>
          <p:cNvPr id="13" name="文字方塊 12"/>
          <p:cNvSpPr txBox="1"/>
          <p:nvPr/>
        </p:nvSpPr>
        <p:spPr>
          <a:xfrm>
            <a:off x="3419872" y="3753907"/>
            <a:ext cx="1152128"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普通債價值</a:t>
            </a:r>
            <a:endParaRPr lang="zh-TW" altLang="en-US" sz="1500" dirty="0">
              <a:solidFill>
                <a:srgbClr val="FF0000"/>
              </a:solidFill>
              <a:latin typeface="標楷體" pitchFamily="65" charset="-120"/>
              <a:ea typeface="標楷體" pitchFamily="65" charset="-120"/>
            </a:endParaRPr>
          </a:p>
        </p:txBody>
      </p:sp>
      <p:sp>
        <p:nvSpPr>
          <p:cNvPr id="14" name="文字方塊 13"/>
          <p:cNvSpPr txBox="1"/>
          <p:nvPr/>
        </p:nvSpPr>
        <p:spPr>
          <a:xfrm>
            <a:off x="1907704" y="3753907"/>
            <a:ext cx="1008112"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公司價值</a:t>
            </a:r>
            <a:endParaRPr lang="zh-TW" altLang="en-US" sz="1500" dirty="0">
              <a:solidFill>
                <a:srgbClr val="FF0000"/>
              </a:solidFill>
              <a:latin typeface="標楷體" pitchFamily="65" charset="-120"/>
              <a:ea typeface="標楷體" pitchFamily="65" charset="-120"/>
            </a:endParaRPr>
          </a:p>
        </p:txBody>
      </p:sp>
      <p:sp>
        <p:nvSpPr>
          <p:cNvPr id="15" name="文字方塊 14"/>
          <p:cNvSpPr txBox="1"/>
          <p:nvPr/>
        </p:nvSpPr>
        <p:spPr>
          <a:xfrm>
            <a:off x="3419872" y="4906035"/>
            <a:ext cx="1008112"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公司價值</a:t>
            </a:r>
            <a:endParaRPr lang="zh-TW" altLang="en-US" sz="1500" dirty="0">
              <a:solidFill>
                <a:srgbClr val="FF0000"/>
              </a:solidFill>
              <a:latin typeface="標楷體" pitchFamily="65" charset="-120"/>
              <a:ea typeface="標楷體" pitchFamily="65" charset="-120"/>
            </a:endParaRPr>
          </a:p>
        </p:txBody>
      </p:sp>
      <p:sp>
        <p:nvSpPr>
          <p:cNvPr id="16" name="文字方塊 15"/>
          <p:cNvSpPr txBox="1"/>
          <p:nvPr/>
        </p:nvSpPr>
        <p:spPr>
          <a:xfrm>
            <a:off x="5580112" y="4906035"/>
            <a:ext cx="1152128"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普通債價值</a:t>
            </a:r>
            <a:endParaRPr lang="zh-TW" altLang="en-US" sz="1500" dirty="0">
              <a:solidFill>
                <a:srgbClr val="FF0000"/>
              </a:solidFill>
              <a:latin typeface="標楷體" pitchFamily="65" charset="-120"/>
              <a:ea typeface="標楷體" pitchFamily="65" charset="-120"/>
            </a:endParaRPr>
          </a:p>
        </p:txBody>
      </p:sp>
      <p:sp>
        <p:nvSpPr>
          <p:cNvPr id="17" name="文字方塊 16"/>
          <p:cNvSpPr txBox="1"/>
          <p:nvPr/>
        </p:nvSpPr>
        <p:spPr>
          <a:xfrm>
            <a:off x="3203848" y="6093296"/>
            <a:ext cx="1944216" cy="292388"/>
          </a:xfrm>
          <a:prstGeom prst="rect">
            <a:avLst/>
          </a:prstGeom>
          <a:noFill/>
        </p:spPr>
        <p:txBody>
          <a:bodyPr wrap="square" rtlCol="0">
            <a:spAutoFit/>
          </a:bodyPr>
          <a:lstStyle/>
          <a:p>
            <a:r>
              <a:rPr lang="zh-TW" altLang="en-US" sz="1300" dirty="0" smtClean="0">
                <a:solidFill>
                  <a:srgbClr val="FF0000"/>
                </a:solidFill>
                <a:latin typeface="標楷體" pitchFamily="65" charset="-120"/>
                <a:ea typeface="標楷體" pitchFamily="65" charset="-120"/>
              </a:rPr>
              <a:t>原股數 轉換後的股數</a:t>
            </a:r>
            <a:endParaRPr lang="zh-TW" altLang="en-US" sz="1300" dirty="0">
              <a:solidFill>
                <a:srgbClr val="FF0000"/>
              </a:solidFill>
              <a:latin typeface="標楷體" pitchFamily="65" charset="-120"/>
              <a:ea typeface="標楷體" pitchFamily="65" charset="-120"/>
            </a:endParaRPr>
          </a:p>
        </p:txBody>
      </p:sp>
    </p:spTree>
    <p:extLst>
      <p:ext uri="{BB962C8B-B14F-4D97-AF65-F5344CB8AC3E}">
        <p14:creationId xmlns="" xmlns:p14="http://schemas.microsoft.com/office/powerpoint/2010/main" val="215938340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511778" y="274638"/>
            <a:ext cx="6588614" cy="850106"/>
          </a:xfrm>
          <a:effectLst>
            <a:outerShdw blurRad="50800" dist="38100" dir="2700000" algn="tl" rotWithShape="0">
              <a:prstClr val="black">
                <a:alpha val="40000"/>
              </a:prstClr>
            </a:outerShdw>
          </a:effectLst>
        </p:spPr>
        <p:txBody>
          <a:bodyPr/>
          <a:lstStyle/>
          <a:p>
            <a:pPr algn="l"/>
            <a:r>
              <a:rPr lang="en-US" altLang="zh-TW" dirty="0" smtClean="0">
                <a:latin typeface="Times New Roman" pitchFamily="18" charset="0"/>
                <a:cs typeface="Times New Roman" pitchFamily="18" charset="0"/>
              </a:rPr>
              <a:t>Equity</a:t>
            </a:r>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範例</a:t>
            </a:r>
            <a:endParaRPr lang="zh-TW" altLang="en-US" dirty="0">
              <a:latin typeface="Times New Roman" pitchFamily="18" charset="0"/>
              <a:cs typeface="Times New Roman" pitchFamily="18" charset="0"/>
            </a:endParaRPr>
          </a:p>
        </p:txBody>
      </p:sp>
      <p:cxnSp>
        <p:nvCxnSpPr>
          <p:cNvPr id="4" name="直線接點 3"/>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21" name="表格 20"/>
          <p:cNvGraphicFramePr>
            <a:graphicFrameLocks noGrp="1"/>
          </p:cNvGraphicFramePr>
          <p:nvPr/>
        </p:nvGraphicFramePr>
        <p:xfrm>
          <a:off x="5508104" y="2132856"/>
          <a:ext cx="3528392" cy="3024336"/>
        </p:xfrm>
        <a:graphic>
          <a:graphicData uri="http://schemas.openxmlformats.org/drawingml/2006/table">
            <a:tbl>
              <a:tblPr/>
              <a:tblGrid>
                <a:gridCol w="648070"/>
                <a:gridCol w="936104"/>
                <a:gridCol w="1008112"/>
                <a:gridCol w="936106"/>
              </a:tblGrid>
              <a:tr h="432048">
                <a:tc>
                  <a:txBody>
                    <a:bodyPr/>
                    <a:lstStyle/>
                    <a:p>
                      <a:pPr algn="ctr" fontAlgn="ctr"/>
                      <a:r>
                        <a:rPr lang="zh-TW" altLang="en-US" sz="1500" b="1" i="0" u="none" strike="noStrike" dirty="0" smtClean="0">
                          <a:solidFill>
                            <a:srgbClr val="FFFFFF"/>
                          </a:solidFill>
                          <a:latin typeface="+mn-lt"/>
                        </a:rPr>
                        <a:t> </a:t>
                      </a:r>
                      <a:r>
                        <a:rPr lang="en-US" sz="1500" b="1" i="0" u="none" strike="noStrike" dirty="0" smtClean="0">
                          <a:solidFill>
                            <a:srgbClr val="FFFFFF"/>
                          </a:solidFill>
                          <a:latin typeface="+mn-lt"/>
                        </a:rPr>
                        <a:t>Stock</a:t>
                      </a:r>
                      <a:endParaRPr lang="en-US" sz="1500" b="1" i="0" u="none" strike="noStrike" dirty="0">
                        <a:solidFill>
                          <a:srgbClr val="FFFFFF"/>
                        </a:solidFill>
                        <a:latin typeface="+mn-lt"/>
                      </a:endParaRPr>
                    </a:p>
                  </a:txBody>
                  <a:tcPr marL="0" marR="0" marT="0" marB="0" anchor="ctr">
                    <a:lnL>
                      <a:noFill/>
                    </a:lnL>
                    <a:lnR>
                      <a:noFill/>
                    </a:lnR>
                    <a:lnT>
                      <a:noFill/>
                    </a:lnT>
                    <a:lnB>
                      <a:noFill/>
                    </a:lnB>
                    <a:solidFill>
                      <a:srgbClr val="376091"/>
                    </a:solidFill>
                  </a:tcPr>
                </a:tc>
                <a:tc>
                  <a:txBody>
                    <a:bodyPr/>
                    <a:lstStyle/>
                    <a:p>
                      <a:pPr algn="ctr" fontAlgn="ctr"/>
                      <a:r>
                        <a:rPr lang="zh-TW" altLang="en-US" sz="1500" b="1" i="0" u="none" strike="noStrike" dirty="0">
                          <a:solidFill>
                            <a:srgbClr val="FFFFFF"/>
                          </a:solidFill>
                          <a:latin typeface="+mn-lt"/>
                        </a:rPr>
                        <a:t>不</a:t>
                      </a:r>
                      <a:r>
                        <a:rPr lang="en-US" sz="1500" b="1" i="0" u="none" strike="noStrike" dirty="0">
                          <a:solidFill>
                            <a:srgbClr val="FFFFFF"/>
                          </a:solidFill>
                          <a:latin typeface="+mn-lt"/>
                        </a:rPr>
                        <a:t>Call</a:t>
                      </a:r>
                    </a:p>
                  </a:txBody>
                  <a:tcPr marL="0" marR="0" marT="0" marB="0" anchor="ctr">
                    <a:lnL>
                      <a:noFill/>
                    </a:lnL>
                    <a:lnR>
                      <a:noFill/>
                    </a:lnR>
                    <a:lnT>
                      <a:noFill/>
                    </a:lnT>
                    <a:lnB>
                      <a:noFill/>
                    </a:lnB>
                    <a:solidFill>
                      <a:srgbClr val="376091"/>
                    </a:solidFill>
                  </a:tcPr>
                </a:tc>
                <a:tc>
                  <a:txBody>
                    <a:bodyPr/>
                    <a:lstStyle/>
                    <a:p>
                      <a:pPr algn="ctr" fontAlgn="ctr"/>
                      <a:r>
                        <a:rPr lang="zh-TW" altLang="en-US" sz="1500" b="1" i="0" u="none" strike="noStrike">
                          <a:solidFill>
                            <a:srgbClr val="FFFFFF"/>
                          </a:solidFill>
                          <a:latin typeface="+mn-lt"/>
                        </a:rPr>
                        <a:t>本期</a:t>
                      </a:r>
                      <a:r>
                        <a:rPr lang="en-US" sz="1500" b="1" i="0" u="none" strike="noStrike">
                          <a:solidFill>
                            <a:srgbClr val="FFFFFF"/>
                          </a:solidFill>
                          <a:latin typeface="+mn-lt"/>
                        </a:rPr>
                        <a:t>Call</a:t>
                      </a:r>
                    </a:p>
                  </a:txBody>
                  <a:tcPr marL="0" marR="0" marT="0" marB="0" anchor="ctr">
                    <a:lnL>
                      <a:noFill/>
                    </a:lnL>
                    <a:lnR>
                      <a:noFill/>
                    </a:lnR>
                    <a:lnT>
                      <a:noFill/>
                    </a:lnT>
                    <a:lnB>
                      <a:noFill/>
                    </a:lnB>
                    <a:solidFill>
                      <a:srgbClr val="376091"/>
                    </a:solidFill>
                  </a:tcPr>
                </a:tc>
                <a:tc>
                  <a:txBody>
                    <a:bodyPr/>
                    <a:lstStyle/>
                    <a:p>
                      <a:pPr algn="ctr" fontAlgn="ctr"/>
                      <a:r>
                        <a:rPr lang="zh-TW" altLang="en-US" sz="1500" b="1" i="0" u="none" strike="noStrike">
                          <a:solidFill>
                            <a:srgbClr val="FFFFFF"/>
                          </a:solidFill>
                          <a:latin typeface="+mn-lt"/>
                        </a:rPr>
                        <a:t>之前</a:t>
                      </a:r>
                      <a:r>
                        <a:rPr lang="en-US" sz="1500" b="1" i="0" u="none" strike="noStrike">
                          <a:solidFill>
                            <a:srgbClr val="FFFFFF"/>
                          </a:solidFill>
                          <a:latin typeface="+mn-lt"/>
                        </a:rPr>
                        <a:t>Call</a:t>
                      </a:r>
                    </a:p>
                  </a:txBody>
                  <a:tcPr marL="0" marR="0" marT="0" marB="0" anchor="ctr">
                    <a:lnL>
                      <a:noFill/>
                    </a:lnL>
                    <a:lnR>
                      <a:noFill/>
                    </a:lnR>
                    <a:lnT>
                      <a:noFill/>
                    </a:lnT>
                    <a:lnB>
                      <a:noFill/>
                    </a:lnB>
                    <a:solidFill>
                      <a:srgbClr val="376091"/>
                    </a:solidFill>
                  </a:tcPr>
                </a:tc>
              </a:tr>
              <a:tr h="432048">
                <a:tc>
                  <a:txBody>
                    <a:bodyPr/>
                    <a:lstStyle/>
                    <a:p>
                      <a:pPr algn="ctr" fontAlgn="ctr"/>
                      <a:r>
                        <a:rPr lang="en-US" altLang="zh-TW" sz="1500" b="0" i="0" u="none" strike="noStrike" dirty="0">
                          <a:solidFill>
                            <a:srgbClr val="000000"/>
                          </a:solidFill>
                          <a:latin typeface="+mn-lt"/>
                        </a:rPr>
                        <a:t>0%</a:t>
                      </a:r>
                    </a:p>
                  </a:txBody>
                  <a:tcPr marL="0" marR="0" marT="0" marB="0" anchor="ctr">
                    <a:lnL>
                      <a:noFill/>
                    </a:lnL>
                    <a:lnR>
                      <a:noFill/>
                    </a:lnR>
                    <a:lnT>
                      <a:noFill/>
                    </a:lnT>
                    <a:lnB>
                      <a:noFill/>
                    </a:lnB>
                    <a:solidFill>
                      <a:srgbClr val="B8CCE4"/>
                    </a:solidFill>
                  </a:tcPr>
                </a:tc>
                <a:tc>
                  <a:txBody>
                    <a:bodyPr/>
                    <a:lstStyle/>
                    <a:p>
                      <a:pPr algn="ctr" fontAlgn="ctr"/>
                      <a:r>
                        <a:rPr lang="en-US" altLang="zh-TW" sz="1500" b="0" i="0" u="none" strike="noStrike">
                          <a:solidFill>
                            <a:srgbClr val="000000"/>
                          </a:solidFill>
                          <a:latin typeface="+mn-lt"/>
                        </a:rPr>
                        <a:t>73.828568</a:t>
                      </a:r>
                    </a:p>
                  </a:txBody>
                  <a:tcPr marL="0" marR="0" marT="0" marB="0" anchor="ctr">
                    <a:lnL>
                      <a:noFill/>
                    </a:lnL>
                    <a:lnR>
                      <a:noFill/>
                    </a:lnR>
                    <a:lnT>
                      <a:noFill/>
                    </a:lnT>
                    <a:lnB>
                      <a:noFill/>
                    </a:lnB>
                    <a:solidFill>
                      <a:srgbClr val="B8CCE4"/>
                    </a:solidFill>
                  </a:tcPr>
                </a:tc>
                <a:tc>
                  <a:txBody>
                    <a:bodyPr/>
                    <a:lstStyle/>
                    <a:p>
                      <a:pPr algn="ctr" fontAlgn="ctr"/>
                      <a:r>
                        <a:rPr lang="en-US" altLang="zh-TW" sz="1500" b="0" i="0" u="none" strike="noStrike" dirty="0">
                          <a:solidFill>
                            <a:srgbClr val="000000"/>
                          </a:solidFill>
                          <a:latin typeface="+mn-lt"/>
                        </a:rPr>
                        <a:t>64.42857</a:t>
                      </a:r>
                    </a:p>
                  </a:txBody>
                  <a:tcPr marL="0" marR="0" marT="0" marB="0" anchor="ctr">
                    <a:lnL>
                      <a:noFill/>
                    </a:lnL>
                    <a:lnR>
                      <a:noFill/>
                    </a:lnR>
                    <a:lnT>
                      <a:noFill/>
                    </a:lnT>
                    <a:lnB>
                      <a:noFill/>
                    </a:lnB>
                    <a:solidFill>
                      <a:srgbClr val="B8CCE4"/>
                    </a:solidFill>
                  </a:tcPr>
                </a:tc>
                <a:tc>
                  <a:txBody>
                    <a:bodyPr/>
                    <a:lstStyle/>
                    <a:p>
                      <a:pPr algn="ctr" fontAlgn="ctr"/>
                      <a:r>
                        <a:rPr lang="en-US" altLang="zh-TW" sz="1500" b="0" i="0" u="none" strike="noStrike">
                          <a:solidFill>
                            <a:srgbClr val="000000"/>
                          </a:solidFill>
                          <a:latin typeface="+mn-lt"/>
                        </a:rPr>
                        <a:t>179.4286</a:t>
                      </a:r>
                    </a:p>
                  </a:txBody>
                  <a:tcPr marL="0" marR="0" marT="0" marB="0" anchor="ctr">
                    <a:lnL>
                      <a:noFill/>
                    </a:lnL>
                    <a:lnR>
                      <a:noFill/>
                    </a:lnR>
                    <a:lnT>
                      <a:noFill/>
                    </a:lnT>
                    <a:lnB>
                      <a:noFill/>
                    </a:lnB>
                    <a:solidFill>
                      <a:srgbClr val="B8CCE4"/>
                    </a:solidFill>
                  </a:tcPr>
                </a:tc>
              </a:tr>
              <a:tr h="432048">
                <a:tc>
                  <a:txBody>
                    <a:bodyPr/>
                    <a:lstStyle/>
                    <a:p>
                      <a:pPr algn="ctr" fontAlgn="ctr"/>
                      <a:r>
                        <a:rPr lang="en-US" altLang="zh-TW" sz="1500" b="0" i="0" u="none" strike="noStrike" dirty="0">
                          <a:solidFill>
                            <a:srgbClr val="000000"/>
                          </a:solidFill>
                          <a:latin typeface="+mn-lt"/>
                        </a:rPr>
                        <a:t>20%</a:t>
                      </a:r>
                    </a:p>
                  </a:txBody>
                  <a:tcPr marL="0" marR="0" marT="0" marB="0" anchor="ctr">
                    <a:lnL>
                      <a:noFill/>
                    </a:lnL>
                    <a:lnR>
                      <a:noFill/>
                    </a:lnR>
                    <a:lnT>
                      <a:noFill/>
                    </a:lnT>
                    <a:lnB>
                      <a:noFill/>
                    </a:lnB>
                    <a:solidFill>
                      <a:srgbClr val="B8CCE4"/>
                    </a:solidFill>
                  </a:tcPr>
                </a:tc>
                <a:tc>
                  <a:txBody>
                    <a:bodyPr/>
                    <a:lstStyle/>
                    <a:p>
                      <a:pPr algn="ctr" fontAlgn="ctr"/>
                      <a:r>
                        <a:rPr lang="en-US" altLang="zh-TW" sz="1500" b="0" i="0" u="none" strike="noStrike" dirty="0">
                          <a:solidFill>
                            <a:srgbClr val="000000"/>
                          </a:solidFill>
                          <a:latin typeface="+mn-lt"/>
                        </a:rPr>
                        <a:t>73.03736</a:t>
                      </a:r>
                    </a:p>
                  </a:txBody>
                  <a:tcPr marL="0" marR="0" marT="0" marB="0" anchor="ctr">
                    <a:lnL>
                      <a:noFill/>
                    </a:lnL>
                    <a:lnR>
                      <a:noFill/>
                    </a:lnR>
                    <a:lnT>
                      <a:noFill/>
                    </a:lnT>
                    <a:lnB>
                      <a:noFill/>
                    </a:lnB>
                    <a:solidFill>
                      <a:srgbClr val="B8CCE4"/>
                    </a:solidFill>
                  </a:tcPr>
                </a:tc>
                <a:tc>
                  <a:txBody>
                    <a:bodyPr/>
                    <a:lstStyle/>
                    <a:p>
                      <a:pPr algn="ctr" fontAlgn="ctr"/>
                      <a:r>
                        <a:rPr lang="en-US" altLang="zh-TW" sz="1500" b="0" i="0" u="none" strike="noStrike">
                          <a:solidFill>
                            <a:srgbClr val="000000"/>
                          </a:solidFill>
                          <a:latin typeface="+mn-lt"/>
                        </a:rPr>
                        <a:t>67.25274</a:t>
                      </a:r>
                    </a:p>
                  </a:txBody>
                  <a:tcPr marL="0" marR="0" marT="0" marB="0" anchor="ctr">
                    <a:lnL>
                      <a:noFill/>
                    </a:lnL>
                    <a:lnR>
                      <a:noFill/>
                    </a:lnR>
                    <a:lnT>
                      <a:noFill/>
                    </a:lnT>
                    <a:lnB>
                      <a:noFill/>
                    </a:lnB>
                    <a:solidFill>
                      <a:srgbClr val="B8CCE4"/>
                    </a:solidFill>
                  </a:tcPr>
                </a:tc>
                <a:tc>
                  <a:txBody>
                    <a:bodyPr/>
                    <a:lstStyle/>
                    <a:p>
                      <a:pPr algn="ctr" fontAlgn="ctr"/>
                      <a:r>
                        <a:rPr lang="en-US" altLang="zh-TW" sz="1500" b="0" i="0" u="none" strike="noStrike">
                          <a:solidFill>
                            <a:srgbClr val="000000"/>
                          </a:solidFill>
                          <a:latin typeface="+mn-lt"/>
                        </a:rPr>
                        <a:t>138.022</a:t>
                      </a:r>
                    </a:p>
                  </a:txBody>
                  <a:tcPr marL="0" marR="0" marT="0" marB="0" anchor="ctr">
                    <a:lnL>
                      <a:noFill/>
                    </a:lnL>
                    <a:lnR>
                      <a:noFill/>
                    </a:lnR>
                    <a:lnT>
                      <a:noFill/>
                    </a:lnT>
                    <a:lnB>
                      <a:noFill/>
                    </a:lnB>
                    <a:solidFill>
                      <a:srgbClr val="B8CCE4"/>
                    </a:solidFill>
                  </a:tcPr>
                </a:tc>
              </a:tr>
              <a:tr h="432048">
                <a:tc>
                  <a:txBody>
                    <a:bodyPr/>
                    <a:lstStyle/>
                    <a:p>
                      <a:pPr algn="ctr" fontAlgn="ctr"/>
                      <a:r>
                        <a:rPr lang="en-US" altLang="zh-TW" sz="1500" b="0" i="0" u="none" strike="noStrike">
                          <a:solidFill>
                            <a:srgbClr val="000000"/>
                          </a:solidFill>
                          <a:latin typeface="+mn-lt"/>
                        </a:rPr>
                        <a:t>40%</a:t>
                      </a:r>
                    </a:p>
                  </a:txBody>
                  <a:tcPr marL="0" marR="0" marT="0" marB="0" anchor="ctr">
                    <a:lnL>
                      <a:noFill/>
                    </a:lnL>
                    <a:lnR>
                      <a:noFill/>
                    </a:lnR>
                    <a:lnT>
                      <a:noFill/>
                    </a:lnT>
                    <a:lnB>
                      <a:noFill/>
                    </a:lnB>
                    <a:solidFill>
                      <a:srgbClr val="B8CCE4"/>
                    </a:solidFill>
                  </a:tcPr>
                </a:tc>
                <a:tc>
                  <a:txBody>
                    <a:bodyPr/>
                    <a:lstStyle/>
                    <a:p>
                      <a:pPr algn="ctr" fontAlgn="ctr"/>
                      <a:r>
                        <a:rPr lang="en-US" altLang="zh-TW" sz="1500" b="0" i="0" u="none" strike="noStrike" dirty="0">
                          <a:solidFill>
                            <a:srgbClr val="000000"/>
                          </a:solidFill>
                          <a:latin typeface="+mn-lt"/>
                        </a:rPr>
                        <a:t>72.542855</a:t>
                      </a:r>
                    </a:p>
                  </a:txBody>
                  <a:tcPr marL="0" marR="0" marT="0" marB="0" anchor="ctr">
                    <a:lnL>
                      <a:noFill/>
                    </a:lnL>
                    <a:lnR>
                      <a:noFill/>
                    </a:lnR>
                    <a:lnT>
                      <a:noFill/>
                    </a:lnT>
                    <a:lnB>
                      <a:noFill/>
                    </a:lnB>
                    <a:solidFill>
                      <a:srgbClr val="B8CCE4"/>
                    </a:solidFill>
                  </a:tcPr>
                </a:tc>
                <a:tc>
                  <a:txBody>
                    <a:bodyPr/>
                    <a:lstStyle/>
                    <a:p>
                      <a:pPr algn="ctr" fontAlgn="ctr"/>
                      <a:r>
                        <a:rPr lang="en-US" altLang="zh-TW" sz="1500" b="0" i="0" u="none" strike="noStrike" dirty="0">
                          <a:solidFill>
                            <a:srgbClr val="000000"/>
                          </a:solidFill>
                          <a:latin typeface="+mn-lt"/>
                        </a:rPr>
                        <a:t>69.01786</a:t>
                      </a:r>
                    </a:p>
                  </a:txBody>
                  <a:tcPr marL="0" marR="0" marT="0" marB="0" anchor="ctr">
                    <a:lnL>
                      <a:noFill/>
                    </a:lnL>
                    <a:lnR>
                      <a:noFill/>
                    </a:lnR>
                    <a:lnT>
                      <a:noFill/>
                    </a:lnT>
                    <a:lnB>
                      <a:noFill/>
                    </a:lnB>
                    <a:solidFill>
                      <a:srgbClr val="B8CCE4"/>
                    </a:solidFill>
                  </a:tcPr>
                </a:tc>
                <a:tc>
                  <a:txBody>
                    <a:bodyPr/>
                    <a:lstStyle/>
                    <a:p>
                      <a:pPr algn="ctr" fontAlgn="ctr"/>
                      <a:r>
                        <a:rPr lang="en-US" altLang="zh-TW" sz="1500" b="0" i="0" u="none" strike="noStrike">
                          <a:solidFill>
                            <a:srgbClr val="000000"/>
                          </a:solidFill>
                          <a:latin typeface="+mn-lt"/>
                        </a:rPr>
                        <a:t>112.1429</a:t>
                      </a:r>
                    </a:p>
                  </a:txBody>
                  <a:tcPr marL="0" marR="0" marT="0" marB="0" anchor="ctr">
                    <a:lnL>
                      <a:noFill/>
                    </a:lnL>
                    <a:lnR>
                      <a:noFill/>
                    </a:lnR>
                    <a:lnT>
                      <a:noFill/>
                    </a:lnT>
                    <a:lnB>
                      <a:noFill/>
                    </a:lnB>
                    <a:solidFill>
                      <a:srgbClr val="B8CCE4"/>
                    </a:solidFill>
                  </a:tcPr>
                </a:tc>
              </a:tr>
              <a:tr h="432048">
                <a:tc>
                  <a:txBody>
                    <a:bodyPr/>
                    <a:lstStyle/>
                    <a:p>
                      <a:pPr algn="ctr" fontAlgn="ctr"/>
                      <a:r>
                        <a:rPr lang="en-US" altLang="zh-TW" sz="1500" b="0" i="0" u="none" strike="noStrike">
                          <a:solidFill>
                            <a:srgbClr val="000000"/>
                          </a:solidFill>
                          <a:latin typeface="+mn-lt"/>
                        </a:rPr>
                        <a:t>60%</a:t>
                      </a:r>
                    </a:p>
                  </a:txBody>
                  <a:tcPr marL="0" marR="0" marT="0" marB="0" anchor="ctr">
                    <a:lnL>
                      <a:noFill/>
                    </a:lnL>
                    <a:lnR>
                      <a:noFill/>
                    </a:lnR>
                    <a:lnT>
                      <a:noFill/>
                    </a:lnT>
                    <a:lnB>
                      <a:noFill/>
                    </a:lnB>
                    <a:solidFill>
                      <a:srgbClr val="B8CCE4"/>
                    </a:solidFill>
                  </a:tcPr>
                </a:tc>
                <a:tc>
                  <a:txBody>
                    <a:bodyPr/>
                    <a:lstStyle/>
                    <a:p>
                      <a:pPr algn="ctr" fontAlgn="ctr"/>
                      <a:r>
                        <a:rPr lang="en-US" altLang="zh-TW" sz="1500" b="0" i="0" u="none" strike="noStrike" dirty="0">
                          <a:solidFill>
                            <a:srgbClr val="000000"/>
                          </a:solidFill>
                          <a:latin typeface="+mn-lt"/>
                        </a:rPr>
                        <a:t>72.20451</a:t>
                      </a:r>
                    </a:p>
                  </a:txBody>
                  <a:tcPr marL="0" marR="0" marT="0" marB="0" anchor="ctr">
                    <a:lnL>
                      <a:noFill/>
                    </a:lnL>
                    <a:lnR>
                      <a:noFill/>
                    </a:lnR>
                    <a:lnT>
                      <a:noFill/>
                    </a:lnT>
                    <a:lnB>
                      <a:noFill/>
                    </a:lnB>
                    <a:solidFill>
                      <a:srgbClr val="B8CCE4"/>
                    </a:solidFill>
                  </a:tcPr>
                </a:tc>
                <a:tc>
                  <a:txBody>
                    <a:bodyPr/>
                    <a:lstStyle/>
                    <a:p>
                      <a:pPr algn="ctr" fontAlgn="ctr"/>
                      <a:r>
                        <a:rPr lang="en-US" altLang="zh-TW" sz="1500" b="0" i="0" u="none" strike="noStrike" dirty="0">
                          <a:solidFill>
                            <a:srgbClr val="FF0000"/>
                          </a:solidFill>
                          <a:latin typeface="+mn-lt"/>
                        </a:rPr>
                        <a:t>70.22556</a:t>
                      </a:r>
                    </a:p>
                  </a:txBody>
                  <a:tcPr marL="0" marR="0" marT="0" marB="0" anchor="ctr">
                    <a:lnL>
                      <a:noFill/>
                    </a:lnL>
                    <a:lnR>
                      <a:noFill/>
                    </a:lnR>
                    <a:lnT>
                      <a:noFill/>
                    </a:lnT>
                    <a:lnB>
                      <a:noFill/>
                    </a:lnB>
                    <a:solidFill>
                      <a:srgbClr val="B8CCE4"/>
                    </a:solidFill>
                  </a:tcPr>
                </a:tc>
                <a:tc>
                  <a:txBody>
                    <a:bodyPr/>
                    <a:lstStyle/>
                    <a:p>
                      <a:pPr algn="ctr" fontAlgn="ctr"/>
                      <a:r>
                        <a:rPr lang="en-US" altLang="zh-TW" sz="1500" b="0" i="0" u="none" strike="noStrike" dirty="0">
                          <a:solidFill>
                            <a:srgbClr val="000000"/>
                          </a:solidFill>
                          <a:latin typeface="+mn-lt"/>
                        </a:rPr>
                        <a:t>94.43609</a:t>
                      </a:r>
                    </a:p>
                  </a:txBody>
                  <a:tcPr marL="0" marR="0" marT="0" marB="0" anchor="ctr">
                    <a:lnL>
                      <a:noFill/>
                    </a:lnL>
                    <a:lnR>
                      <a:noFill/>
                    </a:lnR>
                    <a:lnT>
                      <a:noFill/>
                    </a:lnT>
                    <a:lnB>
                      <a:noFill/>
                    </a:lnB>
                    <a:solidFill>
                      <a:srgbClr val="B8CCE4"/>
                    </a:solidFill>
                  </a:tcPr>
                </a:tc>
              </a:tr>
              <a:tr h="432048">
                <a:tc>
                  <a:txBody>
                    <a:bodyPr/>
                    <a:lstStyle/>
                    <a:p>
                      <a:pPr algn="ctr" fontAlgn="ctr"/>
                      <a:r>
                        <a:rPr lang="en-US" altLang="zh-TW" sz="1500" b="0" i="0" u="none" strike="noStrike" dirty="0">
                          <a:solidFill>
                            <a:srgbClr val="000000"/>
                          </a:solidFill>
                          <a:latin typeface="+mn-lt"/>
                        </a:rPr>
                        <a:t>80%</a:t>
                      </a:r>
                    </a:p>
                  </a:txBody>
                  <a:tcPr marL="0" marR="0" marT="0" marB="0" anchor="ctr">
                    <a:lnL>
                      <a:noFill/>
                    </a:lnL>
                    <a:lnR>
                      <a:noFill/>
                    </a:lnR>
                    <a:lnT>
                      <a:noFill/>
                    </a:lnT>
                    <a:lnB>
                      <a:noFill/>
                    </a:lnB>
                    <a:solidFill>
                      <a:srgbClr val="B8CCE4"/>
                    </a:solidFill>
                  </a:tcPr>
                </a:tc>
                <a:tc>
                  <a:txBody>
                    <a:bodyPr/>
                    <a:lstStyle/>
                    <a:p>
                      <a:pPr algn="ctr" fontAlgn="ctr"/>
                      <a:r>
                        <a:rPr lang="en-US" altLang="zh-TW" sz="1500" b="0" i="0" u="none" strike="noStrike" dirty="0">
                          <a:solidFill>
                            <a:srgbClr val="000000"/>
                          </a:solidFill>
                          <a:latin typeface="+mn-lt"/>
                        </a:rPr>
                        <a:t>71.95844</a:t>
                      </a:r>
                    </a:p>
                  </a:txBody>
                  <a:tcPr marL="0" marR="0" marT="0" marB="0" anchor="ctr">
                    <a:lnL>
                      <a:noFill/>
                    </a:lnL>
                    <a:lnR>
                      <a:noFill/>
                    </a:lnR>
                    <a:lnT>
                      <a:noFill/>
                    </a:lnT>
                    <a:lnB>
                      <a:noFill/>
                    </a:lnB>
                    <a:solidFill>
                      <a:srgbClr val="B8CCE4"/>
                    </a:solidFill>
                  </a:tcPr>
                </a:tc>
                <a:tc>
                  <a:txBody>
                    <a:bodyPr/>
                    <a:lstStyle/>
                    <a:p>
                      <a:pPr algn="ctr" fontAlgn="ctr"/>
                      <a:r>
                        <a:rPr lang="en-US" altLang="zh-TW" sz="1500" b="0" i="0" u="none" strike="noStrike" dirty="0">
                          <a:solidFill>
                            <a:srgbClr val="000000"/>
                          </a:solidFill>
                          <a:latin typeface="+mn-lt"/>
                        </a:rPr>
                        <a:t>71.10389</a:t>
                      </a:r>
                    </a:p>
                  </a:txBody>
                  <a:tcPr marL="0" marR="0" marT="0" marB="0" anchor="ctr">
                    <a:lnL>
                      <a:noFill/>
                    </a:lnL>
                    <a:lnR>
                      <a:noFill/>
                    </a:lnR>
                    <a:lnT>
                      <a:noFill/>
                    </a:lnT>
                    <a:lnB>
                      <a:noFill/>
                    </a:lnB>
                    <a:solidFill>
                      <a:srgbClr val="B8CCE4"/>
                    </a:solidFill>
                  </a:tcPr>
                </a:tc>
                <a:tc>
                  <a:txBody>
                    <a:bodyPr/>
                    <a:lstStyle/>
                    <a:p>
                      <a:pPr algn="ctr" fontAlgn="ctr"/>
                      <a:r>
                        <a:rPr lang="en-US" altLang="zh-TW" sz="1500" b="0" i="0" u="none" strike="noStrike" dirty="0">
                          <a:solidFill>
                            <a:srgbClr val="000000"/>
                          </a:solidFill>
                          <a:latin typeface="+mn-lt"/>
                        </a:rPr>
                        <a:t>81.55844</a:t>
                      </a:r>
                    </a:p>
                  </a:txBody>
                  <a:tcPr marL="0" marR="0" marT="0" marB="0" anchor="ctr">
                    <a:lnL>
                      <a:noFill/>
                    </a:lnL>
                    <a:lnR>
                      <a:noFill/>
                    </a:lnR>
                    <a:lnT>
                      <a:noFill/>
                    </a:lnT>
                    <a:lnB>
                      <a:noFill/>
                    </a:lnB>
                    <a:solidFill>
                      <a:srgbClr val="B8CCE4"/>
                    </a:solidFill>
                  </a:tcPr>
                </a:tc>
              </a:tr>
              <a:tr h="432048">
                <a:tc>
                  <a:txBody>
                    <a:bodyPr/>
                    <a:lstStyle/>
                    <a:p>
                      <a:pPr algn="ctr" fontAlgn="ctr"/>
                      <a:r>
                        <a:rPr lang="en-US" altLang="zh-TW" sz="1500" b="0" i="0" u="none" strike="noStrike">
                          <a:solidFill>
                            <a:srgbClr val="000000"/>
                          </a:solidFill>
                          <a:latin typeface="+mn-lt"/>
                        </a:rPr>
                        <a:t>100%</a:t>
                      </a:r>
                    </a:p>
                  </a:txBody>
                  <a:tcPr marL="0" marR="0" marT="0" marB="0" anchor="ctr">
                    <a:lnL>
                      <a:noFill/>
                    </a:lnL>
                    <a:lnR>
                      <a:noFill/>
                    </a:lnR>
                    <a:lnT>
                      <a:noFill/>
                    </a:lnT>
                    <a:lnB>
                      <a:noFill/>
                    </a:lnB>
                    <a:solidFill>
                      <a:srgbClr val="B8CCE4"/>
                    </a:solidFill>
                  </a:tcPr>
                </a:tc>
                <a:tc>
                  <a:txBody>
                    <a:bodyPr/>
                    <a:lstStyle/>
                    <a:p>
                      <a:pPr algn="ctr" fontAlgn="ctr"/>
                      <a:r>
                        <a:rPr lang="en-US" altLang="zh-TW" sz="1500" b="0" i="0" u="none" strike="noStrike" dirty="0">
                          <a:solidFill>
                            <a:srgbClr val="000000"/>
                          </a:solidFill>
                          <a:latin typeface="+mn-lt"/>
                        </a:rPr>
                        <a:t>71.771427</a:t>
                      </a:r>
                    </a:p>
                  </a:txBody>
                  <a:tcPr marL="0" marR="0" marT="0" marB="0" anchor="ctr">
                    <a:lnL>
                      <a:noFill/>
                    </a:lnL>
                    <a:lnR>
                      <a:noFill/>
                    </a:lnR>
                    <a:lnT>
                      <a:noFill/>
                    </a:lnT>
                    <a:lnB>
                      <a:noFill/>
                    </a:lnB>
                    <a:solidFill>
                      <a:srgbClr val="B8CCE4"/>
                    </a:solidFill>
                  </a:tcPr>
                </a:tc>
                <a:tc>
                  <a:txBody>
                    <a:bodyPr/>
                    <a:lstStyle/>
                    <a:p>
                      <a:pPr algn="ctr" fontAlgn="ctr"/>
                      <a:r>
                        <a:rPr lang="en-US" altLang="zh-TW" sz="1500" b="0" i="0" u="none" strike="noStrike" dirty="0">
                          <a:solidFill>
                            <a:srgbClr val="000000"/>
                          </a:solidFill>
                          <a:latin typeface="+mn-lt"/>
                        </a:rPr>
                        <a:t>71.77143</a:t>
                      </a:r>
                    </a:p>
                  </a:txBody>
                  <a:tcPr marL="0" marR="0" marT="0" marB="0" anchor="ctr">
                    <a:lnL>
                      <a:noFill/>
                    </a:lnL>
                    <a:lnR>
                      <a:noFill/>
                    </a:lnR>
                    <a:lnT>
                      <a:noFill/>
                    </a:lnT>
                    <a:lnB>
                      <a:noFill/>
                    </a:lnB>
                    <a:solidFill>
                      <a:srgbClr val="B8CCE4"/>
                    </a:solidFill>
                  </a:tcPr>
                </a:tc>
                <a:tc>
                  <a:txBody>
                    <a:bodyPr/>
                    <a:lstStyle/>
                    <a:p>
                      <a:pPr algn="ctr" fontAlgn="ctr"/>
                      <a:r>
                        <a:rPr lang="en-US" altLang="zh-TW" sz="1500" b="0" i="0" u="none" strike="noStrike" dirty="0">
                          <a:solidFill>
                            <a:srgbClr val="000000"/>
                          </a:solidFill>
                          <a:latin typeface="+mn-lt"/>
                        </a:rPr>
                        <a:t>71.77143</a:t>
                      </a:r>
                    </a:p>
                  </a:txBody>
                  <a:tcPr marL="0" marR="0" marT="0" marB="0" anchor="ctr">
                    <a:lnL>
                      <a:noFill/>
                    </a:lnL>
                    <a:lnR>
                      <a:noFill/>
                    </a:lnR>
                    <a:lnT>
                      <a:noFill/>
                    </a:lnT>
                    <a:lnB>
                      <a:noFill/>
                    </a:lnB>
                    <a:solidFill>
                      <a:srgbClr val="B8CCE4"/>
                    </a:solidFill>
                  </a:tcPr>
                </a:tc>
              </a:tr>
            </a:tbl>
          </a:graphicData>
        </a:graphic>
      </p:graphicFrame>
      <p:graphicFrame>
        <p:nvGraphicFramePr>
          <p:cNvPr id="19" name="表格 18"/>
          <p:cNvGraphicFramePr>
            <a:graphicFrameLocks noGrp="1"/>
          </p:cNvGraphicFramePr>
          <p:nvPr/>
        </p:nvGraphicFramePr>
        <p:xfrm>
          <a:off x="72006" y="2132857"/>
          <a:ext cx="5508106" cy="3024336"/>
        </p:xfrm>
        <a:graphic>
          <a:graphicData uri="http://schemas.openxmlformats.org/drawingml/2006/table">
            <a:tbl>
              <a:tblPr/>
              <a:tblGrid>
                <a:gridCol w="1000084"/>
                <a:gridCol w="688370"/>
                <a:gridCol w="818254"/>
                <a:gridCol w="844229"/>
                <a:gridCol w="717007"/>
                <a:gridCol w="720080"/>
                <a:gridCol w="720082"/>
              </a:tblGrid>
              <a:tr h="432048">
                <a:tc>
                  <a:txBody>
                    <a:bodyPr/>
                    <a:lstStyle/>
                    <a:p>
                      <a:pPr algn="l" fontAlgn="ctr"/>
                      <a:r>
                        <a:rPr lang="en-US" sz="1500" b="1" i="0" u="none" strike="noStrike" dirty="0">
                          <a:solidFill>
                            <a:srgbClr val="FFFFFF"/>
                          </a:solidFill>
                          <a:latin typeface="+mn-lt"/>
                        </a:rPr>
                        <a:t>Equity</a:t>
                      </a:r>
                    </a:p>
                  </a:txBody>
                  <a:tcPr marL="0" marR="0" marT="0" marB="0" anchor="ctr">
                    <a:lnL>
                      <a:noFill/>
                    </a:lnL>
                    <a:lnR>
                      <a:noFill/>
                    </a:lnR>
                    <a:lnT>
                      <a:noFill/>
                    </a:lnT>
                    <a:lnB>
                      <a:noFill/>
                    </a:lnB>
                    <a:solidFill>
                      <a:srgbClr val="376091"/>
                    </a:solidFill>
                  </a:tcPr>
                </a:tc>
                <a:tc>
                  <a:txBody>
                    <a:bodyPr/>
                    <a:lstStyle/>
                    <a:p>
                      <a:pPr algn="r" fontAlgn="ctr"/>
                      <a:r>
                        <a:rPr lang="en-US" altLang="zh-TW" sz="1500" b="1" i="0" u="none" strike="noStrike" dirty="0">
                          <a:solidFill>
                            <a:srgbClr val="FFFFFF"/>
                          </a:solidFill>
                          <a:latin typeface="+mn-lt"/>
                        </a:rPr>
                        <a:t>0%</a:t>
                      </a:r>
                    </a:p>
                  </a:txBody>
                  <a:tcPr marL="0" marR="0" marT="0" marB="0" anchor="ctr">
                    <a:lnL>
                      <a:noFill/>
                    </a:lnL>
                    <a:lnR>
                      <a:noFill/>
                    </a:lnR>
                    <a:lnT>
                      <a:noFill/>
                    </a:lnT>
                    <a:lnB>
                      <a:noFill/>
                    </a:lnB>
                    <a:solidFill>
                      <a:srgbClr val="376091"/>
                    </a:solidFill>
                  </a:tcPr>
                </a:tc>
                <a:tc>
                  <a:txBody>
                    <a:bodyPr/>
                    <a:lstStyle/>
                    <a:p>
                      <a:pPr algn="r" fontAlgn="ctr"/>
                      <a:r>
                        <a:rPr lang="en-US" altLang="zh-TW" sz="1500" b="1" i="0" u="none" strike="noStrike">
                          <a:solidFill>
                            <a:srgbClr val="FFFFFF"/>
                          </a:solidFill>
                          <a:latin typeface="+mn-lt"/>
                        </a:rPr>
                        <a:t>20%</a:t>
                      </a:r>
                    </a:p>
                  </a:txBody>
                  <a:tcPr marL="0" marR="0" marT="0" marB="0" anchor="ctr">
                    <a:lnL>
                      <a:noFill/>
                    </a:lnL>
                    <a:lnR>
                      <a:noFill/>
                    </a:lnR>
                    <a:lnT>
                      <a:noFill/>
                    </a:lnT>
                    <a:lnB>
                      <a:noFill/>
                    </a:lnB>
                    <a:solidFill>
                      <a:srgbClr val="376091"/>
                    </a:solidFill>
                  </a:tcPr>
                </a:tc>
                <a:tc>
                  <a:txBody>
                    <a:bodyPr/>
                    <a:lstStyle/>
                    <a:p>
                      <a:pPr algn="r" fontAlgn="ctr"/>
                      <a:r>
                        <a:rPr lang="en-US" altLang="zh-TW" sz="1500" b="1" i="0" u="none" strike="noStrike">
                          <a:solidFill>
                            <a:srgbClr val="FFFFFF"/>
                          </a:solidFill>
                          <a:latin typeface="+mn-lt"/>
                        </a:rPr>
                        <a:t>40%</a:t>
                      </a:r>
                    </a:p>
                  </a:txBody>
                  <a:tcPr marL="0" marR="0" marT="0" marB="0" anchor="ctr">
                    <a:lnL>
                      <a:noFill/>
                    </a:lnL>
                    <a:lnR>
                      <a:noFill/>
                    </a:lnR>
                    <a:lnT>
                      <a:noFill/>
                    </a:lnT>
                    <a:lnB>
                      <a:noFill/>
                    </a:lnB>
                    <a:solidFill>
                      <a:srgbClr val="376091"/>
                    </a:solidFill>
                  </a:tcPr>
                </a:tc>
                <a:tc>
                  <a:txBody>
                    <a:bodyPr/>
                    <a:lstStyle/>
                    <a:p>
                      <a:pPr algn="r" fontAlgn="ctr"/>
                      <a:r>
                        <a:rPr lang="en-US" altLang="zh-TW" sz="1500" b="1" i="0" u="none" strike="noStrike">
                          <a:solidFill>
                            <a:srgbClr val="FFFFFF"/>
                          </a:solidFill>
                          <a:latin typeface="+mn-lt"/>
                        </a:rPr>
                        <a:t>60%</a:t>
                      </a:r>
                    </a:p>
                  </a:txBody>
                  <a:tcPr marL="0" marR="0" marT="0" marB="0" anchor="ctr">
                    <a:lnL>
                      <a:noFill/>
                    </a:lnL>
                    <a:lnR>
                      <a:noFill/>
                    </a:lnR>
                    <a:lnT>
                      <a:noFill/>
                    </a:lnT>
                    <a:lnB>
                      <a:noFill/>
                    </a:lnB>
                    <a:solidFill>
                      <a:srgbClr val="376091"/>
                    </a:solidFill>
                  </a:tcPr>
                </a:tc>
                <a:tc>
                  <a:txBody>
                    <a:bodyPr/>
                    <a:lstStyle/>
                    <a:p>
                      <a:pPr algn="r" fontAlgn="ctr"/>
                      <a:r>
                        <a:rPr lang="en-US" altLang="zh-TW" sz="1500" b="1" i="0" u="none" strike="noStrike">
                          <a:solidFill>
                            <a:srgbClr val="FFFFFF"/>
                          </a:solidFill>
                          <a:latin typeface="+mn-lt"/>
                        </a:rPr>
                        <a:t>80%</a:t>
                      </a:r>
                    </a:p>
                  </a:txBody>
                  <a:tcPr marL="0" marR="0" marT="0" marB="0" anchor="ctr">
                    <a:lnL>
                      <a:noFill/>
                    </a:lnL>
                    <a:lnR>
                      <a:noFill/>
                    </a:lnR>
                    <a:lnT>
                      <a:noFill/>
                    </a:lnT>
                    <a:lnB>
                      <a:noFill/>
                    </a:lnB>
                    <a:solidFill>
                      <a:srgbClr val="376091"/>
                    </a:solidFill>
                  </a:tcPr>
                </a:tc>
                <a:tc>
                  <a:txBody>
                    <a:bodyPr/>
                    <a:lstStyle/>
                    <a:p>
                      <a:pPr algn="r" fontAlgn="ctr"/>
                      <a:r>
                        <a:rPr lang="en-US" altLang="zh-TW" sz="1500" b="1" i="0" u="none" strike="noStrike" dirty="0">
                          <a:solidFill>
                            <a:srgbClr val="FFFFFF"/>
                          </a:solidFill>
                          <a:latin typeface="+mn-lt"/>
                        </a:rPr>
                        <a:t>100%</a:t>
                      </a:r>
                    </a:p>
                  </a:txBody>
                  <a:tcPr marL="0" marR="0" marT="0" marB="0" anchor="ctr">
                    <a:lnL>
                      <a:noFill/>
                    </a:lnL>
                    <a:lnR>
                      <a:noFill/>
                    </a:lnR>
                    <a:lnT>
                      <a:noFill/>
                    </a:lnT>
                    <a:lnB>
                      <a:noFill/>
                    </a:lnB>
                    <a:solidFill>
                      <a:srgbClr val="376091"/>
                    </a:solidFill>
                  </a:tcPr>
                </a:tc>
              </a:tr>
              <a:tr h="432048">
                <a:tc>
                  <a:txBody>
                    <a:bodyPr/>
                    <a:lstStyle/>
                    <a:p>
                      <a:pPr algn="l" fontAlgn="ctr"/>
                      <a:r>
                        <a:rPr lang="zh-TW" altLang="en-US" sz="1500" b="0" i="0" u="none" strike="noStrike" dirty="0">
                          <a:solidFill>
                            <a:srgbClr val="000000"/>
                          </a:solidFill>
                          <a:latin typeface="+mn-lt"/>
                        </a:rPr>
                        <a:t>不</a:t>
                      </a:r>
                      <a:r>
                        <a:rPr lang="en-US" sz="1500" b="0" i="0" u="none" strike="noStrike" dirty="0">
                          <a:solidFill>
                            <a:srgbClr val="000000"/>
                          </a:solidFill>
                          <a:latin typeface="+mn-lt"/>
                        </a:rPr>
                        <a:t>Call</a:t>
                      </a:r>
                    </a:p>
                  </a:txBody>
                  <a:tcPr marL="0" marR="0" marT="0" marB="0" anchor="ctr">
                    <a:lnL>
                      <a:noFill/>
                    </a:lnL>
                    <a:lnR>
                      <a:noFill/>
                    </a:lnR>
                    <a:lnT>
                      <a:noFill/>
                    </a:lnT>
                    <a:lnB>
                      <a:noFill/>
                    </a:lnB>
                    <a:solidFill>
                      <a:srgbClr val="B8CCE4"/>
                    </a:solidFill>
                  </a:tcPr>
                </a:tc>
                <a:tc>
                  <a:txBody>
                    <a:bodyPr/>
                    <a:lstStyle/>
                    <a:p>
                      <a:pPr algn="r" fontAlgn="ctr"/>
                      <a:r>
                        <a:rPr lang="en-US" altLang="zh-TW" sz="1500" b="0" i="0" u="none" strike="noStrike" dirty="0">
                          <a:solidFill>
                            <a:srgbClr val="000000"/>
                          </a:solidFill>
                          <a:latin typeface="+mn-lt"/>
                        </a:rPr>
                        <a:t>73.83 </a:t>
                      </a:r>
                    </a:p>
                  </a:txBody>
                  <a:tcPr marL="0" marR="0" marT="0" marB="0" anchor="ctr">
                    <a:lnL>
                      <a:noFill/>
                    </a:lnL>
                    <a:lnR>
                      <a:noFill/>
                    </a:lnR>
                    <a:lnT>
                      <a:noFill/>
                    </a:lnT>
                    <a:lnB>
                      <a:noFill/>
                    </a:lnB>
                    <a:solidFill>
                      <a:srgbClr val="B8CCE4"/>
                    </a:solidFill>
                  </a:tcPr>
                </a:tc>
                <a:tc>
                  <a:txBody>
                    <a:bodyPr/>
                    <a:lstStyle/>
                    <a:p>
                      <a:pPr algn="r" fontAlgn="ctr"/>
                      <a:r>
                        <a:rPr lang="en-US" altLang="zh-TW" sz="1500" b="0" i="0" u="none" strike="noStrike">
                          <a:solidFill>
                            <a:srgbClr val="000000"/>
                          </a:solidFill>
                          <a:latin typeface="+mn-lt"/>
                        </a:rPr>
                        <a:t>94.95 </a:t>
                      </a:r>
                    </a:p>
                  </a:txBody>
                  <a:tcPr marL="0" marR="0" marT="0" marB="0" anchor="ctr">
                    <a:lnL>
                      <a:noFill/>
                    </a:lnL>
                    <a:lnR>
                      <a:noFill/>
                    </a:lnR>
                    <a:lnT>
                      <a:noFill/>
                    </a:lnT>
                    <a:lnB>
                      <a:noFill/>
                    </a:lnB>
                    <a:solidFill>
                      <a:srgbClr val="B8CCE4"/>
                    </a:solidFill>
                  </a:tcPr>
                </a:tc>
                <a:tc>
                  <a:txBody>
                    <a:bodyPr/>
                    <a:lstStyle/>
                    <a:p>
                      <a:pPr algn="r" fontAlgn="ctr"/>
                      <a:r>
                        <a:rPr lang="en-US" altLang="zh-TW" sz="1500" b="0" i="0" u="none" strike="noStrike">
                          <a:solidFill>
                            <a:srgbClr val="000000"/>
                          </a:solidFill>
                          <a:latin typeface="+mn-lt"/>
                        </a:rPr>
                        <a:t>116.07 </a:t>
                      </a:r>
                    </a:p>
                  </a:txBody>
                  <a:tcPr marL="0" marR="0" marT="0" marB="0" anchor="ctr">
                    <a:lnL>
                      <a:noFill/>
                    </a:lnL>
                    <a:lnR>
                      <a:noFill/>
                    </a:lnR>
                    <a:lnT>
                      <a:noFill/>
                    </a:lnT>
                    <a:lnB>
                      <a:noFill/>
                    </a:lnB>
                    <a:solidFill>
                      <a:srgbClr val="B8CCE4"/>
                    </a:solidFill>
                  </a:tcPr>
                </a:tc>
                <a:tc>
                  <a:txBody>
                    <a:bodyPr/>
                    <a:lstStyle/>
                    <a:p>
                      <a:pPr algn="r" fontAlgn="ctr"/>
                      <a:r>
                        <a:rPr lang="en-US" altLang="zh-TW" sz="1500" b="0" i="0" u="none" strike="noStrike" dirty="0">
                          <a:solidFill>
                            <a:srgbClr val="FF0000"/>
                          </a:solidFill>
                          <a:latin typeface="+mn-lt"/>
                        </a:rPr>
                        <a:t>137.19 </a:t>
                      </a:r>
                    </a:p>
                  </a:txBody>
                  <a:tcPr marL="0" marR="0" marT="0" marB="0" anchor="ctr">
                    <a:lnL>
                      <a:noFill/>
                    </a:lnL>
                    <a:lnR>
                      <a:noFill/>
                    </a:lnR>
                    <a:lnT>
                      <a:noFill/>
                    </a:lnT>
                    <a:lnB>
                      <a:noFill/>
                    </a:lnB>
                    <a:solidFill>
                      <a:srgbClr val="B8CCE4"/>
                    </a:solidFill>
                  </a:tcPr>
                </a:tc>
                <a:tc>
                  <a:txBody>
                    <a:bodyPr/>
                    <a:lstStyle/>
                    <a:p>
                      <a:pPr algn="r" fontAlgn="ctr"/>
                      <a:r>
                        <a:rPr lang="en-US" altLang="zh-TW" sz="1500" b="0" i="0" u="none" strike="noStrike">
                          <a:solidFill>
                            <a:srgbClr val="000000"/>
                          </a:solidFill>
                          <a:latin typeface="+mn-lt"/>
                        </a:rPr>
                        <a:t>158.31 </a:t>
                      </a:r>
                    </a:p>
                  </a:txBody>
                  <a:tcPr marL="0" marR="0" marT="0" marB="0" anchor="ctr">
                    <a:lnL>
                      <a:noFill/>
                    </a:lnL>
                    <a:lnR>
                      <a:noFill/>
                    </a:lnR>
                    <a:lnT>
                      <a:noFill/>
                    </a:lnT>
                    <a:lnB>
                      <a:noFill/>
                    </a:lnB>
                    <a:solidFill>
                      <a:srgbClr val="B8CCE4"/>
                    </a:solidFill>
                  </a:tcPr>
                </a:tc>
                <a:tc>
                  <a:txBody>
                    <a:bodyPr/>
                    <a:lstStyle/>
                    <a:p>
                      <a:pPr algn="r" fontAlgn="ctr"/>
                      <a:r>
                        <a:rPr lang="en-US" altLang="zh-TW" sz="1500" b="0" i="0" u="none" strike="noStrike">
                          <a:solidFill>
                            <a:srgbClr val="000000"/>
                          </a:solidFill>
                          <a:latin typeface="+mn-lt"/>
                        </a:rPr>
                        <a:t>179.43 </a:t>
                      </a:r>
                    </a:p>
                  </a:txBody>
                  <a:tcPr marL="0" marR="0" marT="0" marB="0" anchor="ctr">
                    <a:lnL>
                      <a:noFill/>
                    </a:lnL>
                    <a:lnR>
                      <a:noFill/>
                    </a:lnR>
                    <a:lnT>
                      <a:noFill/>
                    </a:lnT>
                    <a:lnB>
                      <a:noFill/>
                    </a:lnB>
                    <a:solidFill>
                      <a:srgbClr val="B8CCE4"/>
                    </a:solidFill>
                  </a:tcPr>
                </a:tc>
              </a:tr>
              <a:tr h="432048">
                <a:tc>
                  <a:txBody>
                    <a:bodyPr/>
                    <a:lstStyle/>
                    <a:p>
                      <a:pPr algn="l" fontAlgn="ctr"/>
                      <a:r>
                        <a:rPr lang="zh-TW" altLang="en-US" sz="1500" b="0" i="0" u="none" strike="noStrike">
                          <a:solidFill>
                            <a:srgbClr val="000000"/>
                          </a:solidFill>
                          <a:latin typeface="+mn-lt"/>
                        </a:rPr>
                        <a:t>本期</a:t>
                      </a:r>
                      <a:r>
                        <a:rPr lang="en-US" sz="1500" b="0" i="0" u="none" strike="noStrike">
                          <a:solidFill>
                            <a:srgbClr val="000000"/>
                          </a:solidFill>
                          <a:latin typeface="+mn-lt"/>
                        </a:rPr>
                        <a:t>Call</a:t>
                      </a:r>
                    </a:p>
                  </a:txBody>
                  <a:tcPr marL="0" marR="0" marT="0" marB="0" anchor="ctr">
                    <a:lnL>
                      <a:noFill/>
                    </a:lnL>
                    <a:lnR>
                      <a:noFill/>
                    </a:lnR>
                    <a:lnT>
                      <a:noFill/>
                    </a:lnT>
                    <a:lnB>
                      <a:noFill/>
                    </a:lnB>
                    <a:solidFill>
                      <a:srgbClr val="B8CCE4"/>
                    </a:solidFill>
                  </a:tcPr>
                </a:tc>
                <a:tc>
                  <a:txBody>
                    <a:bodyPr/>
                    <a:lstStyle/>
                    <a:p>
                      <a:pPr algn="r" fontAlgn="ctr"/>
                      <a:r>
                        <a:rPr lang="en-US" altLang="zh-TW" sz="1500" b="0" i="0" u="none" strike="noStrike" dirty="0">
                          <a:solidFill>
                            <a:srgbClr val="000000"/>
                          </a:solidFill>
                          <a:latin typeface="+mn-lt"/>
                        </a:rPr>
                        <a:t>64.43 </a:t>
                      </a:r>
                    </a:p>
                  </a:txBody>
                  <a:tcPr marL="0" marR="0" marT="0" marB="0" anchor="ctr">
                    <a:lnL>
                      <a:noFill/>
                    </a:lnL>
                    <a:lnR>
                      <a:noFill/>
                    </a:lnR>
                    <a:lnT>
                      <a:noFill/>
                    </a:lnT>
                    <a:lnB>
                      <a:noFill/>
                    </a:lnB>
                    <a:solidFill>
                      <a:srgbClr val="B8CCE4"/>
                    </a:solidFill>
                  </a:tcPr>
                </a:tc>
                <a:tc>
                  <a:txBody>
                    <a:bodyPr/>
                    <a:lstStyle/>
                    <a:p>
                      <a:pPr algn="r" fontAlgn="ctr"/>
                      <a:r>
                        <a:rPr lang="en-US" altLang="zh-TW" sz="1500" b="0" i="0" u="none" strike="noStrike" dirty="0">
                          <a:solidFill>
                            <a:srgbClr val="000000"/>
                          </a:solidFill>
                          <a:latin typeface="+mn-lt"/>
                        </a:rPr>
                        <a:t>87.43 </a:t>
                      </a:r>
                    </a:p>
                  </a:txBody>
                  <a:tcPr marL="0" marR="0" marT="0" marB="0" anchor="ctr">
                    <a:lnL>
                      <a:noFill/>
                    </a:lnL>
                    <a:lnR>
                      <a:noFill/>
                    </a:lnR>
                    <a:lnT>
                      <a:noFill/>
                    </a:lnT>
                    <a:lnB>
                      <a:noFill/>
                    </a:lnB>
                    <a:solidFill>
                      <a:srgbClr val="B8CCE4"/>
                    </a:solidFill>
                  </a:tcPr>
                </a:tc>
                <a:tc>
                  <a:txBody>
                    <a:bodyPr/>
                    <a:lstStyle/>
                    <a:p>
                      <a:pPr algn="r" fontAlgn="ctr"/>
                      <a:r>
                        <a:rPr lang="en-US" altLang="zh-TW" sz="1500" b="0" i="0" u="none" strike="noStrike" dirty="0">
                          <a:solidFill>
                            <a:srgbClr val="000000"/>
                          </a:solidFill>
                          <a:latin typeface="+mn-lt"/>
                        </a:rPr>
                        <a:t>110.43 </a:t>
                      </a:r>
                    </a:p>
                  </a:txBody>
                  <a:tcPr marL="0" marR="0" marT="0" marB="0" anchor="ctr">
                    <a:lnL>
                      <a:noFill/>
                    </a:lnL>
                    <a:lnR>
                      <a:noFill/>
                    </a:lnR>
                    <a:lnT>
                      <a:noFill/>
                    </a:lnT>
                    <a:lnB>
                      <a:noFill/>
                    </a:lnB>
                    <a:solidFill>
                      <a:srgbClr val="B8CCE4"/>
                    </a:solidFill>
                  </a:tcPr>
                </a:tc>
                <a:tc>
                  <a:txBody>
                    <a:bodyPr/>
                    <a:lstStyle/>
                    <a:p>
                      <a:pPr algn="r" fontAlgn="ctr"/>
                      <a:r>
                        <a:rPr lang="en-US" altLang="zh-TW" sz="1500" b="0" i="0" u="none" strike="noStrike" dirty="0">
                          <a:solidFill>
                            <a:srgbClr val="FF0000"/>
                          </a:solidFill>
                          <a:latin typeface="+mn-lt"/>
                        </a:rPr>
                        <a:t>133.43 </a:t>
                      </a:r>
                    </a:p>
                  </a:txBody>
                  <a:tcPr marL="0" marR="0" marT="0" marB="0" anchor="ctr">
                    <a:lnL>
                      <a:noFill/>
                    </a:lnL>
                    <a:lnR>
                      <a:noFill/>
                    </a:lnR>
                    <a:lnT>
                      <a:noFill/>
                    </a:lnT>
                    <a:lnB>
                      <a:noFill/>
                    </a:lnB>
                    <a:solidFill>
                      <a:srgbClr val="B8CCE4"/>
                    </a:solidFill>
                  </a:tcPr>
                </a:tc>
                <a:tc>
                  <a:txBody>
                    <a:bodyPr/>
                    <a:lstStyle/>
                    <a:p>
                      <a:pPr algn="r" fontAlgn="ctr"/>
                      <a:r>
                        <a:rPr lang="en-US" altLang="zh-TW" sz="1500" b="0" i="0" u="none" strike="noStrike">
                          <a:solidFill>
                            <a:srgbClr val="000000"/>
                          </a:solidFill>
                          <a:latin typeface="+mn-lt"/>
                        </a:rPr>
                        <a:t>156.43 </a:t>
                      </a:r>
                    </a:p>
                  </a:txBody>
                  <a:tcPr marL="0" marR="0" marT="0" marB="0" anchor="ctr">
                    <a:lnL>
                      <a:noFill/>
                    </a:lnL>
                    <a:lnR>
                      <a:noFill/>
                    </a:lnR>
                    <a:lnT>
                      <a:noFill/>
                    </a:lnT>
                    <a:lnB>
                      <a:noFill/>
                    </a:lnB>
                    <a:solidFill>
                      <a:srgbClr val="B8CCE4"/>
                    </a:solidFill>
                  </a:tcPr>
                </a:tc>
                <a:tc>
                  <a:txBody>
                    <a:bodyPr/>
                    <a:lstStyle/>
                    <a:p>
                      <a:pPr algn="r" fontAlgn="ctr"/>
                      <a:r>
                        <a:rPr lang="en-US" altLang="zh-TW" sz="1500" b="0" i="0" u="none" strike="noStrike">
                          <a:solidFill>
                            <a:srgbClr val="000000"/>
                          </a:solidFill>
                          <a:latin typeface="+mn-lt"/>
                        </a:rPr>
                        <a:t>179.43 </a:t>
                      </a:r>
                    </a:p>
                  </a:txBody>
                  <a:tcPr marL="0" marR="0" marT="0" marB="0" anchor="ctr">
                    <a:lnL>
                      <a:noFill/>
                    </a:lnL>
                    <a:lnR>
                      <a:noFill/>
                    </a:lnR>
                    <a:lnT>
                      <a:noFill/>
                    </a:lnT>
                    <a:lnB>
                      <a:noFill/>
                    </a:lnB>
                    <a:solidFill>
                      <a:srgbClr val="B8CCE4"/>
                    </a:solidFill>
                  </a:tcPr>
                </a:tc>
              </a:tr>
              <a:tr h="432048">
                <a:tc>
                  <a:txBody>
                    <a:bodyPr/>
                    <a:lstStyle/>
                    <a:p>
                      <a:pPr algn="l" fontAlgn="ctr"/>
                      <a:r>
                        <a:rPr lang="zh-TW" altLang="en-US" sz="1500" b="0" i="0" u="none" strike="noStrike">
                          <a:solidFill>
                            <a:srgbClr val="000000"/>
                          </a:solidFill>
                          <a:latin typeface="+mn-lt"/>
                        </a:rPr>
                        <a:t>之前</a:t>
                      </a:r>
                      <a:r>
                        <a:rPr lang="en-US" sz="1500" b="0" i="0" u="none" strike="noStrike">
                          <a:solidFill>
                            <a:srgbClr val="000000"/>
                          </a:solidFill>
                          <a:latin typeface="+mn-lt"/>
                        </a:rPr>
                        <a:t>Call</a:t>
                      </a:r>
                    </a:p>
                  </a:txBody>
                  <a:tcPr marL="0" marR="0" marT="0" marB="0" anchor="ctr">
                    <a:lnL>
                      <a:noFill/>
                    </a:lnL>
                    <a:lnR>
                      <a:noFill/>
                    </a:lnR>
                    <a:lnT>
                      <a:noFill/>
                    </a:lnT>
                    <a:lnB>
                      <a:noFill/>
                    </a:lnB>
                    <a:solidFill>
                      <a:srgbClr val="B8CCE4"/>
                    </a:solidFill>
                  </a:tcPr>
                </a:tc>
                <a:tc>
                  <a:txBody>
                    <a:bodyPr/>
                    <a:lstStyle/>
                    <a:p>
                      <a:pPr algn="r" fontAlgn="ctr"/>
                      <a:r>
                        <a:rPr lang="en-US" altLang="zh-TW" sz="1500" b="0" i="0" u="none" strike="noStrike" dirty="0">
                          <a:solidFill>
                            <a:srgbClr val="000000"/>
                          </a:solidFill>
                          <a:latin typeface="+mn-lt"/>
                        </a:rPr>
                        <a:t>179.43 </a:t>
                      </a:r>
                    </a:p>
                  </a:txBody>
                  <a:tcPr marL="0" marR="0" marT="0" marB="0" anchor="ctr">
                    <a:lnL>
                      <a:noFill/>
                    </a:lnL>
                    <a:lnR>
                      <a:noFill/>
                    </a:lnR>
                    <a:lnT>
                      <a:noFill/>
                    </a:lnT>
                    <a:lnB>
                      <a:noFill/>
                    </a:lnB>
                    <a:solidFill>
                      <a:srgbClr val="B8CCE4"/>
                    </a:solidFill>
                  </a:tcPr>
                </a:tc>
                <a:tc>
                  <a:txBody>
                    <a:bodyPr/>
                    <a:lstStyle/>
                    <a:p>
                      <a:pPr algn="r" fontAlgn="ctr"/>
                      <a:r>
                        <a:rPr lang="en-US" altLang="zh-TW" sz="1500" b="0" i="0" u="none" strike="noStrike">
                          <a:solidFill>
                            <a:srgbClr val="000000"/>
                          </a:solidFill>
                          <a:latin typeface="+mn-lt"/>
                        </a:rPr>
                        <a:t>179.43 </a:t>
                      </a:r>
                    </a:p>
                  </a:txBody>
                  <a:tcPr marL="0" marR="0" marT="0" marB="0" anchor="ctr">
                    <a:lnL>
                      <a:noFill/>
                    </a:lnL>
                    <a:lnR>
                      <a:noFill/>
                    </a:lnR>
                    <a:lnT>
                      <a:noFill/>
                    </a:lnT>
                    <a:lnB>
                      <a:noFill/>
                    </a:lnB>
                    <a:solidFill>
                      <a:srgbClr val="B8CCE4"/>
                    </a:solidFill>
                  </a:tcPr>
                </a:tc>
                <a:tc>
                  <a:txBody>
                    <a:bodyPr/>
                    <a:lstStyle/>
                    <a:p>
                      <a:pPr algn="r" fontAlgn="ctr"/>
                      <a:r>
                        <a:rPr lang="en-US" altLang="zh-TW" sz="1500" b="0" i="0" u="none" strike="noStrike" dirty="0">
                          <a:solidFill>
                            <a:srgbClr val="000000"/>
                          </a:solidFill>
                          <a:latin typeface="+mn-lt"/>
                        </a:rPr>
                        <a:t>179.43 </a:t>
                      </a:r>
                    </a:p>
                  </a:txBody>
                  <a:tcPr marL="0" marR="0" marT="0" marB="0" anchor="ctr">
                    <a:lnL>
                      <a:noFill/>
                    </a:lnL>
                    <a:lnR>
                      <a:noFill/>
                    </a:lnR>
                    <a:lnT>
                      <a:noFill/>
                    </a:lnT>
                    <a:lnB>
                      <a:noFill/>
                    </a:lnB>
                    <a:solidFill>
                      <a:srgbClr val="B8CCE4"/>
                    </a:solidFill>
                  </a:tcPr>
                </a:tc>
                <a:tc>
                  <a:txBody>
                    <a:bodyPr/>
                    <a:lstStyle/>
                    <a:p>
                      <a:pPr algn="r" fontAlgn="ctr"/>
                      <a:r>
                        <a:rPr lang="en-US" altLang="zh-TW" sz="1500" b="0" i="0" u="none" strike="noStrike" dirty="0">
                          <a:solidFill>
                            <a:srgbClr val="FF0000"/>
                          </a:solidFill>
                          <a:latin typeface="+mn-lt"/>
                        </a:rPr>
                        <a:t>179.43 </a:t>
                      </a:r>
                    </a:p>
                  </a:txBody>
                  <a:tcPr marL="0" marR="0" marT="0" marB="0" anchor="ctr">
                    <a:lnL>
                      <a:noFill/>
                    </a:lnL>
                    <a:lnR>
                      <a:noFill/>
                    </a:lnR>
                    <a:lnT>
                      <a:noFill/>
                    </a:lnT>
                    <a:lnB>
                      <a:noFill/>
                    </a:lnB>
                    <a:solidFill>
                      <a:srgbClr val="B8CCE4"/>
                    </a:solidFill>
                  </a:tcPr>
                </a:tc>
                <a:tc>
                  <a:txBody>
                    <a:bodyPr/>
                    <a:lstStyle/>
                    <a:p>
                      <a:pPr algn="r" fontAlgn="ctr"/>
                      <a:r>
                        <a:rPr lang="en-US" altLang="zh-TW" sz="1500" b="0" i="0" u="none" strike="noStrike">
                          <a:solidFill>
                            <a:srgbClr val="000000"/>
                          </a:solidFill>
                          <a:latin typeface="+mn-lt"/>
                        </a:rPr>
                        <a:t>179.43 </a:t>
                      </a:r>
                    </a:p>
                  </a:txBody>
                  <a:tcPr marL="0" marR="0" marT="0" marB="0" anchor="ctr">
                    <a:lnL>
                      <a:noFill/>
                    </a:lnL>
                    <a:lnR>
                      <a:noFill/>
                    </a:lnR>
                    <a:lnT>
                      <a:noFill/>
                    </a:lnT>
                    <a:lnB>
                      <a:noFill/>
                    </a:lnB>
                    <a:solidFill>
                      <a:srgbClr val="B8CCE4"/>
                    </a:solidFill>
                  </a:tcPr>
                </a:tc>
                <a:tc>
                  <a:txBody>
                    <a:bodyPr/>
                    <a:lstStyle/>
                    <a:p>
                      <a:pPr algn="r" fontAlgn="ctr"/>
                      <a:r>
                        <a:rPr lang="en-US" altLang="zh-TW" sz="1500" b="0" i="0" u="none" strike="noStrike" dirty="0">
                          <a:solidFill>
                            <a:srgbClr val="000000"/>
                          </a:solidFill>
                          <a:latin typeface="+mn-lt"/>
                        </a:rPr>
                        <a:t>179.43 </a:t>
                      </a:r>
                    </a:p>
                  </a:txBody>
                  <a:tcPr marL="0" marR="0" marT="0" marB="0" anchor="ctr">
                    <a:lnL>
                      <a:noFill/>
                    </a:lnL>
                    <a:lnR>
                      <a:noFill/>
                    </a:lnR>
                    <a:lnT>
                      <a:noFill/>
                    </a:lnT>
                    <a:lnB>
                      <a:noFill/>
                    </a:lnB>
                    <a:solidFill>
                      <a:srgbClr val="B8CCE4"/>
                    </a:solidFill>
                  </a:tcPr>
                </a:tc>
              </a:tr>
              <a:tr h="432048">
                <a:tc>
                  <a:txBody>
                    <a:bodyPr/>
                    <a:lstStyle/>
                    <a:p>
                      <a:pPr algn="l" fontAlgn="ctr"/>
                      <a:endParaRPr lang="zh-TW" altLang="en-US" sz="1500" b="0" i="0" u="none" strike="noStrike" dirty="0">
                        <a:solidFill>
                          <a:srgbClr val="000000"/>
                        </a:solidFill>
                        <a:latin typeface="+mn-lt"/>
                      </a:endParaRPr>
                    </a:p>
                  </a:txBody>
                  <a:tcPr marL="0" marR="0" marT="0" marB="0" anchor="ctr">
                    <a:lnL>
                      <a:noFill/>
                    </a:lnL>
                    <a:lnR>
                      <a:noFill/>
                    </a:lnR>
                    <a:lnT>
                      <a:noFill/>
                    </a:lnT>
                    <a:lnB>
                      <a:noFill/>
                    </a:lnB>
                    <a:solidFill>
                      <a:srgbClr val="B8CCE4"/>
                    </a:solidFill>
                  </a:tcPr>
                </a:tc>
                <a:tc>
                  <a:txBody>
                    <a:bodyPr/>
                    <a:lstStyle/>
                    <a:p>
                      <a:pPr algn="ctr" fontAlgn="ctr"/>
                      <a:endParaRPr lang="zh-TW" altLang="en-US" sz="1500" b="0" i="0" u="none" strike="noStrike">
                        <a:solidFill>
                          <a:srgbClr val="000000"/>
                        </a:solidFill>
                        <a:latin typeface="+mn-lt"/>
                      </a:endParaRPr>
                    </a:p>
                  </a:txBody>
                  <a:tcPr marL="0" marR="0" marT="0" marB="0" anchor="ctr">
                    <a:lnL>
                      <a:noFill/>
                    </a:lnL>
                    <a:lnR>
                      <a:noFill/>
                    </a:lnR>
                    <a:lnT>
                      <a:noFill/>
                    </a:lnT>
                    <a:lnB>
                      <a:noFill/>
                    </a:lnB>
                    <a:solidFill>
                      <a:srgbClr val="B8CCE4"/>
                    </a:solidFill>
                  </a:tcPr>
                </a:tc>
                <a:tc>
                  <a:txBody>
                    <a:bodyPr/>
                    <a:lstStyle/>
                    <a:p>
                      <a:pPr algn="ctr" fontAlgn="ctr"/>
                      <a:endParaRPr lang="zh-TW" altLang="en-US" sz="1500" b="0" i="0" u="none" strike="noStrike">
                        <a:solidFill>
                          <a:srgbClr val="000000"/>
                        </a:solidFill>
                        <a:latin typeface="+mn-lt"/>
                      </a:endParaRPr>
                    </a:p>
                  </a:txBody>
                  <a:tcPr marL="0" marR="0" marT="0" marB="0" anchor="ctr">
                    <a:lnL>
                      <a:noFill/>
                    </a:lnL>
                    <a:lnR>
                      <a:noFill/>
                    </a:lnR>
                    <a:lnT>
                      <a:noFill/>
                    </a:lnT>
                    <a:lnB>
                      <a:noFill/>
                    </a:lnB>
                    <a:solidFill>
                      <a:srgbClr val="B8CCE4"/>
                    </a:solidFill>
                  </a:tcPr>
                </a:tc>
                <a:tc>
                  <a:txBody>
                    <a:bodyPr/>
                    <a:lstStyle/>
                    <a:p>
                      <a:pPr algn="ctr" fontAlgn="ctr"/>
                      <a:endParaRPr lang="zh-TW" altLang="en-US" sz="1500" b="0" i="0" u="none" strike="noStrike">
                        <a:solidFill>
                          <a:srgbClr val="000000"/>
                        </a:solidFill>
                        <a:latin typeface="+mn-lt"/>
                      </a:endParaRPr>
                    </a:p>
                  </a:txBody>
                  <a:tcPr marL="0" marR="0" marT="0" marB="0" anchor="ctr">
                    <a:lnL>
                      <a:noFill/>
                    </a:lnL>
                    <a:lnR>
                      <a:noFill/>
                    </a:lnR>
                    <a:lnT>
                      <a:noFill/>
                    </a:lnT>
                    <a:lnB>
                      <a:noFill/>
                    </a:lnB>
                    <a:solidFill>
                      <a:srgbClr val="B8CCE4"/>
                    </a:solidFill>
                  </a:tcPr>
                </a:tc>
                <a:tc>
                  <a:txBody>
                    <a:bodyPr/>
                    <a:lstStyle/>
                    <a:p>
                      <a:pPr algn="ctr" fontAlgn="ctr"/>
                      <a:endParaRPr lang="zh-TW" altLang="en-US" sz="1500" b="0" i="0" u="none" strike="noStrike" dirty="0">
                        <a:solidFill>
                          <a:srgbClr val="000000"/>
                        </a:solidFill>
                        <a:latin typeface="+mn-lt"/>
                      </a:endParaRPr>
                    </a:p>
                  </a:txBody>
                  <a:tcPr marL="0" marR="0" marT="0" marB="0" anchor="ctr">
                    <a:lnL>
                      <a:noFill/>
                    </a:lnL>
                    <a:lnR>
                      <a:noFill/>
                    </a:lnR>
                    <a:lnT>
                      <a:noFill/>
                    </a:lnT>
                    <a:lnB>
                      <a:noFill/>
                    </a:lnB>
                    <a:solidFill>
                      <a:srgbClr val="B8CCE4"/>
                    </a:solidFill>
                  </a:tcPr>
                </a:tc>
                <a:tc>
                  <a:txBody>
                    <a:bodyPr/>
                    <a:lstStyle/>
                    <a:p>
                      <a:pPr algn="ctr" fontAlgn="ctr"/>
                      <a:endParaRPr lang="zh-TW" altLang="en-US" sz="1500" b="0" i="0" u="none" strike="noStrike" dirty="0">
                        <a:solidFill>
                          <a:srgbClr val="000000"/>
                        </a:solidFill>
                        <a:latin typeface="+mn-lt"/>
                      </a:endParaRPr>
                    </a:p>
                  </a:txBody>
                  <a:tcPr marL="0" marR="0" marT="0" marB="0" anchor="ctr">
                    <a:lnL>
                      <a:noFill/>
                    </a:lnL>
                    <a:lnR>
                      <a:noFill/>
                    </a:lnR>
                    <a:lnT>
                      <a:noFill/>
                    </a:lnT>
                    <a:lnB>
                      <a:noFill/>
                    </a:lnB>
                    <a:solidFill>
                      <a:srgbClr val="B8CCE4"/>
                    </a:solidFill>
                  </a:tcPr>
                </a:tc>
                <a:tc>
                  <a:txBody>
                    <a:bodyPr/>
                    <a:lstStyle/>
                    <a:p>
                      <a:pPr algn="ctr" fontAlgn="ctr"/>
                      <a:endParaRPr lang="zh-TW" altLang="en-US" sz="1500" b="0" i="0" u="none" strike="noStrike">
                        <a:solidFill>
                          <a:srgbClr val="000000"/>
                        </a:solidFill>
                        <a:latin typeface="+mn-lt"/>
                      </a:endParaRPr>
                    </a:p>
                  </a:txBody>
                  <a:tcPr marL="0" marR="0" marT="0" marB="0" anchor="ctr">
                    <a:lnL>
                      <a:noFill/>
                    </a:lnL>
                    <a:lnR>
                      <a:noFill/>
                    </a:lnR>
                    <a:lnT>
                      <a:noFill/>
                    </a:lnT>
                    <a:lnB>
                      <a:noFill/>
                    </a:lnB>
                    <a:solidFill>
                      <a:srgbClr val="B8CCE4"/>
                    </a:solidFill>
                  </a:tcPr>
                </a:tc>
              </a:tr>
              <a:tr h="432048">
                <a:tc>
                  <a:txBody>
                    <a:bodyPr/>
                    <a:lstStyle/>
                    <a:p>
                      <a:pPr algn="l" fontAlgn="ctr"/>
                      <a:endParaRPr lang="zh-TW" altLang="en-US" sz="1500" b="0" i="0" u="none" strike="noStrike" dirty="0">
                        <a:solidFill>
                          <a:srgbClr val="000000"/>
                        </a:solidFill>
                        <a:latin typeface="+mn-lt"/>
                      </a:endParaRPr>
                    </a:p>
                  </a:txBody>
                  <a:tcPr marL="0" marR="0" marT="0" marB="0" anchor="ctr">
                    <a:lnL>
                      <a:noFill/>
                    </a:lnL>
                    <a:lnR>
                      <a:noFill/>
                    </a:lnR>
                    <a:lnT>
                      <a:noFill/>
                    </a:lnT>
                    <a:lnB>
                      <a:noFill/>
                    </a:lnB>
                    <a:solidFill>
                      <a:srgbClr val="B8CCE4"/>
                    </a:solidFill>
                  </a:tcPr>
                </a:tc>
                <a:tc>
                  <a:txBody>
                    <a:bodyPr/>
                    <a:lstStyle/>
                    <a:p>
                      <a:pPr algn="ctr" fontAlgn="ctr"/>
                      <a:endParaRPr lang="zh-TW" altLang="en-US" sz="1500" b="0" i="0" u="none" strike="noStrike" dirty="0">
                        <a:solidFill>
                          <a:srgbClr val="000000"/>
                        </a:solidFill>
                        <a:latin typeface="+mn-lt"/>
                      </a:endParaRPr>
                    </a:p>
                  </a:txBody>
                  <a:tcPr marL="0" marR="0" marT="0" marB="0" anchor="ctr">
                    <a:lnL>
                      <a:noFill/>
                    </a:lnL>
                    <a:lnR>
                      <a:noFill/>
                    </a:lnR>
                    <a:lnT>
                      <a:noFill/>
                    </a:lnT>
                    <a:lnB>
                      <a:noFill/>
                    </a:lnB>
                    <a:solidFill>
                      <a:srgbClr val="B8CCE4"/>
                    </a:solidFill>
                  </a:tcPr>
                </a:tc>
                <a:tc>
                  <a:txBody>
                    <a:bodyPr/>
                    <a:lstStyle/>
                    <a:p>
                      <a:pPr algn="ctr" fontAlgn="ctr"/>
                      <a:endParaRPr lang="zh-TW" altLang="en-US" sz="1500" b="0" i="0" u="none" strike="noStrike" dirty="0">
                        <a:solidFill>
                          <a:srgbClr val="000000"/>
                        </a:solidFill>
                        <a:latin typeface="+mn-lt"/>
                      </a:endParaRPr>
                    </a:p>
                  </a:txBody>
                  <a:tcPr marL="0" marR="0" marT="0" marB="0" anchor="ctr">
                    <a:lnL>
                      <a:noFill/>
                    </a:lnL>
                    <a:lnR>
                      <a:noFill/>
                    </a:lnR>
                    <a:lnT>
                      <a:noFill/>
                    </a:lnT>
                    <a:lnB>
                      <a:noFill/>
                    </a:lnB>
                    <a:solidFill>
                      <a:srgbClr val="B8CCE4"/>
                    </a:solidFill>
                  </a:tcPr>
                </a:tc>
                <a:tc>
                  <a:txBody>
                    <a:bodyPr/>
                    <a:lstStyle/>
                    <a:p>
                      <a:pPr algn="ctr" fontAlgn="ctr"/>
                      <a:endParaRPr lang="zh-TW" altLang="en-US" sz="1500" b="0" i="0" u="none" strike="noStrike" dirty="0">
                        <a:solidFill>
                          <a:srgbClr val="000000"/>
                        </a:solidFill>
                        <a:latin typeface="+mn-lt"/>
                      </a:endParaRPr>
                    </a:p>
                  </a:txBody>
                  <a:tcPr marL="0" marR="0" marT="0" marB="0" anchor="ctr">
                    <a:lnL>
                      <a:noFill/>
                    </a:lnL>
                    <a:lnR>
                      <a:noFill/>
                    </a:lnR>
                    <a:lnT>
                      <a:noFill/>
                    </a:lnT>
                    <a:lnB>
                      <a:noFill/>
                    </a:lnB>
                    <a:solidFill>
                      <a:srgbClr val="B8CCE4"/>
                    </a:solidFill>
                  </a:tcPr>
                </a:tc>
                <a:tc>
                  <a:txBody>
                    <a:bodyPr/>
                    <a:lstStyle/>
                    <a:p>
                      <a:pPr algn="ctr" fontAlgn="ctr"/>
                      <a:endParaRPr lang="zh-TW" altLang="en-US" sz="1500" b="0" i="0" u="none" strike="noStrike" dirty="0">
                        <a:solidFill>
                          <a:srgbClr val="000000"/>
                        </a:solidFill>
                        <a:latin typeface="+mn-lt"/>
                      </a:endParaRPr>
                    </a:p>
                  </a:txBody>
                  <a:tcPr marL="0" marR="0" marT="0" marB="0" anchor="ctr">
                    <a:lnL>
                      <a:noFill/>
                    </a:lnL>
                    <a:lnR>
                      <a:noFill/>
                    </a:lnR>
                    <a:lnT>
                      <a:noFill/>
                    </a:lnT>
                    <a:lnB>
                      <a:noFill/>
                    </a:lnB>
                    <a:solidFill>
                      <a:srgbClr val="B8CCE4"/>
                    </a:solidFill>
                  </a:tcPr>
                </a:tc>
                <a:tc>
                  <a:txBody>
                    <a:bodyPr/>
                    <a:lstStyle/>
                    <a:p>
                      <a:pPr algn="ctr" fontAlgn="ctr"/>
                      <a:endParaRPr lang="zh-TW" altLang="en-US" sz="1500" b="0" i="0" u="none" strike="noStrike">
                        <a:solidFill>
                          <a:srgbClr val="000000"/>
                        </a:solidFill>
                        <a:latin typeface="+mn-lt"/>
                      </a:endParaRPr>
                    </a:p>
                  </a:txBody>
                  <a:tcPr marL="0" marR="0" marT="0" marB="0" anchor="ctr">
                    <a:lnL>
                      <a:noFill/>
                    </a:lnL>
                    <a:lnR>
                      <a:noFill/>
                    </a:lnR>
                    <a:lnT>
                      <a:noFill/>
                    </a:lnT>
                    <a:lnB>
                      <a:noFill/>
                    </a:lnB>
                    <a:solidFill>
                      <a:srgbClr val="B8CCE4"/>
                    </a:solidFill>
                  </a:tcPr>
                </a:tc>
                <a:tc>
                  <a:txBody>
                    <a:bodyPr/>
                    <a:lstStyle/>
                    <a:p>
                      <a:pPr algn="ctr" fontAlgn="ctr"/>
                      <a:endParaRPr lang="zh-TW" altLang="en-US" sz="1500" b="0" i="0" u="none" strike="noStrike" dirty="0">
                        <a:solidFill>
                          <a:srgbClr val="000000"/>
                        </a:solidFill>
                        <a:latin typeface="+mn-lt"/>
                      </a:endParaRPr>
                    </a:p>
                  </a:txBody>
                  <a:tcPr marL="0" marR="0" marT="0" marB="0" anchor="ctr">
                    <a:lnL>
                      <a:noFill/>
                    </a:lnL>
                    <a:lnR>
                      <a:noFill/>
                    </a:lnR>
                    <a:lnT>
                      <a:noFill/>
                    </a:lnT>
                    <a:lnB>
                      <a:noFill/>
                    </a:lnB>
                    <a:solidFill>
                      <a:srgbClr val="B8CCE4"/>
                    </a:solidFill>
                  </a:tcPr>
                </a:tc>
              </a:tr>
              <a:tr h="432048">
                <a:tc>
                  <a:txBody>
                    <a:bodyPr/>
                    <a:lstStyle/>
                    <a:p>
                      <a:pPr algn="l" fontAlgn="ctr"/>
                      <a:endParaRPr lang="zh-TW" altLang="en-US" sz="1500" b="0" i="0" u="none" strike="noStrike">
                        <a:solidFill>
                          <a:srgbClr val="000000"/>
                        </a:solidFill>
                        <a:latin typeface="+mn-lt"/>
                      </a:endParaRPr>
                    </a:p>
                  </a:txBody>
                  <a:tcPr marL="0" marR="0" marT="0" marB="0" anchor="ctr">
                    <a:lnL>
                      <a:noFill/>
                    </a:lnL>
                    <a:lnR>
                      <a:noFill/>
                    </a:lnR>
                    <a:lnT>
                      <a:noFill/>
                    </a:lnT>
                    <a:lnB>
                      <a:noFill/>
                    </a:lnB>
                    <a:solidFill>
                      <a:srgbClr val="B8CCE4"/>
                    </a:solidFill>
                  </a:tcPr>
                </a:tc>
                <a:tc>
                  <a:txBody>
                    <a:bodyPr/>
                    <a:lstStyle/>
                    <a:p>
                      <a:pPr algn="ctr" fontAlgn="ctr"/>
                      <a:endParaRPr lang="zh-TW" altLang="en-US" sz="1500" b="0" i="0" u="none" strike="noStrike" dirty="0">
                        <a:solidFill>
                          <a:srgbClr val="000000"/>
                        </a:solidFill>
                        <a:latin typeface="+mn-lt"/>
                      </a:endParaRPr>
                    </a:p>
                  </a:txBody>
                  <a:tcPr marL="0" marR="0" marT="0" marB="0" anchor="ctr">
                    <a:lnL>
                      <a:noFill/>
                    </a:lnL>
                    <a:lnR>
                      <a:noFill/>
                    </a:lnR>
                    <a:lnT>
                      <a:noFill/>
                    </a:lnT>
                    <a:lnB>
                      <a:noFill/>
                    </a:lnB>
                    <a:solidFill>
                      <a:srgbClr val="B8CCE4"/>
                    </a:solidFill>
                  </a:tcPr>
                </a:tc>
                <a:tc>
                  <a:txBody>
                    <a:bodyPr/>
                    <a:lstStyle/>
                    <a:p>
                      <a:pPr algn="ctr" fontAlgn="ctr"/>
                      <a:endParaRPr lang="zh-TW" altLang="en-US" sz="1500" b="0" i="0" u="none" strike="noStrike" dirty="0">
                        <a:solidFill>
                          <a:srgbClr val="000000"/>
                        </a:solidFill>
                        <a:latin typeface="+mn-lt"/>
                      </a:endParaRPr>
                    </a:p>
                  </a:txBody>
                  <a:tcPr marL="0" marR="0" marT="0" marB="0" anchor="ctr">
                    <a:lnL>
                      <a:noFill/>
                    </a:lnL>
                    <a:lnR>
                      <a:noFill/>
                    </a:lnR>
                    <a:lnT>
                      <a:noFill/>
                    </a:lnT>
                    <a:lnB>
                      <a:noFill/>
                    </a:lnB>
                    <a:solidFill>
                      <a:srgbClr val="B8CCE4"/>
                    </a:solidFill>
                  </a:tcPr>
                </a:tc>
                <a:tc>
                  <a:txBody>
                    <a:bodyPr/>
                    <a:lstStyle/>
                    <a:p>
                      <a:pPr algn="ctr" fontAlgn="ctr"/>
                      <a:endParaRPr lang="zh-TW" altLang="en-US" sz="1500" b="0" i="0" u="none" strike="noStrike" dirty="0">
                        <a:solidFill>
                          <a:srgbClr val="000000"/>
                        </a:solidFill>
                        <a:latin typeface="+mn-lt"/>
                      </a:endParaRPr>
                    </a:p>
                  </a:txBody>
                  <a:tcPr marL="0" marR="0" marT="0" marB="0" anchor="ctr">
                    <a:lnL>
                      <a:noFill/>
                    </a:lnL>
                    <a:lnR>
                      <a:noFill/>
                    </a:lnR>
                    <a:lnT>
                      <a:noFill/>
                    </a:lnT>
                    <a:lnB>
                      <a:noFill/>
                    </a:lnB>
                    <a:solidFill>
                      <a:srgbClr val="B8CCE4"/>
                    </a:solidFill>
                  </a:tcPr>
                </a:tc>
                <a:tc>
                  <a:txBody>
                    <a:bodyPr/>
                    <a:lstStyle/>
                    <a:p>
                      <a:pPr algn="ctr" fontAlgn="ctr"/>
                      <a:endParaRPr lang="zh-TW" altLang="en-US" sz="1500" b="0" i="0" u="none" strike="noStrike" dirty="0">
                        <a:solidFill>
                          <a:srgbClr val="000000"/>
                        </a:solidFill>
                        <a:latin typeface="+mn-lt"/>
                      </a:endParaRPr>
                    </a:p>
                  </a:txBody>
                  <a:tcPr marL="0" marR="0" marT="0" marB="0" anchor="ctr">
                    <a:lnL>
                      <a:noFill/>
                    </a:lnL>
                    <a:lnR>
                      <a:noFill/>
                    </a:lnR>
                    <a:lnT>
                      <a:noFill/>
                    </a:lnT>
                    <a:lnB>
                      <a:noFill/>
                    </a:lnB>
                    <a:solidFill>
                      <a:srgbClr val="B8CCE4"/>
                    </a:solidFill>
                  </a:tcPr>
                </a:tc>
                <a:tc>
                  <a:txBody>
                    <a:bodyPr/>
                    <a:lstStyle/>
                    <a:p>
                      <a:pPr algn="ctr" fontAlgn="ctr"/>
                      <a:endParaRPr lang="zh-TW" altLang="en-US" sz="1500" b="0" i="0" u="none" strike="noStrike" dirty="0">
                        <a:solidFill>
                          <a:srgbClr val="000000"/>
                        </a:solidFill>
                        <a:latin typeface="+mn-lt"/>
                      </a:endParaRPr>
                    </a:p>
                  </a:txBody>
                  <a:tcPr marL="0" marR="0" marT="0" marB="0" anchor="ctr">
                    <a:lnL>
                      <a:noFill/>
                    </a:lnL>
                    <a:lnR>
                      <a:noFill/>
                    </a:lnR>
                    <a:lnT>
                      <a:noFill/>
                    </a:lnT>
                    <a:lnB>
                      <a:noFill/>
                    </a:lnB>
                    <a:solidFill>
                      <a:srgbClr val="B8CCE4"/>
                    </a:solidFill>
                  </a:tcPr>
                </a:tc>
                <a:tc>
                  <a:txBody>
                    <a:bodyPr/>
                    <a:lstStyle/>
                    <a:p>
                      <a:pPr algn="ctr" fontAlgn="ctr"/>
                      <a:endParaRPr lang="zh-TW" altLang="en-US" sz="1500" b="0" i="0" u="none" strike="noStrike" dirty="0">
                        <a:solidFill>
                          <a:srgbClr val="000000"/>
                        </a:solidFill>
                        <a:latin typeface="+mn-lt"/>
                      </a:endParaRPr>
                    </a:p>
                  </a:txBody>
                  <a:tcPr marL="0" marR="0" marT="0" marB="0" anchor="ctr">
                    <a:lnL>
                      <a:noFill/>
                    </a:lnL>
                    <a:lnR>
                      <a:noFill/>
                    </a:lnR>
                    <a:lnT>
                      <a:noFill/>
                    </a:lnT>
                    <a:lnB>
                      <a:noFill/>
                    </a:lnB>
                    <a:solidFill>
                      <a:srgbClr val="B8CCE4"/>
                    </a:solidFill>
                  </a:tcPr>
                </a:tc>
              </a:tr>
            </a:tbl>
          </a:graphicData>
        </a:graphic>
      </p:graphicFrame>
    </p:spTree>
    <p:extLst>
      <p:ext uri="{BB962C8B-B14F-4D97-AF65-F5344CB8AC3E}">
        <p14:creationId xmlns="" xmlns:p14="http://schemas.microsoft.com/office/powerpoint/2010/main" val="215938340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511778" y="274638"/>
            <a:ext cx="5724518" cy="850106"/>
          </a:xfrm>
          <a:effectLst>
            <a:outerShdw blurRad="50800" dist="38100" dir="2700000" algn="tl" rotWithShape="0">
              <a:prstClr val="black">
                <a:alpha val="40000"/>
              </a:prstClr>
            </a:outerShdw>
          </a:effectLst>
        </p:spPr>
        <p:txBody>
          <a:bodyPr/>
          <a:lstStyle/>
          <a:p>
            <a:pPr algn="l"/>
            <a:r>
              <a:rPr lang="en-US" altLang="zh-TW" dirty="0" smtClean="0">
                <a:latin typeface="Times New Roman" pitchFamily="18" charset="0"/>
                <a:cs typeface="Times New Roman" pitchFamily="18" charset="0"/>
              </a:rPr>
              <a:t>Equity</a:t>
            </a:r>
            <a:endParaRPr lang="zh-TW" altLang="en-US" dirty="0">
              <a:latin typeface="Times New Roman" pitchFamily="18" charset="0"/>
              <a:cs typeface="Times New Roman" pitchFamily="18" charset="0"/>
            </a:endParaRPr>
          </a:p>
        </p:txBody>
      </p:sp>
      <p:cxnSp>
        <p:nvCxnSpPr>
          <p:cNvPr id="4" name="直線接點 3"/>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內容版面配置區 4"/>
          <p:cNvSpPr>
            <a:spLocks noGrp="1"/>
          </p:cNvSpPr>
          <p:nvPr>
            <p:ph idx="1"/>
          </p:nvPr>
        </p:nvSpPr>
        <p:spPr>
          <a:xfrm>
            <a:off x="323528" y="1412776"/>
            <a:ext cx="8496944" cy="5040560"/>
          </a:xfrm>
        </p:spPr>
        <p:txBody>
          <a:bodyPr>
            <a:normAutofit/>
          </a:bodyPr>
          <a:lstStyle/>
          <a:p>
            <a:r>
              <a:rPr lang="zh-TW" altLang="en-US" dirty="0" smtClean="0">
                <a:latin typeface="標楷體" pitchFamily="65" charset="-120"/>
                <a:ea typeface="標楷體" pitchFamily="65" charset="-120"/>
              </a:rPr>
              <a:t>到期前：</a:t>
            </a:r>
            <a:endParaRPr lang="en-US" altLang="zh-TW" dirty="0" smtClean="0">
              <a:latin typeface="標楷體" pitchFamily="65" charset="-120"/>
              <a:ea typeface="標楷體" pitchFamily="65" charset="-120"/>
            </a:endParaRPr>
          </a:p>
          <a:p>
            <a:pPr marL="914400" lvl="1" indent="-514350"/>
            <a:r>
              <a:rPr lang="zh-TW" altLang="en-US" dirty="0" smtClean="0">
                <a:latin typeface="標楷體" pitchFamily="65" charset="-120"/>
                <a:ea typeface="標楷體" pitchFamily="65" charset="-120"/>
              </a:rPr>
              <a:t>公司贖回可轉債：</a:t>
            </a:r>
            <a:endParaRPr lang="en-US" altLang="zh-TW" dirty="0" smtClean="0">
              <a:latin typeface="標楷體" pitchFamily="65" charset="-120"/>
              <a:ea typeface="標楷體" pitchFamily="65" charset="-120"/>
            </a:endParaRPr>
          </a:p>
          <a:p>
            <a:pPr marL="914400" lvl="1" indent="-514350"/>
            <a:endParaRPr lang="en-US" altLang="zh-TW" dirty="0" smtClean="0">
              <a:latin typeface="標楷體" pitchFamily="65" charset="-120"/>
              <a:ea typeface="標楷體" pitchFamily="65" charset="-120"/>
            </a:endParaRPr>
          </a:p>
          <a:p>
            <a:pPr marL="914400" lvl="1" indent="-514350"/>
            <a:endParaRPr lang="en-US" altLang="zh-TW" dirty="0" smtClean="0">
              <a:latin typeface="標楷體" pitchFamily="65" charset="-120"/>
              <a:ea typeface="標楷體" pitchFamily="65" charset="-120"/>
            </a:endParaRPr>
          </a:p>
          <a:p>
            <a:pPr marL="914400" lvl="1" indent="-514350"/>
            <a:r>
              <a:rPr lang="zh-TW" altLang="en-US" dirty="0" smtClean="0">
                <a:latin typeface="標楷體" pitchFamily="65" charset="-120"/>
                <a:ea typeface="標楷體" pitchFamily="65" charset="-120"/>
              </a:rPr>
              <a:t>公司不贖回可轉債：</a:t>
            </a:r>
            <a:endParaRPr lang="en-US" altLang="zh-TW" dirty="0" smtClean="0">
              <a:latin typeface="標楷體" pitchFamily="65" charset="-120"/>
              <a:ea typeface="標楷體" pitchFamily="65" charset="-120"/>
            </a:endParaRPr>
          </a:p>
          <a:p>
            <a:pPr marL="914400" lvl="1" indent="-514350"/>
            <a:endParaRPr lang="en-US" altLang="zh-TW" dirty="0" smtClean="0">
              <a:latin typeface="標楷體" pitchFamily="65" charset="-120"/>
              <a:ea typeface="標楷體" pitchFamily="65" charset="-120"/>
            </a:endParaRPr>
          </a:p>
          <a:p>
            <a:pPr marL="914400" lvl="1" indent="-514350"/>
            <a:endParaRPr lang="en-US" altLang="zh-TW" dirty="0" smtClean="0">
              <a:latin typeface="標楷體" pitchFamily="65" charset="-120"/>
              <a:ea typeface="標楷體" pitchFamily="65" charset="-120"/>
            </a:endParaRPr>
          </a:p>
          <a:p>
            <a:pPr marL="914400" lvl="1" indent="-514350"/>
            <a:r>
              <a:rPr lang="zh-TW" altLang="en-US" dirty="0" smtClean="0">
                <a:latin typeface="標楷體" pitchFamily="65" charset="-120"/>
                <a:ea typeface="標楷體" pitchFamily="65" charset="-120"/>
              </a:rPr>
              <a:t>可轉債先前已被贖回：</a:t>
            </a:r>
            <a:endParaRPr lang="en-US" altLang="zh-TW" dirty="0" smtClean="0">
              <a:latin typeface="標楷體" pitchFamily="65" charset="-120"/>
              <a:ea typeface="標楷體" pitchFamily="65" charset="-120"/>
            </a:endParaRPr>
          </a:p>
          <a:p>
            <a:pPr marL="914400" lvl="1" indent="-514350"/>
            <a:endParaRPr lang="en-US" altLang="zh-TW" dirty="0" smtClean="0">
              <a:latin typeface="標楷體" pitchFamily="65" charset="-120"/>
              <a:ea typeface="標楷體" pitchFamily="65" charset="-120"/>
            </a:endParaRPr>
          </a:p>
          <a:p>
            <a:pPr lvl="1">
              <a:buNone/>
            </a:pPr>
            <a:endParaRPr lang="zh-TW" altLang="en-US" dirty="0" smtClean="0">
              <a:latin typeface="標楷體" pitchFamily="65" charset="-120"/>
              <a:ea typeface="標楷體" pitchFamily="65" charset="-120"/>
            </a:endParaRPr>
          </a:p>
          <a:p>
            <a:pPr marL="514350" indent="-514350"/>
            <a:endParaRPr lang="en-US" altLang="zh-TW" dirty="0" smtClean="0">
              <a:latin typeface="標楷體" pitchFamily="65" charset="-120"/>
              <a:ea typeface="標楷體" pitchFamily="65" charset="-120"/>
            </a:endParaRPr>
          </a:p>
          <a:p>
            <a:pPr marL="914400" lvl="1" indent="-514350"/>
            <a:endParaRPr lang="en-US" altLang="zh-TW" dirty="0" smtClean="0">
              <a:latin typeface="標楷體" pitchFamily="65" charset="-120"/>
              <a:ea typeface="標楷體" pitchFamily="65" charset="-120"/>
            </a:endParaRPr>
          </a:p>
          <a:p>
            <a:pPr marL="914400" lvl="1" indent="-514350">
              <a:buNone/>
            </a:pPr>
            <a:endParaRPr lang="en-US" altLang="zh-TW" dirty="0" smtClean="0">
              <a:latin typeface="標楷體" pitchFamily="65" charset="-120"/>
              <a:ea typeface="標楷體" pitchFamily="65" charset="-120"/>
            </a:endParaRPr>
          </a:p>
          <a:p>
            <a:pPr marL="914400" lvl="1" indent="-514350">
              <a:buNone/>
            </a:pPr>
            <a:endParaRPr lang="en-US" altLang="zh-TW" dirty="0" smtClean="0">
              <a:latin typeface="標楷體" pitchFamily="65" charset="-120"/>
              <a:ea typeface="標楷體" pitchFamily="65" charset="-120"/>
            </a:endParaRPr>
          </a:p>
          <a:p>
            <a:pPr marL="914400" lvl="1" indent="-514350">
              <a:buNone/>
            </a:pPr>
            <a:endParaRPr lang="zh-TW" altLang="en-US" dirty="0">
              <a:latin typeface="標楷體" pitchFamily="65" charset="-120"/>
              <a:ea typeface="標楷體" pitchFamily="65" charset="-120"/>
            </a:endParaRPr>
          </a:p>
        </p:txBody>
      </p:sp>
      <p:graphicFrame>
        <p:nvGraphicFramePr>
          <p:cNvPr id="82950" name="Object 6"/>
          <p:cNvGraphicFramePr>
            <a:graphicFrameLocks noChangeAspect="1"/>
          </p:cNvGraphicFramePr>
          <p:nvPr/>
        </p:nvGraphicFramePr>
        <p:xfrm>
          <a:off x="35496" y="2667000"/>
          <a:ext cx="9108504" cy="807402"/>
        </p:xfrm>
        <a:graphic>
          <a:graphicData uri="http://schemas.openxmlformats.org/presentationml/2006/ole">
            <p:oleObj spid="_x0000_s82972" name="Equation" r:id="rId3" imgW="6019800" imgH="533400" progId="Equation.DSMT4">
              <p:embed/>
            </p:oleObj>
          </a:graphicData>
        </a:graphic>
      </p:graphicFrame>
      <p:graphicFrame>
        <p:nvGraphicFramePr>
          <p:cNvPr id="82952" name="Object 8"/>
          <p:cNvGraphicFramePr>
            <a:graphicFrameLocks noChangeAspect="1"/>
          </p:cNvGraphicFramePr>
          <p:nvPr/>
        </p:nvGraphicFramePr>
        <p:xfrm>
          <a:off x="0" y="4221088"/>
          <a:ext cx="9097526" cy="720800"/>
        </p:xfrm>
        <a:graphic>
          <a:graphicData uri="http://schemas.openxmlformats.org/presentationml/2006/ole">
            <p:oleObj spid="_x0000_s82973" name="Equation" r:id="rId4" imgW="6743700" imgH="533400" progId="Equation.DSMT4">
              <p:embed/>
            </p:oleObj>
          </a:graphicData>
        </a:graphic>
      </p:graphicFrame>
      <p:graphicFrame>
        <p:nvGraphicFramePr>
          <p:cNvPr id="82953" name="Object 9"/>
          <p:cNvGraphicFramePr>
            <a:graphicFrameLocks noChangeAspect="1"/>
          </p:cNvGraphicFramePr>
          <p:nvPr/>
        </p:nvGraphicFramePr>
        <p:xfrm>
          <a:off x="179512" y="5661248"/>
          <a:ext cx="8311781" cy="864096"/>
        </p:xfrm>
        <a:graphic>
          <a:graphicData uri="http://schemas.openxmlformats.org/presentationml/2006/ole">
            <p:oleObj spid="_x0000_s82974" name="Equation" r:id="rId5" imgW="5130800" imgH="533400" progId="Equation.DSMT4">
              <p:embed/>
            </p:oleObj>
          </a:graphicData>
        </a:graphic>
      </p:graphicFrame>
      <p:sp>
        <p:nvSpPr>
          <p:cNvPr id="8" name="文字方塊 7"/>
          <p:cNvSpPr txBox="1"/>
          <p:nvPr/>
        </p:nvSpPr>
        <p:spPr>
          <a:xfrm>
            <a:off x="2051720" y="2889811"/>
            <a:ext cx="2016224"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第</a:t>
            </a:r>
            <a:r>
              <a:rPr lang="en-US" altLang="zh-TW" sz="1500" dirty="0" err="1" smtClean="0">
                <a:solidFill>
                  <a:srgbClr val="FF0000"/>
                </a:solidFill>
                <a:latin typeface="標楷體" pitchFamily="65" charset="-120"/>
                <a:ea typeface="標楷體" pitchFamily="65" charset="-120"/>
              </a:rPr>
              <a:t>i</a:t>
            </a:r>
            <a:r>
              <a:rPr lang="zh-TW" altLang="en-US" sz="1500" dirty="0" smtClean="0">
                <a:solidFill>
                  <a:srgbClr val="FF0000"/>
                </a:solidFill>
                <a:latin typeface="標楷體" pitchFamily="65" charset="-120"/>
                <a:ea typeface="標楷體" pitchFamily="65" charset="-120"/>
              </a:rPr>
              <a:t>期的流通在外股數</a:t>
            </a:r>
            <a:endParaRPr lang="zh-TW" altLang="en-US" sz="1500" dirty="0">
              <a:solidFill>
                <a:srgbClr val="FF0000"/>
              </a:solidFill>
              <a:latin typeface="標楷體" pitchFamily="65" charset="-120"/>
              <a:ea typeface="標楷體" pitchFamily="65" charset="-120"/>
            </a:endParaRPr>
          </a:p>
        </p:txBody>
      </p:sp>
      <p:sp>
        <p:nvSpPr>
          <p:cNvPr id="9" name="文字方塊 8"/>
          <p:cNvSpPr txBox="1"/>
          <p:nvPr/>
        </p:nvSpPr>
        <p:spPr>
          <a:xfrm>
            <a:off x="3995936" y="2889811"/>
            <a:ext cx="1368152"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未來股價折現</a:t>
            </a:r>
            <a:endParaRPr lang="zh-TW" altLang="en-US" sz="1500" dirty="0">
              <a:solidFill>
                <a:srgbClr val="FF0000"/>
              </a:solidFill>
              <a:latin typeface="標楷體" pitchFamily="65" charset="-120"/>
              <a:ea typeface="標楷體" pitchFamily="65" charset="-120"/>
            </a:endParaRPr>
          </a:p>
        </p:txBody>
      </p:sp>
      <p:sp>
        <p:nvSpPr>
          <p:cNvPr id="10" name="文字方塊 9"/>
          <p:cNvSpPr txBox="1"/>
          <p:nvPr/>
        </p:nvSpPr>
        <p:spPr>
          <a:xfrm>
            <a:off x="5220072" y="2889811"/>
            <a:ext cx="576064"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支出</a:t>
            </a:r>
            <a:endParaRPr lang="zh-TW" altLang="en-US" sz="1500" dirty="0">
              <a:solidFill>
                <a:srgbClr val="FF0000"/>
              </a:solidFill>
              <a:latin typeface="標楷體" pitchFamily="65" charset="-120"/>
              <a:ea typeface="標楷體" pitchFamily="65" charset="-120"/>
            </a:endParaRPr>
          </a:p>
        </p:txBody>
      </p:sp>
      <p:sp>
        <p:nvSpPr>
          <p:cNvPr id="11" name="文字方塊 10"/>
          <p:cNvSpPr txBox="1"/>
          <p:nvPr/>
        </p:nvSpPr>
        <p:spPr>
          <a:xfrm>
            <a:off x="5868144" y="2852936"/>
            <a:ext cx="1152128"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普通債債息</a:t>
            </a:r>
            <a:endParaRPr lang="zh-TW" altLang="en-US" sz="1500" dirty="0">
              <a:solidFill>
                <a:srgbClr val="FF0000"/>
              </a:solidFill>
              <a:latin typeface="標楷體" pitchFamily="65" charset="-120"/>
              <a:ea typeface="標楷體" pitchFamily="65" charset="-120"/>
            </a:endParaRPr>
          </a:p>
        </p:txBody>
      </p:sp>
      <p:sp>
        <p:nvSpPr>
          <p:cNvPr id="12" name="文字方塊 11"/>
          <p:cNvSpPr txBox="1"/>
          <p:nvPr/>
        </p:nvSpPr>
        <p:spPr>
          <a:xfrm>
            <a:off x="7452320" y="2852936"/>
            <a:ext cx="1656184"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可轉債贖回價值</a:t>
            </a:r>
            <a:endParaRPr lang="zh-TW" altLang="en-US" sz="1500" dirty="0">
              <a:solidFill>
                <a:srgbClr val="FF0000"/>
              </a:solidFill>
              <a:latin typeface="標楷體" pitchFamily="65" charset="-120"/>
              <a:ea typeface="標楷體" pitchFamily="65" charset="-120"/>
            </a:endParaRPr>
          </a:p>
        </p:txBody>
      </p:sp>
      <p:sp>
        <p:nvSpPr>
          <p:cNvPr id="13" name="文字方塊 12"/>
          <p:cNvSpPr txBox="1"/>
          <p:nvPr/>
        </p:nvSpPr>
        <p:spPr>
          <a:xfrm>
            <a:off x="1619672" y="3321859"/>
            <a:ext cx="7488832"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二元樹上未來股價的期望值折現，由於可轉債已贖回，所以未來股價之轉換比例仍為</a:t>
            </a:r>
            <a:r>
              <a:rPr lang="en-US" altLang="zh-TW" sz="1500" dirty="0" smtClean="0">
                <a:solidFill>
                  <a:srgbClr val="FF0000"/>
                </a:solidFill>
                <a:ea typeface="標楷體" pitchFamily="65" charset="-120"/>
              </a:rPr>
              <a:t>y%</a:t>
            </a:r>
            <a:r>
              <a:rPr lang="en-US" altLang="zh-TW" sz="1500" dirty="0" smtClean="0">
                <a:solidFill>
                  <a:srgbClr val="FF0000"/>
                </a:solidFill>
                <a:latin typeface="標楷體" pitchFamily="65" charset="-120"/>
                <a:ea typeface="標楷體" pitchFamily="65" charset="-120"/>
              </a:rPr>
              <a:t>                                       </a:t>
            </a:r>
            <a:r>
              <a:rPr lang="zh-TW" altLang="en-US" sz="1500" dirty="0" smtClean="0">
                <a:solidFill>
                  <a:srgbClr val="FF0000"/>
                </a:solidFill>
                <a:latin typeface="標楷體" pitchFamily="65" charset="-120"/>
                <a:ea typeface="標楷體" pitchFamily="65" charset="-120"/>
              </a:rPr>
              <a:t>     </a:t>
            </a:r>
            <a:endParaRPr lang="zh-TW" altLang="en-US" sz="1500" dirty="0">
              <a:solidFill>
                <a:srgbClr val="FF0000"/>
              </a:solidFill>
              <a:latin typeface="標楷體" pitchFamily="65" charset="-120"/>
              <a:ea typeface="標楷體" pitchFamily="65" charset="-120"/>
            </a:endParaRPr>
          </a:p>
        </p:txBody>
      </p:sp>
      <p:sp>
        <p:nvSpPr>
          <p:cNvPr id="14" name="文字方塊 13"/>
          <p:cNvSpPr txBox="1"/>
          <p:nvPr/>
        </p:nvSpPr>
        <p:spPr>
          <a:xfrm>
            <a:off x="7020272" y="4365104"/>
            <a:ext cx="1872208" cy="292388"/>
          </a:xfrm>
          <a:prstGeom prst="rect">
            <a:avLst/>
          </a:prstGeom>
          <a:noFill/>
        </p:spPr>
        <p:txBody>
          <a:bodyPr wrap="square" rtlCol="0">
            <a:spAutoFit/>
          </a:bodyPr>
          <a:lstStyle/>
          <a:p>
            <a:r>
              <a:rPr lang="zh-TW" altLang="en-US" sz="1300" dirty="0" smtClean="0">
                <a:solidFill>
                  <a:srgbClr val="FF0000"/>
                </a:solidFill>
                <a:latin typeface="標楷體" pitchFamily="65" charset="-120"/>
                <a:ea typeface="標楷體" pitchFamily="65" charset="-120"/>
              </a:rPr>
              <a:t>剩餘可轉債之債息</a:t>
            </a:r>
            <a:endParaRPr lang="zh-TW" altLang="en-US" sz="1300" dirty="0">
              <a:solidFill>
                <a:srgbClr val="FF0000"/>
              </a:solidFill>
              <a:latin typeface="標楷體" pitchFamily="65" charset="-120"/>
              <a:ea typeface="標楷體" pitchFamily="65" charset="-120"/>
            </a:endParaRPr>
          </a:p>
        </p:txBody>
      </p:sp>
      <p:sp>
        <p:nvSpPr>
          <p:cNvPr id="15" name="文字方塊 14"/>
          <p:cNvSpPr txBox="1"/>
          <p:nvPr/>
        </p:nvSpPr>
        <p:spPr>
          <a:xfrm>
            <a:off x="1979712" y="4365104"/>
            <a:ext cx="1872208" cy="292388"/>
          </a:xfrm>
          <a:prstGeom prst="rect">
            <a:avLst/>
          </a:prstGeom>
          <a:noFill/>
        </p:spPr>
        <p:txBody>
          <a:bodyPr wrap="square" rtlCol="0">
            <a:spAutoFit/>
          </a:bodyPr>
          <a:lstStyle/>
          <a:p>
            <a:r>
              <a:rPr lang="zh-TW" altLang="en-US" sz="1300" dirty="0" smtClean="0">
                <a:solidFill>
                  <a:srgbClr val="FF0000"/>
                </a:solidFill>
                <a:latin typeface="標楷體" pitchFamily="65" charset="-120"/>
                <a:ea typeface="標楷體" pitchFamily="65" charset="-120"/>
              </a:rPr>
              <a:t>第</a:t>
            </a:r>
            <a:r>
              <a:rPr lang="en-US" altLang="zh-TW" sz="1300" dirty="0" err="1" smtClean="0">
                <a:solidFill>
                  <a:srgbClr val="FF0000"/>
                </a:solidFill>
                <a:latin typeface="標楷體" pitchFamily="65" charset="-120"/>
                <a:ea typeface="標楷體" pitchFamily="65" charset="-120"/>
              </a:rPr>
              <a:t>i</a:t>
            </a:r>
            <a:r>
              <a:rPr lang="zh-TW" altLang="en-US" sz="1300" dirty="0" smtClean="0">
                <a:solidFill>
                  <a:srgbClr val="FF0000"/>
                </a:solidFill>
                <a:latin typeface="標楷體" pitchFamily="65" charset="-120"/>
                <a:ea typeface="標楷體" pitchFamily="65" charset="-120"/>
              </a:rPr>
              <a:t>期的流通在外股數</a:t>
            </a:r>
            <a:endParaRPr lang="zh-TW" altLang="en-US" sz="1300" dirty="0">
              <a:solidFill>
                <a:srgbClr val="FF0000"/>
              </a:solidFill>
              <a:latin typeface="標楷體" pitchFamily="65" charset="-120"/>
              <a:ea typeface="標楷體" pitchFamily="65" charset="-120"/>
            </a:endParaRPr>
          </a:p>
        </p:txBody>
      </p:sp>
      <p:sp>
        <p:nvSpPr>
          <p:cNvPr id="16" name="文字方塊 15"/>
          <p:cNvSpPr txBox="1"/>
          <p:nvPr/>
        </p:nvSpPr>
        <p:spPr>
          <a:xfrm>
            <a:off x="3635896" y="4360748"/>
            <a:ext cx="1368152" cy="292388"/>
          </a:xfrm>
          <a:prstGeom prst="rect">
            <a:avLst/>
          </a:prstGeom>
          <a:noFill/>
        </p:spPr>
        <p:txBody>
          <a:bodyPr wrap="square" rtlCol="0">
            <a:spAutoFit/>
          </a:bodyPr>
          <a:lstStyle/>
          <a:p>
            <a:r>
              <a:rPr lang="zh-TW" altLang="en-US" sz="1300" dirty="0" smtClean="0">
                <a:solidFill>
                  <a:srgbClr val="FF0000"/>
                </a:solidFill>
                <a:latin typeface="標楷體" pitchFamily="65" charset="-120"/>
                <a:ea typeface="標楷體" pitchFamily="65" charset="-120"/>
              </a:rPr>
              <a:t>未來股價折現</a:t>
            </a:r>
            <a:endParaRPr lang="zh-TW" altLang="en-US" sz="1300" dirty="0">
              <a:solidFill>
                <a:srgbClr val="FF0000"/>
              </a:solidFill>
              <a:latin typeface="標楷體" pitchFamily="65" charset="-120"/>
              <a:ea typeface="標楷體" pitchFamily="65" charset="-120"/>
            </a:endParaRPr>
          </a:p>
        </p:txBody>
      </p:sp>
      <p:sp>
        <p:nvSpPr>
          <p:cNvPr id="17" name="文字方塊 16"/>
          <p:cNvSpPr txBox="1"/>
          <p:nvPr/>
        </p:nvSpPr>
        <p:spPr>
          <a:xfrm>
            <a:off x="4716016" y="4360748"/>
            <a:ext cx="576064" cy="292388"/>
          </a:xfrm>
          <a:prstGeom prst="rect">
            <a:avLst/>
          </a:prstGeom>
          <a:noFill/>
        </p:spPr>
        <p:txBody>
          <a:bodyPr wrap="square" rtlCol="0">
            <a:spAutoFit/>
          </a:bodyPr>
          <a:lstStyle/>
          <a:p>
            <a:r>
              <a:rPr lang="zh-TW" altLang="en-US" sz="1300" dirty="0" smtClean="0">
                <a:solidFill>
                  <a:srgbClr val="FF0000"/>
                </a:solidFill>
                <a:latin typeface="標楷體" pitchFamily="65" charset="-120"/>
                <a:ea typeface="標楷體" pitchFamily="65" charset="-120"/>
              </a:rPr>
              <a:t>支出</a:t>
            </a:r>
            <a:endParaRPr lang="zh-TW" altLang="en-US" sz="1300" dirty="0">
              <a:solidFill>
                <a:srgbClr val="FF0000"/>
              </a:solidFill>
              <a:latin typeface="標楷體" pitchFamily="65" charset="-120"/>
              <a:ea typeface="標楷體" pitchFamily="65" charset="-120"/>
            </a:endParaRPr>
          </a:p>
        </p:txBody>
      </p:sp>
      <p:sp>
        <p:nvSpPr>
          <p:cNvPr id="18" name="文字方塊 17"/>
          <p:cNvSpPr txBox="1"/>
          <p:nvPr/>
        </p:nvSpPr>
        <p:spPr>
          <a:xfrm>
            <a:off x="5292080" y="4365104"/>
            <a:ext cx="1152128" cy="292388"/>
          </a:xfrm>
          <a:prstGeom prst="rect">
            <a:avLst/>
          </a:prstGeom>
          <a:noFill/>
        </p:spPr>
        <p:txBody>
          <a:bodyPr wrap="square" rtlCol="0">
            <a:spAutoFit/>
          </a:bodyPr>
          <a:lstStyle/>
          <a:p>
            <a:r>
              <a:rPr lang="zh-TW" altLang="en-US" sz="1300" dirty="0" smtClean="0">
                <a:solidFill>
                  <a:srgbClr val="FF0000"/>
                </a:solidFill>
                <a:latin typeface="標楷體" pitchFamily="65" charset="-120"/>
                <a:ea typeface="標楷體" pitchFamily="65" charset="-120"/>
              </a:rPr>
              <a:t>普通債債息</a:t>
            </a:r>
            <a:endParaRPr lang="zh-TW" altLang="en-US" sz="1300" dirty="0">
              <a:solidFill>
                <a:srgbClr val="FF0000"/>
              </a:solidFill>
              <a:latin typeface="標楷體" pitchFamily="65" charset="-120"/>
              <a:ea typeface="標楷體" pitchFamily="65" charset="-120"/>
            </a:endParaRPr>
          </a:p>
        </p:txBody>
      </p:sp>
      <p:sp>
        <p:nvSpPr>
          <p:cNvPr id="19" name="文字方塊 18"/>
          <p:cNvSpPr txBox="1"/>
          <p:nvPr/>
        </p:nvSpPr>
        <p:spPr>
          <a:xfrm>
            <a:off x="899592" y="4762019"/>
            <a:ext cx="8280920"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二元樹上未來股價的期望值折現，可轉債未贖回，所以未來股價之轉換比例以最適比例</a:t>
            </a:r>
            <a:r>
              <a:rPr lang="en-US" altLang="zh-TW" sz="1500" dirty="0" smtClean="0">
                <a:solidFill>
                  <a:srgbClr val="FF0000"/>
                </a:solidFill>
                <a:ea typeface="標楷體" pitchFamily="65" charset="-120"/>
              </a:rPr>
              <a:t>y’%</a:t>
            </a:r>
            <a:r>
              <a:rPr lang="zh-TW" altLang="en-US" sz="1500" dirty="0" smtClean="0">
                <a:solidFill>
                  <a:srgbClr val="FF0000"/>
                </a:solidFill>
                <a:latin typeface="標楷體" pitchFamily="65" charset="-120"/>
                <a:ea typeface="標楷體" pitchFamily="65" charset="-120"/>
              </a:rPr>
              <a:t>做計算</a:t>
            </a:r>
            <a:r>
              <a:rPr lang="en-US" altLang="zh-TW" sz="1500" dirty="0" smtClean="0">
                <a:solidFill>
                  <a:srgbClr val="FF0000"/>
                </a:solidFill>
                <a:latin typeface="標楷體" pitchFamily="65" charset="-120"/>
                <a:ea typeface="標楷體" pitchFamily="65" charset="-120"/>
              </a:rPr>
              <a:t>                                       </a:t>
            </a:r>
            <a:r>
              <a:rPr lang="zh-TW" altLang="en-US" sz="1500" dirty="0" smtClean="0">
                <a:solidFill>
                  <a:srgbClr val="FF0000"/>
                </a:solidFill>
                <a:latin typeface="標楷體" pitchFamily="65" charset="-120"/>
                <a:ea typeface="標楷體" pitchFamily="65" charset="-120"/>
              </a:rPr>
              <a:t>     </a:t>
            </a:r>
            <a:endParaRPr lang="zh-TW" altLang="en-US" sz="1500" dirty="0">
              <a:solidFill>
                <a:srgbClr val="FF0000"/>
              </a:solidFill>
              <a:latin typeface="標楷體" pitchFamily="65" charset="-120"/>
              <a:ea typeface="標楷體" pitchFamily="65" charset="-120"/>
            </a:endParaRPr>
          </a:p>
        </p:txBody>
      </p:sp>
    </p:spTree>
    <p:extLst>
      <p:ext uri="{BB962C8B-B14F-4D97-AF65-F5344CB8AC3E}">
        <p14:creationId xmlns="" xmlns:p14="http://schemas.microsoft.com/office/powerpoint/2010/main" val="215938340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511778" y="274638"/>
            <a:ext cx="5724518" cy="850106"/>
          </a:xfrm>
          <a:effectLst>
            <a:outerShdw blurRad="50800" dist="38100" dir="2700000" algn="tl" rotWithShape="0">
              <a:prstClr val="black">
                <a:alpha val="40000"/>
              </a:prstClr>
            </a:outerShdw>
          </a:effectLst>
        </p:spPr>
        <p:txBody>
          <a:bodyPr/>
          <a:lstStyle/>
          <a:p>
            <a:pPr algn="l"/>
            <a:r>
              <a:rPr lang="en-US" altLang="zh-TW" dirty="0" smtClean="0">
                <a:latin typeface="Times New Roman" pitchFamily="18" charset="0"/>
                <a:cs typeface="Times New Roman" pitchFamily="18" charset="0"/>
              </a:rPr>
              <a:t>Equity</a:t>
            </a:r>
            <a:endParaRPr lang="zh-TW" altLang="en-US" dirty="0">
              <a:latin typeface="Times New Roman" pitchFamily="18" charset="0"/>
              <a:cs typeface="Times New Roman" pitchFamily="18" charset="0"/>
            </a:endParaRPr>
          </a:p>
        </p:txBody>
      </p:sp>
      <p:cxnSp>
        <p:nvCxnSpPr>
          <p:cNvPr id="4" name="直線接點 3"/>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內容版面配置區 4"/>
          <p:cNvSpPr>
            <a:spLocks noGrp="1"/>
          </p:cNvSpPr>
          <p:nvPr>
            <p:ph idx="1"/>
          </p:nvPr>
        </p:nvSpPr>
        <p:spPr>
          <a:xfrm>
            <a:off x="323528" y="1412776"/>
            <a:ext cx="8496944" cy="5040560"/>
          </a:xfrm>
        </p:spPr>
        <p:txBody>
          <a:bodyPr>
            <a:normAutofit/>
          </a:bodyPr>
          <a:lstStyle/>
          <a:p>
            <a:r>
              <a:rPr lang="zh-TW" altLang="en-US" dirty="0" smtClean="0">
                <a:latin typeface="標楷體" pitchFamily="65" charset="-120"/>
                <a:ea typeface="標楷體" pitchFamily="65" charset="-120"/>
              </a:rPr>
              <a:t>到期前：</a:t>
            </a:r>
            <a:endParaRPr lang="en-US" altLang="zh-TW" dirty="0" smtClean="0">
              <a:latin typeface="標楷體" pitchFamily="65" charset="-120"/>
              <a:ea typeface="標楷體" pitchFamily="65" charset="-120"/>
            </a:endParaRPr>
          </a:p>
          <a:p>
            <a:pPr marL="914400" lvl="1" indent="-514350"/>
            <a:r>
              <a:rPr lang="zh-TW" altLang="en-US" dirty="0" smtClean="0">
                <a:latin typeface="標楷體" pitchFamily="65" charset="-120"/>
                <a:ea typeface="標楷體" pitchFamily="65" charset="-120"/>
              </a:rPr>
              <a:t>公司贖回可轉債：</a:t>
            </a:r>
            <a:endParaRPr lang="en-US" altLang="zh-TW" dirty="0" smtClean="0">
              <a:latin typeface="標楷體" pitchFamily="65" charset="-120"/>
              <a:ea typeface="標楷體" pitchFamily="65" charset="-120"/>
            </a:endParaRPr>
          </a:p>
          <a:p>
            <a:pPr marL="914400" lvl="1" indent="-514350"/>
            <a:endParaRPr lang="en-US" altLang="zh-TW" dirty="0" smtClean="0">
              <a:latin typeface="標楷體" pitchFamily="65" charset="-120"/>
              <a:ea typeface="標楷體" pitchFamily="65" charset="-120"/>
            </a:endParaRPr>
          </a:p>
          <a:p>
            <a:pPr marL="914400" lvl="1" indent="-514350"/>
            <a:endParaRPr lang="en-US" altLang="zh-TW" dirty="0" smtClean="0">
              <a:latin typeface="標楷體" pitchFamily="65" charset="-120"/>
              <a:ea typeface="標楷體" pitchFamily="65" charset="-120"/>
            </a:endParaRPr>
          </a:p>
          <a:p>
            <a:pPr marL="914400" lvl="1" indent="-514350"/>
            <a:r>
              <a:rPr lang="zh-TW" altLang="en-US" dirty="0" smtClean="0">
                <a:latin typeface="標楷體" pitchFamily="65" charset="-120"/>
                <a:ea typeface="標楷體" pitchFamily="65" charset="-120"/>
              </a:rPr>
              <a:t>公司不贖回可轉債：</a:t>
            </a:r>
            <a:endParaRPr lang="en-US" altLang="zh-TW" dirty="0" smtClean="0">
              <a:latin typeface="標楷體" pitchFamily="65" charset="-120"/>
              <a:ea typeface="標楷體" pitchFamily="65" charset="-120"/>
            </a:endParaRPr>
          </a:p>
          <a:p>
            <a:pPr marL="914400" lvl="1" indent="-514350"/>
            <a:endParaRPr lang="en-US" altLang="zh-TW" dirty="0" smtClean="0">
              <a:latin typeface="標楷體" pitchFamily="65" charset="-120"/>
              <a:ea typeface="標楷體" pitchFamily="65" charset="-120"/>
            </a:endParaRPr>
          </a:p>
          <a:p>
            <a:pPr marL="914400" lvl="1" indent="-514350"/>
            <a:endParaRPr lang="en-US" altLang="zh-TW" dirty="0" smtClean="0">
              <a:latin typeface="標楷體" pitchFamily="65" charset="-120"/>
              <a:ea typeface="標楷體" pitchFamily="65" charset="-120"/>
            </a:endParaRPr>
          </a:p>
          <a:p>
            <a:pPr marL="914400" lvl="1" indent="-514350"/>
            <a:r>
              <a:rPr lang="zh-TW" altLang="en-US" dirty="0" smtClean="0">
                <a:latin typeface="標楷體" pitchFamily="65" charset="-120"/>
                <a:ea typeface="標楷體" pitchFamily="65" charset="-120"/>
              </a:rPr>
              <a:t>可轉債先前已被贖回：</a:t>
            </a:r>
            <a:endParaRPr lang="en-US" altLang="zh-TW" dirty="0" smtClean="0">
              <a:latin typeface="標楷體" pitchFamily="65" charset="-120"/>
              <a:ea typeface="標楷體" pitchFamily="65" charset="-120"/>
            </a:endParaRPr>
          </a:p>
          <a:p>
            <a:pPr marL="914400" lvl="1" indent="-514350"/>
            <a:endParaRPr lang="en-US" altLang="zh-TW" dirty="0" smtClean="0">
              <a:latin typeface="標楷體" pitchFamily="65" charset="-120"/>
              <a:ea typeface="標楷體" pitchFamily="65" charset="-120"/>
            </a:endParaRPr>
          </a:p>
          <a:p>
            <a:pPr lvl="1">
              <a:buNone/>
            </a:pPr>
            <a:endParaRPr lang="zh-TW" altLang="en-US" dirty="0" smtClean="0">
              <a:latin typeface="標楷體" pitchFamily="65" charset="-120"/>
              <a:ea typeface="標楷體" pitchFamily="65" charset="-120"/>
            </a:endParaRPr>
          </a:p>
          <a:p>
            <a:pPr marL="514350" indent="-514350"/>
            <a:endParaRPr lang="en-US" altLang="zh-TW" dirty="0" smtClean="0">
              <a:latin typeface="標楷體" pitchFamily="65" charset="-120"/>
              <a:ea typeface="標楷體" pitchFamily="65" charset="-120"/>
            </a:endParaRPr>
          </a:p>
          <a:p>
            <a:pPr marL="914400" lvl="1" indent="-514350"/>
            <a:endParaRPr lang="en-US" altLang="zh-TW" dirty="0" smtClean="0">
              <a:latin typeface="標楷體" pitchFamily="65" charset="-120"/>
              <a:ea typeface="標楷體" pitchFamily="65" charset="-120"/>
            </a:endParaRPr>
          </a:p>
          <a:p>
            <a:pPr marL="914400" lvl="1" indent="-514350">
              <a:buNone/>
            </a:pPr>
            <a:endParaRPr lang="en-US" altLang="zh-TW" dirty="0" smtClean="0">
              <a:latin typeface="標楷體" pitchFamily="65" charset="-120"/>
              <a:ea typeface="標楷體" pitchFamily="65" charset="-120"/>
            </a:endParaRPr>
          </a:p>
          <a:p>
            <a:pPr marL="914400" lvl="1" indent="-514350">
              <a:buNone/>
            </a:pPr>
            <a:endParaRPr lang="en-US" altLang="zh-TW" dirty="0" smtClean="0">
              <a:latin typeface="標楷體" pitchFamily="65" charset="-120"/>
              <a:ea typeface="標楷體" pitchFamily="65" charset="-120"/>
            </a:endParaRPr>
          </a:p>
          <a:p>
            <a:pPr marL="914400" lvl="1" indent="-514350">
              <a:buNone/>
            </a:pPr>
            <a:endParaRPr lang="zh-TW" altLang="en-US" dirty="0">
              <a:latin typeface="標楷體" pitchFamily="65" charset="-120"/>
              <a:ea typeface="標楷體" pitchFamily="65" charset="-120"/>
            </a:endParaRPr>
          </a:p>
        </p:txBody>
      </p:sp>
      <p:graphicFrame>
        <p:nvGraphicFramePr>
          <p:cNvPr id="82950" name="Object 6"/>
          <p:cNvGraphicFramePr>
            <a:graphicFrameLocks noChangeAspect="1"/>
          </p:cNvGraphicFramePr>
          <p:nvPr/>
        </p:nvGraphicFramePr>
        <p:xfrm>
          <a:off x="0" y="2784495"/>
          <a:ext cx="9144000" cy="623278"/>
        </p:xfrm>
        <a:graphic>
          <a:graphicData uri="http://schemas.openxmlformats.org/presentationml/2006/ole">
            <p:oleObj spid="_x0000_s217108" name="Equation" r:id="rId3" imgW="7391400" imgH="508000" progId="Equation.DSMT4">
              <p:embed/>
            </p:oleObj>
          </a:graphicData>
        </a:graphic>
      </p:graphicFrame>
      <p:graphicFrame>
        <p:nvGraphicFramePr>
          <p:cNvPr id="82952" name="Object 8"/>
          <p:cNvGraphicFramePr>
            <a:graphicFrameLocks noChangeAspect="1"/>
          </p:cNvGraphicFramePr>
          <p:nvPr/>
        </p:nvGraphicFramePr>
        <p:xfrm>
          <a:off x="47625" y="4292600"/>
          <a:ext cx="9048750" cy="749300"/>
        </p:xfrm>
        <a:graphic>
          <a:graphicData uri="http://schemas.openxmlformats.org/presentationml/2006/ole">
            <p:oleObj spid="_x0000_s217109" name="Equation" r:id="rId4" imgW="8445500" imgH="698500" progId="Equation.DSMT4">
              <p:embed/>
            </p:oleObj>
          </a:graphicData>
        </a:graphic>
      </p:graphicFrame>
      <p:graphicFrame>
        <p:nvGraphicFramePr>
          <p:cNvPr id="82953" name="Object 9"/>
          <p:cNvGraphicFramePr>
            <a:graphicFrameLocks noChangeAspect="1"/>
          </p:cNvGraphicFramePr>
          <p:nvPr/>
        </p:nvGraphicFramePr>
        <p:xfrm>
          <a:off x="179512" y="5733256"/>
          <a:ext cx="8739817" cy="761207"/>
        </p:xfrm>
        <a:graphic>
          <a:graphicData uri="http://schemas.openxmlformats.org/presentationml/2006/ole">
            <p:oleObj spid="_x0000_s217110" name="Equation" r:id="rId5" imgW="6273800" imgH="508000" progId="Equation.DSMT4">
              <p:embed/>
            </p:oleObj>
          </a:graphicData>
        </a:graphic>
      </p:graphicFrame>
      <p:sp>
        <p:nvSpPr>
          <p:cNvPr id="8" name="文字方塊 7"/>
          <p:cNvSpPr txBox="1"/>
          <p:nvPr/>
        </p:nvSpPr>
        <p:spPr>
          <a:xfrm>
            <a:off x="1619672" y="2935977"/>
            <a:ext cx="2016224" cy="276999"/>
          </a:xfrm>
          <a:prstGeom prst="rect">
            <a:avLst/>
          </a:prstGeom>
          <a:noFill/>
        </p:spPr>
        <p:txBody>
          <a:bodyPr wrap="square" rtlCol="0">
            <a:spAutoFit/>
          </a:bodyPr>
          <a:lstStyle/>
          <a:p>
            <a:r>
              <a:rPr lang="zh-TW" altLang="en-US" sz="1200" dirty="0" smtClean="0">
                <a:solidFill>
                  <a:srgbClr val="FF0000"/>
                </a:solidFill>
                <a:latin typeface="標楷體" pitchFamily="65" charset="-120"/>
                <a:ea typeface="標楷體" pitchFamily="65" charset="-120"/>
              </a:rPr>
              <a:t>第</a:t>
            </a:r>
            <a:r>
              <a:rPr lang="en-US" altLang="zh-TW" sz="1200" dirty="0" smtClean="0">
                <a:solidFill>
                  <a:srgbClr val="FF0000"/>
                </a:solidFill>
                <a:latin typeface="標楷體" pitchFamily="65" charset="-120"/>
                <a:ea typeface="標楷體" pitchFamily="65" charset="-120"/>
              </a:rPr>
              <a:t>1</a:t>
            </a:r>
            <a:r>
              <a:rPr lang="zh-TW" altLang="en-US" sz="1200" dirty="0" smtClean="0">
                <a:solidFill>
                  <a:srgbClr val="FF0000"/>
                </a:solidFill>
                <a:latin typeface="標楷體" pitchFamily="65" charset="-120"/>
                <a:ea typeface="標楷體" pitchFamily="65" charset="-120"/>
              </a:rPr>
              <a:t>期的流通在外股數</a:t>
            </a:r>
            <a:endParaRPr lang="zh-TW" altLang="en-US" sz="1200" dirty="0">
              <a:solidFill>
                <a:srgbClr val="FF0000"/>
              </a:solidFill>
              <a:latin typeface="標楷體" pitchFamily="65" charset="-120"/>
              <a:ea typeface="標楷體" pitchFamily="65" charset="-120"/>
            </a:endParaRPr>
          </a:p>
        </p:txBody>
      </p:sp>
      <p:sp>
        <p:nvSpPr>
          <p:cNvPr id="9" name="文字方塊 8"/>
          <p:cNvSpPr txBox="1"/>
          <p:nvPr/>
        </p:nvSpPr>
        <p:spPr>
          <a:xfrm>
            <a:off x="3275856" y="2924944"/>
            <a:ext cx="1368152" cy="276999"/>
          </a:xfrm>
          <a:prstGeom prst="rect">
            <a:avLst/>
          </a:prstGeom>
          <a:noFill/>
        </p:spPr>
        <p:txBody>
          <a:bodyPr wrap="square" rtlCol="0">
            <a:spAutoFit/>
          </a:bodyPr>
          <a:lstStyle/>
          <a:p>
            <a:r>
              <a:rPr lang="zh-TW" altLang="en-US" sz="1200" dirty="0" smtClean="0">
                <a:solidFill>
                  <a:srgbClr val="FF0000"/>
                </a:solidFill>
                <a:latin typeface="標楷體" pitchFamily="65" charset="-120"/>
                <a:ea typeface="標楷體" pitchFamily="65" charset="-120"/>
              </a:rPr>
              <a:t>未來股價折現</a:t>
            </a:r>
            <a:endParaRPr lang="zh-TW" altLang="en-US" sz="1200" dirty="0">
              <a:solidFill>
                <a:srgbClr val="FF0000"/>
              </a:solidFill>
              <a:latin typeface="標楷體" pitchFamily="65" charset="-120"/>
              <a:ea typeface="標楷體" pitchFamily="65" charset="-120"/>
            </a:endParaRPr>
          </a:p>
        </p:txBody>
      </p:sp>
      <p:sp>
        <p:nvSpPr>
          <p:cNvPr id="10" name="文字方塊 9"/>
          <p:cNvSpPr txBox="1"/>
          <p:nvPr/>
        </p:nvSpPr>
        <p:spPr>
          <a:xfrm>
            <a:off x="4355976" y="2924944"/>
            <a:ext cx="576064" cy="276999"/>
          </a:xfrm>
          <a:prstGeom prst="rect">
            <a:avLst/>
          </a:prstGeom>
          <a:noFill/>
        </p:spPr>
        <p:txBody>
          <a:bodyPr wrap="square" rtlCol="0">
            <a:spAutoFit/>
          </a:bodyPr>
          <a:lstStyle/>
          <a:p>
            <a:r>
              <a:rPr lang="zh-TW" altLang="en-US" sz="1200" dirty="0" smtClean="0">
                <a:solidFill>
                  <a:srgbClr val="FF0000"/>
                </a:solidFill>
                <a:latin typeface="標楷體" pitchFamily="65" charset="-120"/>
                <a:ea typeface="標楷體" pitchFamily="65" charset="-120"/>
              </a:rPr>
              <a:t>支出</a:t>
            </a:r>
            <a:endParaRPr lang="zh-TW" altLang="en-US" sz="1200" dirty="0">
              <a:solidFill>
                <a:srgbClr val="FF0000"/>
              </a:solidFill>
              <a:latin typeface="標楷體" pitchFamily="65" charset="-120"/>
              <a:ea typeface="標楷體" pitchFamily="65" charset="-120"/>
            </a:endParaRPr>
          </a:p>
        </p:txBody>
      </p:sp>
      <p:sp>
        <p:nvSpPr>
          <p:cNvPr id="11" name="文字方塊 10"/>
          <p:cNvSpPr txBox="1"/>
          <p:nvPr/>
        </p:nvSpPr>
        <p:spPr>
          <a:xfrm>
            <a:off x="5652120" y="2935977"/>
            <a:ext cx="1152128" cy="276999"/>
          </a:xfrm>
          <a:prstGeom prst="rect">
            <a:avLst/>
          </a:prstGeom>
          <a:noFill/>
        </p:spPr>
        <p:txBody>
          <a:bodyPr wrap="square" rtlCol="0">
            <a:spAutoFit/>
          </a:bodyPr>
          <a:lstStyle/>
          <a:p>
            <a:r>
              <a:rPr lang="zh-TW" altLang="en-US" sz="1200" dirty="0" smtClean="0">
                <a:solidFill>
                  <a:srgbClr val="FF0000"/>
                </a:solidFill>
                <a:latin typeface="標楷體" pitchFamily="65" charset="-120"/>
                <a:ea typeface="標楷體" pitchFamily="65" charset="-120"/>
              </a:rPr>
              <a:t>普通債債息</a:t>
            </a:r>
            <a:endParaRPr lang="zh-TW" altLang="en-US" sz="1200" dirty="0">
              <a:solidFill>
                <a:srgbClr val="FF0000"/>
              </a:solidFill>
              <a:latin typeface="標楷體" pitchFamily="65" charset="-120"/>
              <a:ea typeface="標楷體" pitchFamily="65" charset="-120"/>
            </a:endParaRPr>
          </a:p>
        </p:txBody>
      </p:sp>
      <p:sp>
        <p:nvSpPr>
          <p:cNvPr id="12" name="文字方塊 11"/>
          <p:cNvSpPr txBox="1"/>
          <p:nvPr/>
        </p:nvSpPr>
        <p:spPr>
          <a:xfrm>
            <a:off x="7236296" y="2935977"/>
            <a:ext cx="1656184" cy="276999"/>
          </a:xfrm>
          <a:prstGeom prst="rect">
            <a:avLst/>
          </a:prstGeom>
          <a:noFill/>
        </p:spPr>
        <p:txBody>
          <a:bodyPr wrap="square" rtlCol="0">
            <a:spAutoFit/>
          </a:bodyPr>
          <a:lstStyle/>
          <a:p>
            <a:r>
              <a:rPr lang="zh-TW" altLang="en-US" sz="1200" dirty="0" smtClean="0">
                <a:solidFill>
                  <a:srgbClr val="FF0000"/>
                </a:solidFill>
                <a:latin typeface="標楷體" pitchFamily="65" charset="-120"/>
                <a:ea typeface="標楷體" pitchFamily="65" charset="-120"/>
              </a:rPr>
              <a:t>可轉債贖回價值</a:t>
            </a:r>
            <a:endParaRPr lang="zh-TW" altLang="en-US" sz="1200" dirty="0">
              <a:solidFill>
                <a:srgbClr val="FF0000"/>
              </a:solidFill>
              <a:latin typeface="標楷體" pitchFamily="65" charset="-120"/>
              <a:ea typeface="標楷體" pitchFamily="65" charset="-120"/>
            </a:endParaRPr>
          </a:p>
        </p:txBody>
      </p:sp>
      <p:sp>
        <p:nvSpPr>
          <p:cNvPr id="13" name="文字方塊 12"/>
          <p:cNvSpPr txBox="1"/>
          <p:nvPr/>
        </p:nvSpPr>
        <p:spPr>
          <a:xfrm>
            <a:off x="1979712" y="3296017"/>
            <a:ext cx="7488832" cy="276999"/>
          </a:xfrm>
          <a:prstGeom prst="rect">
            <a:avLst/>
          </a:prstGeom>
          <a:noFill/>
        </p:spPr>
        <p:txBody>
          <a:bodyPr wrap="square" rtlCol="0">
            <a:spAutoFit/>
          </a:bodyPr>
          <a:lstStyle/>
          <a:p>
            <a:r>
              <a:rPr lang="zh-TW" altLang="en-US" sz="1200" dirty="0" smtClean="0">
                <a:solidFill>
                  <a:srgbClr val="FF0000"/>
                </a:solidFill>
                <a:latin typeface="標楷體" pitchFamily="65" charset="-120"/>
                <a:ea typeface="標楷體" pitchFamily="65" charset="-120"/>
              </a:rPr>
              <a:t>二元樹上未來股價的期望值折現</a:t>
            </a:r>
            <a:endParaRPr lang="zh-TW" altLang="en-US" sz="1200" dirty="0">
              <a:solidFill>
                <a:srgbClr val="FF0000"/>
              </a:solidFill>
              <a:latin typeface="標楷體" pitchFamily="65" charset="-120"/>
              <a:ea typeface="標楷體" pitchFamily="65" charset="-120"/>
            </a:endParaRPr>
          </a:p>
        </p:txBody>
      </p:sp>
      <p:sp>
        <p:nvSpPr>
          <p:cNvPr id="14" name="文字方塊 13"/>
          <p:cNvSpPr txBox="1"/>
          <p:nvPr/>
        </p:nvSpPr>
        <p:spPr>
          <a:xfrm>
            <a:off x="6228184" y="4376137"/>
            <a:ext cx="1872208" cy="276999"/>
          </a:xfrm>
          <a:prstGeom prst="rect">
            <a:avLst/>
          </a:prstGeom>
          <a:noFill/>
        </p:spPr>
        <p:txBody>
          <a:bodyPr wrap="square" rtlCol="0">
            <a:spAutoFit/>
          </a:bodyPr>
          <a:lstStyle/>
          <a:p>
            <a:r>
              <a:rPr lang="zh-TW" altLang="en-US" sz="1200" dirty="0" smtClean="0">
                <a:solidFill>
                  <a:srgbClr val="FF0000"/>
                </a:solidFill>
                <a:latin typeface="標楷體" pitchFamily="65" charset="-120"/>
                <a:ea typeface="標楷體" pitchFamily="65" charset="-120"/>
              </a:rPr>
              <a:t>剩餘可轉債之債息</a:t>
            </a:r>
            <a:endParaRPr lang="zh-TW" altLang="en-US" sz="1200" dirty="0">
              <a:solidFill>
                <a:srgbClr val="FF0000"/>
              </a:solidFill>
              <a:latin typeface="標楷體" pitchFamily="65" charset="-120"/>
              <a:ea typeface="標楷體" pitchFamily="65" charset="-120"/>
            </a:endParaRPr>
          </a:p>
        </p:txBody>
      </p:sp>
      <p:sp>
        <p:nvSpPr>
          <p:cNvPr id="15" name="文字方塊 14"/>
          <p:cNvSpPr txBox="1"/>
          <p:nvPr/>
        </p:nvSpPr>
        <p:spPr>
          <a:xfrm>
            <a:off x="1187624" y="4376137"/>
            <a:ext cx="1872208" cy="276999"/>
          </a:xfrm>
          <a:prstGeom prst="rect">
            <a:avLst/>
          </a:prstGeom>
          <a:noFill/>
        </p:spPr>
        <p:txBody>
          <a:bodyPr wrap="square" rtlCol="0">
            <a:spAutoFit/>
          </a:bodyPr>
          <a:lstStyle/>
          <a:p>
            <a:r>
              <a:rPr lang="zh-TW" altLang="en-US" sz="1200" dirty="0" smtClean="0">
                <a:solidFill>
                  <a:srgbClr val="FF0000"/>
                </a:solidFill>
                <a:latin typeface="標楷體" pitchFamily="65" charset="-120"/>
                <a:ea typeface="標楷體" pitchFamily="65" charset="-120"/>
              </a:rPr>
              <a:t>第</a:t>
            </a:r>
            <a:r>
              <a:rPr lang="en-US" altLang="zh-TW" sz="1200" dirty="0" smtClean="0">
                <a:solidFill>
                  <a:srgbClr val="FF0000"/>
                </a:solidFill>
                <a:latin typeface="標楷體" pitchFamily="65" charset="-120"/>
                <a:ea typeface="標楷體" pitchFamily="65" charset="-120"/>
              </a:rPr>
              <a:t>1</a:t>
            </a:r>
            <a:r>
              <a:rPr lang="zh-TW" altLang="en-US" sz="1200" dirty="0" smtClean="0">
                <a:solidFill>
                  <a:srgbClr val="FF0000"/>
                </a:solidFill>
                <a:latin typeface="標楷體" pitchFamily="65" charset="-120"/>
                <a:ea typeface="標楷體" pitchFamily="65" charset="-120"/>
              </a:rPr>
              <a:t>期的流通在外股數</a:t>
            </a:r>
            <a:endParaRPr lang="zh-TW" altLang="en-US" sz="1200" dirty="0">
              <a:solidFill>
                <a:srgbClr val="FF0000"/>
              </a:solidFill>
              <a:latin typeface="標楷體" pitchFamily="65" charset="-120"/>
              <a:ea typeface="標楷體" pitchFamily="65" charset="-120"/>
            </a:endParaRPr>
          </a:p>
        </p:txBody>
      </p:sp>
      <p:sp>
        <p:nvSpPr>
          <p:cNvPr id="16" name="文字方塊 15"/>
          <p:cNvSpPr txBox="1"/>
          <p:nvPr/>
        </p:nvSpPr>
        <p:spPr>
          <a:xfrm>
            <a:off x="2843808" y="4371781"/>
            <a:ext cx="1368152" cy="276999"/>
          </a:xfrm>
          <a:prstGeom prst="rect">
            <a:avLst/>
          </a:prstGeom>
          <a:noFill/>
        </p:spPr>
        <p:txBody>
          <a:bodyPr wrap="square" rtlCol="0">
            <a:spAutoFit/>
          </a:bodyPr>
          <a:lstStyle/>
          <a:p>
            <a:r>
              <a:rPr lang="zh-TW" altLang="en-US" sz="1200" dirty="0" smtClean="0">
                <a:solidFill>
                  <a:srgbClr val="FF0000"/>
                </a:solidFill>
                <a:latin typeface="標楷體" pitchFamily="65" charset="-120"/>
                <a:ea typeface="標楷體" pitchFamily="65" charset="-120"/>
              </a:rPr>
              <a:t>未來股價折現</a:t>
            </a:r>
            <a:endParaRPr lang="zh-TW" altLang="en-US" sz="1200" dirty="0">
              <a:solidFill>
                <a:srgbClr val="FF0000"/>
              </a:solidFill>
              <a:latin typeface="標楷體" pitchFamily="65" charset="-120"/>
              <a:ea typeface="標楷體" pitchFamily="65" charset="-120"/>
            </a:endParaRPr>
          </a:p>
        </p:txBody>
      </p:sp>
      <p:sp>
        <p:nvSpPr>
          <p:cNvPr id="17" name="文字方塊 16"/>
          <p:cNvSpPr txBox="1"/>
          <p:nvPr/>
        </p:nvSpPr>
        <p:spPr>
          <a:xfrm>
            <a:off x="3923928" y="4371781"/>
            <a:ext cx="576064" cy="276999"/>
          </a:xfrm>
          <a:prstGeom prst="rect">
            <a:avLst/>
          </a:prstGeom>
          <a:noFill/>
        </p:spPr>
        <p:txBody>
          <a:bodyPr wrap="square" rtlCol="0">
            <a:spAutoFit/>
          </a:bodyPr>
          <a:lstStyle/>
          <a:p>
            <a:r>
              <a:rPr lang="zh-TW" altLang="en-US" sz="1200" dirty="0" smtClean="0">
                <a:solidFill>
                  <a:srgbClr val="FF0000"/>
                </a:solidFill>
                <a:latin typeface="標楷體" pitchFamily="65" charset="-120"/>
                <a:ea typeface="標楷體" pitchFamily="65" charset="-120"/>
              </a:rPr>
              <a:t>支出</a:t>
            </a:r>
            <a:endParaRPr lang="zh-TW" altLang="en-US" sz="1200" dirty="0">
              <a:solidFill>
                <a:srgbClr val="FF0000"/>
              </a:solidFill>
              <a:latin typeface="標楷體" pitchFamily="65" charset="-120"/>
              <a:ea typeface="標楷體" pitchFamily="65" charset="-120"/>
            </a:endParaRPr>
          </a:p>
        </p:txBody>
      </p:sp>
      <p:sp>
        <p:nvSpPr>
          <p:cNvPr id="18" name="文字方塊 17"/>
          <p:cNvSpPr txBox="1"/>
          <p:nvPr/>
        </p:nvSpPr>
        <p:spPr>
          <a:xfrm>
            <a:off x="4499992" y="4376137"/>
            <a:ext cx="1152128" cy="276999"/>
          </a:xfrm>
          <a:prstGeom prst="rect">
            <a:avLst/>
          </a:prstGeom>
          <a:noFill/>
        </p:spPr>
        <p:txBody>
          <a:bodyPr wrap="square" rtlCol="0">
            <a:spAutoFit/>
          </a:bodyPr>
          <a:lstStyle/>
          <a:p>
            <a:r>
              <a:rPr lang="zh-TW" altLang="en-US" sz="1200" dirty="0" smtClean="0">
                <a:solidFill>
                  <a:srgbClr val="FF0000"/>
                </a:solidFill>
                <a:latin typeface="標楷體" pitchFamily="65" charset="-120"/>
                <a:ea typeface="標楷體" pitchFamily="65" charset="-120"/>
              </a:rPr>
              <a:t>普通債債息</a:t>
            </a:r>
            <a:endParaRPr lang="zh-TW" altLang="en-US" sz="1200" dirty="0">
              <a:solidFill>
                <a:srgbClr val="FF0000"/>
              </a:solidFill>
              <a:latin typeface="標楷體" pitchFamily="65" charset="-120"/>
              <a:ea typeface="標楷體" pitchFamily="65" charset="-120"/>
            </a:endParaRPr>
          </a:p>
        </p:txBody>
      </p:sp>
      <p:sp>
        <p:nvSpPr>
          <p:cNvPr id="19" name="文字方塊 18"/>
          <p:cNvSpPr txBox="1"/>
          <p:nvPr/>
        </p:nvSpPr>
        <p:spPr>
          <a:xfrm>
            <a:off x="1763688" y="4725144"/>
            <a:ext cx="7416824" cy="276999"/>
          </a:xfrm>
          <a:prstGeom prst="rect">
            <a:avLst/>
          </a:prstGeom>
          <a:noFill/>
        </p:spPr>
        <p:txBody>
          <a:bodyPr wrap="square" rtlCol="0">
            <a:spAutoFit/>
          </a:bodyPr>
          <a:lstStyle/>
          <a:p>
            <a:r>
              <a:rPr lang="zh-TW" altLang="en-US" sz="1200" dirty="0" smtClean="0">
                <a:solidFill>
                  <a:srgbClr val="FF0000"/>
                </a:solidFill>
                <a:latin typeface="標楷體" pitchFamily="65" charset="-120"/>
                <a:ea typeface="標楷體" pitchFamily="65" charset="-120"/>
              </a:rPr>
              <a:t>二元樹上未來股價的期望值折現</a:t>
            </a:r>
            <a:endParaRPr lang="zh-TW" altLang="en-US" sz="1200" dirty="0">
              <a:solidFill>
                <a:srgbClr val="FF0000"/>
              </a:solidFill>
              <a:latin typeface="標楷體" pitchFamily="65" charset="-120"/>
              <a:ea typeface="標楷體" pitchFamily="65" charset="-120"/>
            </a:endParaRPr>
          </a:p>
        </p:txBody>
      </p:sp>
    </p:spTree>
    <p:extLst>
      <p:ext uri="{BB962C8B-B14F-4D97-AF65-F5344CB8AC3E}">
        <p14:creationId xmlns="" xmlns:p14="http://schemas.microsoft.com/office/powerpoint/2010/main" val="21593834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normAutofit lnSpcReduction="10000"/>
          </a:bodyPr>
          <a:lstStyle/>
          <a:p>
            <a:r>
              <a:rPr lang="zh-TW" altLang="en-US" dirty="0" smtClean="0">
                <a:latin typeface="標楷體" pitchFamily="65" charset="-120"/>
                <a:ea typeface="標楷體" pitchFamily="65" charset="-120"/>
              </a:rPr>
              <a:t>可轉換公司債</a:t>
            </a:r>
            <a:r>
              <a:rPr lang="en-US" altLang="zh-TW" dirty="0" smtClean="0">
                <a:latin typeface="標楷體" pitchFamily="65" charset="-120"/>
                <a:ea typeface="標楷體" pitchFamily="65" charset="-120"/>
              </a:rPr>
              <a:t>(CB)</a:t>
            </a:r>
            <a:r>
              <a:rPr lang="zh-TW" altLang="en-US" dirty="0" smtClean="0">
                <a:latin typeface="標楷體" pitchFamily="65" charset="-120"/>
                <a:ea typeface="標楷體" pitchFamily="65" charset="-120"/>
              </a:rPr>
              <a:t>是一種同時具有</a:t>
            </a:r>
            <a:r>
              <a:rPr lang="zh-TW" altLang="en-US" dirty="0">
                <a:solidFill>
                  <a:srgbClr val="FF0000"/>
                </a:solidFill>
                <a:latin typeface="標楷體" pitchFamily="65" charset="-120"/>
                <a:ea typeface="標楷體" pitchFamily="65" charset="-120"/>
              </a:rPr>
              <a:t>股權</a:t>
            </a:r>
            <a:r>
              <a:rPr lang="zh-TW" altLang="en-US" dirty="0" smtClean="0">
                <a:latin typeface="標楷體" pitchFamily="65" charset="-120"/>
                <a:ea typeface="標楷體" pitchFamily="65" charset="-120"/>
              </a:rPr>
              <a:t>及</a:t>
            </a:r>
            <a:r>
              <a:rPr lang="zh-TW" altLang="en-US" dirty="0" smtClean="0">
                <a:solidFill>
                  <a:srgbClr val="FF0000"/>
                </a:solidFill>
                <a:latin typeface="標楷體" pitchFamily="65" charset="-120"/>
                <a:ea typeface="標楷體" pitchFamily="65" charset="-120"/>
              </a:rPr>
              <a:t>債權</a:t>
            </a:r>
            <a:r>
              <a:rPr lang="zh-TW" altLang="en-US" dirty="0" smtClean="0">
                <a:latin typeface="標楷體" pitchFamily="65" charset="-120"/>
                <a:ea typeface="標楷體" pitchFamily="65" charset="-120"/>
              </a:rPr>
              <a:t>雙重性質的債券。</a:t>
            </a:r>
            <a:endParaRPr lang="en-US" altLang="zh-TW" dirty="0" smtClean="0">
              <a:latin typeface="標楷體" pitchFamily="65" charset="-120"/>
              <a:ea typeface="標楷體" pitchFamily="65" charset="-120"/>
            </a:endParaRPr>
          </a:p>
          <a:p>
            <a:r>
              <a:rPr lang="en-US" altLang="zh-TW" dirty="0" smtClean="0">
                <a:latin typeface="標楷體" pitchFamily="65" charset="-120"/>
                <a:ea typeface="標楷體" pitchFamily="65" charset="-120"/>
              </a:rPr>
              <a:t>CB</a:t>
            </a:r>
            <a:r>
              <a:rPr lang="zh-TW" altLang="en-US" dirty="0" smtClean="0">
                <a:latin typeface="標楷體" pitchFamily="65" charset="-120"/>
                <a:ea typeface="標楷體" pitchFamily="65" charset="-120"/>
              </a:rPr>
              <a:t>能夠以約定比例將其債權轉換為股權</a:t>
            </a:r>
            <a:endParaRPr lang="en-US" altLang="zh-TW" dirty="0" smtClean="0">
              <a:latin typeface="標楷體" pitchFamily="65" charset="-120"/>
              <a:ea typeface="標楷體" pitchFamily="65" charset="-120"/>
            </a:endParaRPr>
          </a:p>
          <a:p>
            <a:r>
              <a:rPr lang="zh-TW" altLang="en-US" dirty="0" smtClean="0">
                <a:latin typeface="標楷體" pitchFamily="65" charset="-120"/>
                <a:ea typeface="標楷體" pitchFamily="65" charset="-120"/>
              </a:rPr>
              <a:t>公司績效好：可轉債持有人會傾向將手中份額轉換為股票。此時可轉債的</a:t>
            </a:r>
            <a:r>
              <a:rPr lang="zh-TW" altLang="en-US" dirty="0" smtClean="0">
                <a:solidFill>
                  <a:srgbClr val="FF0000"/>
                </a:solidFill>
                <a:latin typeface="標楷體" pitchFamily="65" charset="-120"/>
                <a:ea typeface="標楷體" pitchFamily="65" charset="-120"/>
              </a:rPr>
              <a:t>股權性質</a:t>
            </a:r>
            <a:r>
              <a:rPr lang="zh-TW" altLang="en-US" dirty="0" smtClean="0">
                <a:latin typeface="標楷體" pitchFamily="65" charset="-120"/>
                <a:ea typeface="標楷體" pitchFamily="65" charset="-120"/>
              </a:rPr>
              <a:t>較強</a:t>
            </a:r>
            <a:endParaRPr lang="en-US" altLang="zh-TW" dirty="0" smtClean="0">
              <a:latin typeface="標楷體" pitchFamily="65" charset="-120"/>
              <a:ea typeface="標楷體" pitchFamily="65" charset="-120"/>
            </a:endParaRPr>
          </a:p>
          <a:p>
            <a:r>
              <a:rPr lang="zh-TW" altLang="en-US" dirty="0" smtClean="0">
                <a:latin typeface="標楷體" pitchFamily="65" charset="-120"/>
                <a:ea typeface="標楷體" pitchFamily="65" charset="-120"/>
              </a:rPr>
              <a:t>公司績效差：可轉債持有人會傾向保留手中債權部分，享有固定收益。此時可轉債的</a:t>
            </a:r>
            <a:r>
              <a:rPr lang="zh-TW" altLang="en-US" dirty="0" smtClean="0">
                <a:solidFill>
                  <a:srgbClr val="FF0000"/>
                </a:solidFill>
                <a:latin typeface="標楷體" pitchFamily="65" charset="-120"/>
                <a:ea typeface="標楷體" pitchFamily="65" charset="-120"/>
              </a:rPr>
              <a:t>債券性質</a:t>
            </a:r>
            <a:r>
              <a:rPr lang="zh-TW" altLang="en-US" dirty="0" smtClean="0">
                <a:latin typeface="標楷體" pitchFamily="65" charset="-120"/>
                <a:ea typeface="標楷體" pitchFamily="65" charset="-120"/>
              </a:rPr>
              <a:t>較強</a:t>
            </a:r>
            <a:endParaRPr lang="zh-TW" altLang="en-US" dirty="0">
              <a:latin typeface="標楷體" pitchFamily="65" charset="-120"/>
              <a:ea typeface="標楷體" pitchFamily="65" charset="-120"/>
            </a:endParaRPr>
          </a:p>
        </p:txBody>
      </p:sp>
      <p:sp>
        <p:nvSpPr>
          <p:cNvPr id="5" name="標題 1"/>
          <p:cNvSpPr txBox="1">
            <a:spLocks/>
          </p:cNvSpPr>
          <p:nvPr/>
        </p:nvSpPr>
        <p:spPr>
          <a:xfrm>
            <a:off x="1475656" y="193204"/>
            <a:ext cx="2746648" cy="1003548"/>
          </a:xfrm>
          <a:prstGeom prst="rect">
            <a:avLst/>
          </a:prstGeom>
          <a:effectLst>
            <a:outerShdw blurRad="50800" dist="38100" dir="2700000" algn="tl" rotWithShape="0">
              <a:prstClr val="black">
                <a:alpha val="40000"/>
              </a:prstClr>
            </a:outerShdw>
          </a:effectLst>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TW" altLang="en-US" dirty="0" smtClean="0">
                <a:latin typeface="標楷體" pitchFamily="65" charset="-120"/>
                <a:ea typeface="標楷體" pitchFamily="65" charset="-120"/>
              </a:rPr>
              <a:t>研究動機</a:t>
            </a:r>
            <a:endParaRPr lang="zh-TW" altLang="en-US" dirty="0">
              <a:latin typeface="標楷體" pitchFamily="65" charset="-120"/>
              <a:ea typeface="標楷體" pitchFamily="65" charset="-120"/>
            </a:endParaRPr>
          </a:p>
        </p:txBody>
      </p:sp>
      <p:cxnSp>
        <p:nvCxnSpPr>
          <p:cNvPr id="8" name="直線接點 7"/>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344117624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511778" y="274638"/>
            <a:ext cx="6588614" cy="850106"/>
          </a:xfrm>
          <a:effectLst>
            <a:outerShdw blurRad="50800" dist="38100" dir="2700000" algn="tl" rotWithShape="0">
              <a:prstClr val="black">
                <a:alpha val="40000"/>
              </a:prstClr>
            </a:outerShdw>
          </a:effectLst>
        </p:spPr>
        <p:txBody>
          <a:bodyPr/>
          <a:lstStyle/>
          <a:p>
            <a:pPr algn="l"/>
            <a:r>
              <a:rPr lang="en-US" altLang="zh-TW" dirty="0" smtClean="0">
                <a:latin typeface="Times New Roman" pitchFamily="18" charset="0"/>
                <a:cs typeface="Times New Roman" pitchFamily="18" charset="0"/>
              </a:rPr>
              <a:t>Equity</a:t>
            </a:r>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範例</a:t>
            </a:r>
            <a:endParaRPr lang="zh-TW" altLang="en-US" dirty="0">
              <a:latin typeface="Times New Roman" pitchFamily="18" charset="0"/>
              <a:cs typeface="Times New Roman" pitchFamily="18" charset="0"/>
            </a:endParaRPr>
          </a:p>
        </p:txBody>
      </p:sp>
      <p:cxnSp>
        <p:nvCxnSpPr>
          <p:cNvPr id="4" name="直線接點 3"/>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6" name="表格 5"/>
          <p:cNvGraphicFramePr>
            <a:graphicFrameLocks noGrp="1"/>
          </p:cNvGraphicFramePr>
          <p:nvPr/>
        </p:nvGraphicFramePr>
        <p:xfrm>
          <a:off x="107505" y="2132856"/>
          <a:ext cx="8928991" cy="3089177"/>
        </p:xfrm>
        <a:graphic>
          <a:graphicData uri="http://schemas.openxmlformats.org/drawingml/2006/table">
            <a:tbl>
              <a:tblPr/>
              <a:tblGrid>
                <a:gridCol w="882845"/>
                <a:gridCol w="892993"/>
                <a:gridCol w="730631"/>
                <a:gridCol w="865934"/>
                <a:gridCol w="784752"/>
                <a:gridCol w="741938"/>
                <a:gridCol w="790176"/>
                <a:gridCol w="553123"/>
                <a:gridCol w="869194"/>
                <a:gridCol w="869194"/>
                <a:gridCol w="948211"/>
              </a:tblGrid>
              <a:tr h="441311">
                <a:tc>
                  <a:txBody>
                    <a:bodyPr/>
                    <a:lstStyle/>
                    <a:p>
                      <a:pPr algn="ctr" fontAlgn="ctr"/>
                      <a:r>
                        <a:rPr lang="en-US" sz="1500" b="1" i="0" u="none" strike="noStrike" dirty="0">
                          <a:solidFill>
                            <a:srgbClr val="FFFFFF"/>
                          </a:solidFill>
                          <a:latin typeface="+mn-lt"/>
                        </a:rPr>
                        <a:t>Equity</a:t>
                      </a:r>
                    </a:p>
                  </a:txBody>
                  <a:tcPr marL="0" marR="0" marT="0" marB="0" anchor="ctr">
                    <a:lnL>
                      <a:noFill/>
                    </a:lnL>
                    <a:lnR>
                      <a:noFill/>
                    </a:lnR>
                    <a:lnT>
                      <a:noFill/>
                    </a:lnT>
                    <a:lnB>
                      <a:noFill/>
                    </a:lnB>
                    <a:solidFill>
                      <a:srgbClr val="60497B"/>
                    </a:solidFill>
                  </a:tcPr>
                </a:tc>
                <a:tc>
                  <a:txBody>
                    <a:bodyPr/>
                    <a:lstStyle/>
                    <a:p>
                      <a:pPr algn="ctr" fontAlgn="ctr"/>
                      <a:r>
                        <a:rPr lang="en-US" altLang="zh-TW" sz="1500" b="1" i="0" u="none" strike="noStrike" dirty="0">
                          <a:solidFill>
                            <a:srgbClr val="FFFFFF"/>
                          </a:solidFill>
                          <a:latin typeface="+mn-lt"/>
                        </a:rPr>
                        <a:t>0%</a:t>
                      </a:r>
                    </a:p>
                  </a:txBody>
                  <a:tcPr marL="0" marR="0" marT="0" marB="0" anchor="ctr">
                    <a:lnL>
                      <a:noFill/>
                    </a:lnL>
                    <a:lnR>
                      <a:noFill/>
                    </a:lnR>
                    <a:lnT>
                      <a:noFill/>
                    </a:lnT>
                    <a:lnB>
                      <a:noFill/>
                    </a:lnB>
                    <a:solidFill>
                      <a:srgbClr val="60497B"/>
                    </a:solidFill>
                  </a:tcPr>
                </a:tc>
                <a:tc>
                  <a:txBody>
                    <a:bodyPr/>
                    <a:lstStyle/>
                    <a:p>
                      <a:pPr algn="ctr" fontAlgn="ctr"/>
                      <a:r>
                        <a:rPr lang="en-US" altLang="zh-TW" sz="1500" b="1" i="0" u="none" strike="noStrike" dirty="0">
                          <a:solidFill>
                            <a:srgbClr val="FFFFFF"/>
                          </a:solidFill>
                          <a:latin typeface="+mn-lt"/>
                        </a:rPr>
                        <a:t>20%</a:t>
                      </a:r>
                    </a:p>
                  </a:txBody>
                  <a:tcPr marL="0" marR="0" marT="0" marB="0" anchor="ctr">
                    <a:lnL>
                      <a:noFill/>
                    </a:lnL>
                    <a:lnR>
                      <a:noFill/>
                    </a:lnR>
                    <a:lnT>
                      <a:noFill/>
                    </a:lnT>
                    <a:lnB>
                      <a:noFill/>
                    </a:lnB>
                    <a:solidFill>
                      <a:srgbClr val="60497B"/>
                    </a:solidFill>
                  </a:tcPr>
                </a:tc>
                <a:tc>
                  <a:txBody>
                    <a:bodyPr/>
                    <a:lstStyle/>
                    <a:p>
                      <a:pPr algn="ctr" fontAlgn="ctr"/>
                      <a:r>
                        <a:rPr lang="en-US" altLang="zh-TW" sz="1500" b="1" i="0" u="none" strike="noStrike">
                          <a:solidFill>
                            <a:srgbClr val="FFFFFF"/>
                          </a:solidFill>
                          <a:latin typeface="+mn-lt"/>
                        </a:rPr>
                        <a:t>40%</a:t>
                      </a:r>
                    </a:p>
                  </a:txBody>
                  <a:tcPr marL="0" marR="0" marT="0" marB="0" anchor="ctr">
                    <a:lnL>
                      <a:noFill/>
                    </a:lnL>
                    <a:lnR>
                      <a:noFill/>
                    </a:lnR>
                    <a:lnT>
                      <a:noFill/>
                    </a:lnT>
                    <a:lnB>
                      <a:noFill/>
                    </a:lnB>
                    <a:solidFill>
                      <a:srgbClr val="60497B"/>
                    </a:solidFill>
                  </a:tcPr>
                </a:tc>
                <a:tc>
                  <a:txBody>
                    <a:bodyPr/>
                    <a:lstStyle/>
                    <a:p>
                      <a:pPr algn="ctr" fontAlgn="ctr"/>
                      <a:r>
                        <a:rPr lang="en-US" altLang="zh-TW" sz="1500" b="1" i="0" u="none" strike="noStrike">
                          <a:solidFill>
                            <a:srgbClr val="FFFFFF"/>
                          </a:solidFill>
                          <a:latin typeface="+mn-lt"/>
                        </a:rPr>
                        <a:t>60%</a:t>
                      </a:r>
                    </a:p>
                  </a:txBody>
                  <a:tcPr marL="0" marR="0" marT="0" marB="0" anchor="ctr">
                    <a:lnL>
                      <a:noFill/>
                    </a:lnL>
                    <a:lnR>
                      <a:noFill/>
                    </a:lnR>
                    <a:lnT>
                      <a:noFill/>
                    </a:lnT>
                    <a:lnB>
                      <a:noFill/>
                    </a:lnB>
                    <a:solidFill>
                      <a:srgbClr val="60497B"/>
                    </a:solidFill>
                  </a:tcPr>
                </a:tc>
                <a:tc>
                  <a:txBody>
                    <a:bodyPr/>
                    <a:lstStyle/>
                    <a:p>
                      <a:pPr algn="ctr" fontAlgn="ctr"/>
                      <a:r>
                        <a:rPr lang="en-US" altLang="zh-TW" sz="1500" b="1" i="0" u="none" strike="noStrike">
                          <a:solidFill>
                            <a:srgbClr val="FFFFFF"/>
                          </a:solidFill>
                          <a:latin typeface="+mn-lt"/>
                        </a:rPr>
                        <a:t>80%</a:t>
                      </a:r>
                    </a:p>
                  </a:txBody>
                  <a:tcPr marL="0" marR="0" marT="0" marB="0" anchor="ctr">
                    <a:lnL>
                      <a:noFill/>
                    </a:lnL>
                    <a:lnR>
                      <a:noFill/>
                    </a:lnR>
                    <a:lnT>
                      <a:noFill/>
                    </a:lnT>
                    <a:lnB>
                      <a:noFill/>
                    </a:lnB>
                    <a:solidFill>
                      <a:srgbClr val="60497B"/>
                    </a:solidFill>
                  </a:tcPr>
                </a:tc>
                <a:tc>
                  <a:txBody>
                    <a:bodyPr/>
                    <a:lstStyle/>
                    <a:p>
                      <a:pPr algn="ctr" fontAlgn="ctr"/>
                      <a:r>
                        <a:rPr lang="en-US" altLang="zh-TW" sz="1500" b="1" i="0" u="none" strike="noStrike">
                          <a:solidFill>
                            <a:srgbClr val="FFFFFF"/>
                          </a:solidFill>
                          <a:latin typeface="+mn-lt"/>
                        </a:rPr>
                        <a:t>100%</a:t>
                      </a:r>
                    </a:p>
                  </a:txBody>
                  <a:tcPr marL="0" marR="0" marT="0" marB="0" anchor="ctr">
                    <a:lnL>
                      <a:noFill/>
                    </a:lnL>
                    <a:lnR>
                      <a:noFill/>
                    </a:lnR>
                    <a:lnT>
                      <a:noFill/>
                    </a:lnT>
                    <a:lnB>
                      <a:noFill/>
                    </a:lnB>
                    <a:solidFill>
                      <a:srgbClr val="60497B"/>
                    </a:solidFill>
                  </a:tcPr>
                </a:tc>
                <a:tc>
                  <a:txBody>
                    <a:bodyPr/>
                    <a:lstStyle/>
                    <a:p>
                      <a:pPr algn="ctr" fontAlgn="ctr"/>
                      <a:r>
                        <a:rPr lang="en-US" sz="1500" b="1" i="0" u="none" strike="noStrike">
                          <a:solidFill>
                            <a:srgbClr val="FFFFFF"/>
                          </a:solidFill>
                          <a:latin typeface="+mn-lt"/>
                        </a:rPr>
                        <a:t>Stock</a:t>
                      </a:r>
                    </a:p>
                  </a:txBody>
                  <a:tcPr marL="0" marR="0" marT="0" marB="0" anchor="ctr">
                    <a:lnL>
                      <a:noFill/>
                    </a:lnL>
                    <a:lnR>
                      <a:noFill/>
                    </a:lnR>
                    <a:lnT>
                      <a:noFill/>
                    </a:lnT>
                    <a:lnB>
                      <a:noFill/>
                    </a:lnB>
                    <a:solidFill>
                      <a:srgbClr val="60497B"/>
                    </a:solidFill>
                  </a:tcPr>
                </a:tc>
                <a:tc>
                  <a:txBody>
                    <a:bodyPr/>
                    <a:lstStyle/>
                    <a:p>
                      <a:pPr algn="ctr" fontAlgn="ctr"/>
                      <a:r>
                        <a:rPr lang="zh-TW" altLang="en-US" sz="1500" b="1" i="0" u="none" strike="noStrike">
                          <a:solidFill>
                            <a:srgbClr val="FFFFFF"/>
                          </a:solidFill>
                          <a:latin typeface="+mn-lt"/>
                        </a:rPr>
                        <a:t>不</a:t>
                      </a:r>
                      <a:r>
                        <a:rPr lang="en-US" sz="1500" b="1" i="0" u="none" strike="noStrike">
                          <a:solidFill>
                            <a:srgbClr val="FFFFFF"/>
                          </a:solidFill>
                          <a:latin typeface="+mn-lt"/>
                        </a:rPr>
                        <a:t>Call</a:t>
                      </a:r>
                    </a:p>
                  </a:txBody>
                  <a:tcPr marL="0" marR="0" marT="0" marB="0" anchor="ctr">
                    <a:lnL>
                      <a:noFill/>
                    </a:lnL>
                    <a:lnR>
                      <a:noFill/>
                    </a:lnR>
                    <a:lnT>
                      <a:noFill/>
                    </a:lnT>
                    <a:lnB>
                      <a:noFill/>
                    </a:lnB>
                    <a:solidFill>
                      <a:srgbClr val="60497B"/>
                    </a:solidFill>
                  </a:tcPr>
                </a:tc>
                <a:tc>
                  <a:txBody>
                    <a:bodyPr/>
                    <a:lstStyle/>
                    <a:p>
                      <a:pPr algn="ctr" fontAlgn="ctr"/>
                      <a:r>
                        <a:rPr lang="zh-TW" altLang="en-US" sz="1500" b="1" i="0" u="none" strike="noStrike">
                          <a:solidFill>
                            <a:srgbClr val="FFFFFF"/>
                          </a:solidFill>
                          <a:latin typeface="+mn-lt"/>
                        </a:rPr>
                        <a:t>本期</a:t>
                      </a:r>
                      <a:r>
                        <a:rPr lang="en-US" sz="1500" b="1" i="0" u="none" strike="noStrike">
                          <a:solidFill>
                            <a:srgbClr val="FFFFFF"/>
                          </a:solidFill>
                          <a:latin typeface="+mn-lt"/>
                        </a:rPr>
                        <a:t>Call</a:t>
                      </a:r>
                    </a:p>
                  </a:txBody>
                  <a:tcPr marL="0" marR="0" marT="0" marB="0" anchor="ctr">
                    <a:lnL>
                      <a:noFill/>
                    </a:lnL>
                    <a:lnR>
                      <a:noFill/>
                    </a:lnR>
                    <a:lnT>
                      <a:noFill/>
                    </a:lnT>
                    <a:lnB>
                      <a:noFill/>
                    </a:lnB>
                    <a:solidFill>
                      <a:srgbClr val="60497B"/>
                    </a:solidFill>
                  </a:tcPr>
                </a:tc>
                <a:tc>
                  <a:txBody>
                    <a:bodyPr/>
                    <a:lstStyle/>
                    <a:p>
                      <a:pPr algn="ctr" fontAlgn="ctr"/>
                      <a:r>
                        <a:rPr lang="zh-TW" altLang="en-US" sz="1500" b="1" i="0" u="none" strike="noStrike">
                          <a:solidFill>
                            <a:srgbClr val="FFFFFF"/>
                          </a:solidFill>
                          <a:latin typeface="+mn-lt"/>
                        </a:rPr>
                        <a:t>之前</a:t>
                      </a:r>
                      <a:r>
                        <a:rPr lang="en-US" sz="1500" b="1" i="0" u="none" strike="noStrike">
                          <a:solidFill>
                            <a:srgbClr val="FFFFFF"/>
                          </a:solidFill>
                          <a:latin typeface="+mn-lt"/>
                        </a:rPr>
                        <a:t>Call</a:t>
                      </a:r>
                    </a:p>
                  </a:txBody>
                  <a:tcPr marL="0" marR="0" marT="0" marB="0" anchor="ctr">
                    <a:lnL>
                      <a:noFill/>
                    </a:lnL>
                    <a:lnR>
                      <a:noFill/>
                    </a:lnR>
                    <a:lnT>
                      <a:noFill/>
                    </a:lnT>
                    <a:lnB>
                      <a:noFill/>
                    </a:lnB>
                    <a:solidFill>
                      <a:srgbClr val="60497B"/>
                    </a:solidFill>
                  </a:tcPr>
                </a:tc>
              </a:tr>
              <a:tr h="441311">
                <a:tc>
                  <a:txBody>
                    <a:bodyPr/>
                    <a:lstStyle/>
                    <a:p>
                      <a:pPr algn="ctr" fontAlgn="ctr"/>
                      <a:r>
                        <a:rPr lang="zh-TW" altLang="en-US" sz="1500" b="0" i="0" u="none" strike="noStrike">
                          <a:solidFill>
                            <a:srgbClr val="000000"/>
                          </a:solidFill>
                          <a:latin typeface="+mn-lt"/>
                        </a:rPr>
                        <a:t>不</a:t>
                      </a:r>
                      <a:r>
                        <a:rPr lang="en-US" sz="1500" b="0" i="0" u="none" strike="noStrike">
                          <a:solidFill>
                            <a:srgbClr val="000000"/>
                          </a:solidFill>
                          <a:latin typeface="+mn-lt"/>
                        </a:rPr>
                        <a:t>Call</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dirty="0">
                          <a:solidFill>
                            <a:srgbClr val="000000"/>
                          </a:solidFill>
                          <a:latin typeface="+mn-lt"/>
                        </a:rPr>
                        <a:t>127.91</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dirty="0">
                          <a:solidFill>
                            <a:srgbClr val="000000"/>
                          </a:solidFill>
                          <a:latin typeface="+mn-lt"/>
                        </a:rPr>
                        <a:t>170.86</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dirty="0">
                          <a:solidFill>
                            <a:srgbClr val="000000"/>
                          </a:solidFill>
                          <a:latin typeface="+mn-lt"/>
                        </a:rPr>
                        <a:t>213.82</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dirty="0">
                          <a:solidFill>
                            <a:srgbClr val="FF0000"/>
                          </a:solidFill>
                          <a:latin typeface="+mn-lt"/>
                        </a:rPr>
                        <a:t>256.77</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a:solidFill>
                            <a:srgbClr val="000000"/>
                          </a:solidFill>
                          <a:latin typeface="+mn-lt"/>
                        </a:rPr>
                        <a:t>299.73</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a:solidFill>
                            <a:srgbClr val="000000"/>
                          </a:solidFill>
                          <a:latin typeface="+mn-lt"/>
                        </a:rPr>
                        <a:t>342.68</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a:solidFill>
                            <a:srgbClr val="000000"/>
                          </a:solidFill>
                          <a:latin typeface="+mn-lt"/>
                        </a:rPr>
                        <a:t>0%</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a:solidFill>
                            <a:srgbClr val="000000"/>
                          </a:solidFill>
                          <a:latin typeface="+mn-lt"/>
                        </a:rPr>
                        <a:t>127.9101</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a:solidFill>
                            <a:srgbClr val="000000"/>
                          </a:solidFill>
                          <a:latin typeface="+mn-lt"/>
                        </a:rPr>
                        <a:t>227.6795</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a:solidFill>
                            <a:srgbClr val="000000"/>
                          </a:solidFill>
                          <a:latin typeface="+mn-lt"/>
                        </a:rPr>
                        <a:t>342.6795</a:t>
                      </a:r>
                    </a:p>
                  </a:txBody>
                  <a:tcPr marL="0" marR="0" marT="0" marB="0" anchor="ctr">
                    <a:lnL>
                      <a:noFill/>
                    </a:lnL>
                    <a:lnR>
                      <a:noFill/>
                    </a:lnR>
                    <a:lnT>
                      <a:noFill/>
                    </a:lnT>
                    <a:lnB>
                      <a:noFill/>
                    </a:lnB>
                    <a:solidFill>
                      <a:srgbClr val="CCC0DA"/>
                    </a:solidFill>
                  </a:tcPr>
                </a:tc>
              </a:tr>
              <a:tr h="441311">
                <a:tc>
                  <a:txBody>
                    <a:bodyPr/>
                    <a:lstStyle/>
                    <a:p>
                      <a:pPr algn="ctr" fontAlgn="ctr"/>
                      <a:r>
                        <a:rPr lang="zh-TW" altLang="en-US" sz="1500" b="0" i="0" u="none" strike="noStrike">
                          <a:solidFill>
                            <a:srgbClr val="000000"/>
                          </a:solidFill>
                          <a:latin typeface="+mn-lt"/>
                        </a:rPr>
                        <a:t>本期</a:t>
                      </a:r>
                      <a:r>
                        <a:rPr lang="en-US" sz="1500" b="0" i="0" u="none" strike="noStrike">
                          <a:solidFill>
                            <a:srgbClr val="000000"/>
                          </a:solidFill>
                          <a:latin typeface="+mn-lt"/>
                        </a:rPr>
                        <a:t>Call</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a:solidFill>
                            <a:srgbClr val="000000"/>
                          </a:solidFill>
                          <a:latin typeface="+mn-lt"/>
                        </a:rPr>
                        <a:t>227.68</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a:solidFill>
                            <a:srgbClr val="000000"/>
                          </a:solidFill>
                          <a:latin typeface="+mn-lt"/>
                        </a:rPr>
                        <a:t>250.68</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dirty="0">
                          <a:solidFill>
                            <a:srgbClr val="000000"/>
                          </a:solidFill>
                          <a:latin typeface="+mn-lt"/>
                        </a:rPr>
                        <a:t>273.68</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dirty="0">
                          <a:solidFill>
                            <a:srgbClr val="FF0000"/>
                          </a:solidFill>
                          <a:latin typeface="+mn-lt"/>
                        </a:rPr>
                        <a:t>296.68</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a:solidFill>
                            <a:srgbClr val="000000"/>
                          </a:solidFill>
                          <a:latin typeface="+mn-lt"/>
                        </a:rPr>
                        <a:t>319.68</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a:solidFill>
                            <a:srgbClr val="000000"/>
                          </a:solidFill>
                          <a:latin typeface="+mn-lt"/>
                        </a:rPr>
                        <a:t>342.68</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a:solidFill>
                            <a:srgbClr val="000000"/>
                          </a:solidFill>
                          <a:latin typeface="+mn-lt"/>
                        </a:rPr>
                        <a:t>20%</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a:solidFill>
                            <a:srgbClr val="000000"/>
                          </a:solidFill>
                          <a:latin typeface="+mn-lt"/>
                        </a:rPr>
                        <a:t>131.4339</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a:solidFill>
                            <a:srgbClr val="000000"/>
                          </a:solidFill>
                          <a:latin typeface="+mn-lt"/>
                        </a:rPr>
                        <a:t>192.8304</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a:solidFill>
                            <a:srgbClr val="000000"/>
                          </a:solidFill>
                          <a:latin typeface="+mn-lt"/>
                        </a:rPr>
                        <a:t>263.5996</a:t>
                      </a:r>
                    </a:p>
                  </a:txBody>
                  <a:tcPr marL="0" marR="0" marT="0" marB="0" anchor="ctr">
                    <a:lnL>
                      <a:noFill/>
                    </a:lnL>
                    <a:lnR>
                      <a:noFill/>
                    </a:lnR>
                    <a:lnT>
                      <a:noFill/>
                    </a:lnT>
                    <a:lnB>
                      <a:noFill/>
                    </a:lnB>
                    <a:solidFill>
                      <a:srgbClr val="CCC0DA"/>
                    </a:solidFill>
                  </a:tcPr>
                </a:tc>
              </a:tr>
              <a:tr h="441311">
                <a:tc>
                  <a:txBody>
                    <a:bodyPr/>
                    <a:lstStyle/>
                    <a:p>
                      <a:pPr algn="ctr" fontAlgn="ctr"/>
                      <a:r>
                        <a:rPr lang="zh-TW" altLang="en-US" sz="1500" b="0" i="0" u="none" strike="noStrike">
                          <a:solidFill>
                            <a:srgbClr val="000000"/>
                          </a:solidFill>
                          <a:latin typeface="+mn-lt"/>
                        </a:rPr>
                        <a:t>之前</a:t>
                      </a:r>
                      <a:r>
                        <a:rPr lang="en-US" sz="1500" b="0" i="0" u="none" strike="noStrike">
                          <a:solidFill>
                            <a:srgbClr val="000000"/>
                          </a:solidFill>
                          <a:latin typeface="+mn-lt"/>
                        </a:rPr>
                        <a:t>Call</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a:solidFill>
                            <a:srgbClr val="000000"/>
                          </a:solidFill>
                          <a:latin typeface="+mn-lt"/>
                        </a:rPr>
                        <a:t>342.68</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dirty="0">
                          <a:solidFill>
                            <a:srgbClr val="000000"/>
                          </a:solidFill>
                          <a:latin typeface="+mn-lt"/>
                        </a:rPr>
                        <a:t>342.68</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dirty="0">
                          <a:solidFill>
                            <a:srgbClr val="000000"/>
                          </a:solidFill>
                          <a:latin typeface="+mn-lt"/>
                        </a:rPr>
                        <a:t>342.68</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dirty="0">
                          <a:solidFill>
                            <a:srgbClr val="FF0000"/>
                          </a:solidFill>
                          <a:latin typeface="+mn-lt"/>
                        </a:rPr>
                        <a:t>342.68</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dirty="0">
                          <a:solidFill>
                            <a:srgbClr val="000000"/>
                          </a:solidFill>
                          <a:latin typeface="+mn-lt"/>
                        </a:rPr>
                        <a:t>342.68</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dirty="0">
                          <a:solidFill>
                            <a:srgbClr val="000000"/>
                          </a:solidFill>
                          <a:latin typeface="+mn-lt"/>
                        </a:rPr>
                        <a:t>342.68</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dirty="0">
                          <a:solidFill>
                            <a:srgbClr val="000000"/>
                          </a:solidFill>
                          <a:latin typeface="+mn-lt"/>
                        </a:rPr>
                        <a:t>40%</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a:solidFill>
                            <a:srgbClr val="000000"/>
                          </a:solidFill>
                          <a:latin typeface="+mn-lt"/>
                        </a:rPr>
                        <a:t>133.6362</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a:solidFill>
                            <a:srgbClr val="000000"/>
                          </a:solidFill>
                          <a:latin typeface="+mn-lt"/>
                        </a:rPr>
                        <a:t>171.0497</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a:solidFill>
                            <a:srgbClr val="000000"/>
                          </a:solidFill>
                          <a:latin typeface="+mn-lt"/>
                        </a:rPr>
                        <a:t>214.1747</a:t>
                      </a:r>
                    </a:p>
                  </a:txBody>
                  <a:tcPr marL="0" marR="0" marT="0" marB="0" anchor="ctr">
                    <a:lnL>
                      <a:noFill/>
                    </a:lnL>
                    <a:lnR>
                      <a:noFill/>
                    </a:lnR>
                    <a:lnT>
                      <a:noFill/>
                    </a:lnT>
                    <a:lnB>
                      <a:noFill/>
                    </a:lnB>
                    <a:solidFill>
                      <a:srgbClr val="CCC0DA"/>
                    </a:solidFill>
                  </a:tcPr>
                </a:tc>
              </a:tr>
              <a:tr h="441311">
                <a:tc>
                  <a:txBody>
                    <a:bodyPr/>
                    <a:lstStyle/>
                    <a:p>
                      <a:pPr algn="ctr" fontAlgn="ctr"/>
                      <a:r>
                        <a:rPr lang="zh-TW" altLang="en-US" sz="1500" b="0" i="0" u="none" strike="noStrike">
                          <a:solidFill>
                            <a:srgbClr val="000000"/>
                          </a:solidFill>
                          <a:latin typeface="+mn-lt"/>
                        </a:rPr>
                        <a:t>　</a:t>
                      </a:r>
                    </a:p>
                  </a:txBody>
                  <a:tcPr marL="0" marR="0" marT="0" marB="0" anchor="ctr">
                    <a:lnL>
                      <a:noFill/>
                    </a:lnL>
                    <a:lnR>
                      <a:noFill/>
                    </a:lnR>
                    <a:lnT>
                      <a:noFill/>
                    </a:lnT>
                    <a:lnB>
                      <a:noFill/>
                    </a:lnB>
                    <a:solidFill>
                      <a:srgbClr val="CCC0DA"/>
                    </a:solidFill>
                  </a:tcPr>
                </a:tc>
                <a:tc>
                  <a:txBody>
                    <a:bodyPr/>
                    <a:lstStyle/>
                    <a:p>
                      <a:pPr algn="ctr" fontAlgn="ctr"/>
                      <a:r>
                        <a:rPr lang="zh-TW" altLang="en-US" sz="1500" b="0" i="0" u="none" strike="noStrike">
                          <a:solidFill>
                            <a:srgbClr val="000000"/>
                          </a:solidFill>
                          <a:latin typeface="+mn-lt"/>
                        </a:rPr>
                        <a:t>　</a:t>
                      </a:r>
                    </a:p>
                  </a:txBody>
                  <a:tcPr marL="0" marR="0" marT="0" marB="0" anchor="ctr">
                    <a:lnL>
                      <a:noFill/>
                    </a:lnL>
                    <a:lnR>
                      <a:noFill/>
                    </a:lnR>
                    <a:lnT>
                      <a:noFill/>
                    </a:lnT>
                    <a:lnB>
                      <a:noFill/>
                    </a:lnB>
                    <a:solidFill>
                      <a:srgbClr val="CCC0DA"/>
                    </a:solidFill>
                  </a:tcPr>
                </a:tc>
                <a:tc>
                  <a:txBody>
                    <a:bodyPr/>
                    <a:lstStyle/>
                    <a:p>
                      <a:pPr algn="ctr" fontAlgn="ctr"/>
                      <a:r>
                        <a:rPr lang="zh-TW" altLang="en-US" sz="1500" b="0" i="0" u="none" strike="noStrike">
                          <a:solidFill>
                            <a:srgbClr val="000000"/>
                          </a:solidFill>
                          <a:latin typeface="+mn-lt"/>
                        </a:rPr>
                        <a:t>　</a:t>
                      </a:r>
                    </a:p>
                  </a:txBody>
                  <a:tcPr marL="0" marR="0" marT="0" marB="0" anchor="ctr">
                    <a:lnL>
                      <a:noFill/>
                    </a:lnL>
                    <a:lnR>
                      <a:noFill/>
                    </a:lnR>
                    <a:lnT>
                      <a:noFill/>
                    </a:lnT>
                    <a:lnB>
                      <a:noFill/>
                    </a:lnB>
                    <a:solidFill>
                      <a:srgbClr val="CCC0DA"/>
                    </a:solidFill>
                  </a:tcPr>
                </a:tc>
                <a:tc>
                  <a:txBody>
                    <a:bodyPr/>
                    <a:lstStyle/>
                    <a:p>
                      <a:pPr algn="ctr" fontAlgn="ctr"/>
                      <a:r>
                        <a:rPr lang="zh-TW" altLang="en-US" sz="1500" b="0" i="0" u="none" strike="noStrike">
                          <a:solidFill>
                            <a:srgbClr val="000000"/>
                          </a:solidFill>
                          <a:latin typeface="+mn-lt"/>
                        </a:rPr>
                        <a:t>　</a:t>
                      </a:r>
                    </a:p>
                  </a:txBody>
                  <a:tcPr marL="0" marR="0" marT="0" marB="0" anchor="ctr">
                    <a:lnL>
                      <a:noFill/>
                    </a:lnL>
                    <a:lnR>
                      <a:noFill/>
                    </a:lnR>
                    <a:lnT>
                      <a:noFill/>
                    </a:lnT>
                    <a:lnB>
                      <a:noFill/>
                    </a:lnB>
                    <a:solidFill>
                      <a:srgbClr val="CCC0DA"/>
                    </a:solidFill>
                  </a:tcPr>
                </a:tc>
                <a:tc>
                  <a:txBody>
                    <a:bodyPr/>
                    <a:lstStyle/>
                    <a:p>
                      <a:pPr algn="ctr" fontAlgn="ctr"/>
                      <a:r>
                        <a:rPr lang="zh-TW" altLang="en-US" sz="1500" b="0" i="0" u="none" strike="noStrike">
                          <a:solidFill>
                            <a:srgbClr val="000000"/>
                          </a:solidFill>
                          <a:latin typeface="+mn-lt"/>
                        </a:rPr>
                        <a:t>　</a:t>
                      </a:r>
                    </a:p>
                  </a:txBody>
                  <a:tcPr marL="0" marR="0" marT="0" marB="0" anchor="ctr">
                    <a:lnL>
                      <a:noFill/>
                    </a:lnL>
                    <a:lnR>
                      <a:noFill/>
                    </a:lnR>
                    <a:lnT>
                      <a:noFill/>
                    </a:lnT>
                    <a:lnB>
                      <a:noFill/>
                    </a:lnB>
                    <a:solidFill>
                      <a:srgbClr val="CCC0DA"/>
                    </a:solidFill>
                  </a:tcPr>
                </a:tc>
                <a:tc>
                  <a:txBody>
                    <a:bodyPr/>
                    <a:lstStyle/>
                    <a:p>
                      <a:pPr algn="ctr" fontAlgn="ctr"/>
                      <a:r>
                        <a:rPr lang="zh-TW" altLang="en-US" sz="1500" b="0" i="0" u="none" strike="noStrike">
                          <a:solidFill>
                            <a:srgbClr val="000000"/>
                          </a:solidFill>
                          <a:latin typeface="+mn-lt"/>
                        </a:rPr>
                        <a:t>　</a:t>
                      </a:r>
                    </a:p>
                  </a:txBody>
                  <a:tcPr marL="0" marR="0" marT="0" marB="0" anchor="ctr">
                    <a:lnL>
                      <a:noFill/>
                    </a:lnL>
                    <a:lnR>
                      <a:noFill/>
                    </a:lnR>
                    <a:lnT>
                      <a:noFill/>
                    </a:lnT>
                    <a:lnB>
                      <a:noFill/>
                    </a:lnB>
                    <a:solidFill>
                      <a:srgbClr val="CCC0DA"/>
                    </a:solidFill>
                  </a:tcPr>
                </a:tc>
                <a:tc>
                  <a:txBody>
                    <a:bodyPr/>
                    <a:lstStyle/>
                    <a:p>
                      <a:pPr algn="ctr" fontAlgn="ctr"/>
                      <a:r>
                        <a:rPr lang="zh-TW" altLang="en-US" sz="1500" b="0" i="0" u="none" strike="noStrike">
                          <a:solidFill>
                            <a:srgbClr val="000000"/>
                          </a:solidFill>
                          <a:latin typeface="+mn-lt"/>
                        </a:rPr>
                        <a:t>　</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dirty="0">
                          <a:solidFill>
                            <a:srgbClr val="000000"/>
                          </a:solidFill>
                          <a:latin typeface="+mn-lt"/>
                        </a:rPr>
                        <a:t>60%</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dirty="0">
                          <a:solidFill>
                            <a:srgbClr val="000000"/>
                          </a:solidFill>
                          <a:latin typeface="+mn-lt"/>
                        </a:rPr>
                        <a:t>135.143</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a:solidFill>
                            <a:srgbClr val="000000"/>
                          </a:solidFill>
                          <a:latin typeface="+mn-lt"/>
                        </a:rPr>
                        <a:t>156.1471</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a:solidFill>
                            <a:srgbClr val="000000"/>
                          </a:solidFill>
                          <a:latin typeface="+mn-lt"/>
                        </a:rPr>
                        <a:t>180.3577</a:t>
                      </a:r>
                    </a:p>
                  </a:txBody>
                  <a:tcPr marL="0" marR="0" marT="0" marB="0" anchor="ctr">
                    <a:lnL>
                      <a:noFill/>
                    </a:lnL>
                    <a:lnR>
                      <a:noFill/>
                    </a:lnR>
                    <a:lnT>
                      <a:noFill/>
                    </a:lnT>
                    <a:lnB>
                      <a:noFill/>
                    </a:lnB>
                    <a:solidFill>
                      <a:srgbClr val="CCC0DA"/>
                    </a:solidFill>
                  </a:tcPr>
                </a:tc>
              </a:tr>
              <a:tr h="441311">
                <a:tc>
                  <a:txBody>
                    <a:bodyPr/>
                    <a:lstStyle/>
                    <a:p>
                      <a:pPr algn="ctr" fontAlgn="ctr"/>
                      <a:r>
                        <a:rPr lang="zh-TW" altLang="en-US" sz="1500" b="0" i="0" u="none" strike="noStrike">
                          <a:solidFill>
                            <a:srgbClr val="000000"/>
                          </a:solidFill>
                          <a:latin typeface="+mn-lt"/>
                        </a:rPr>
                        <a:t>　</a:t>
                      </a:r>
                    </a:p>
                  </a:txBody>
                  <a:tcPr marL="0" marR="0" marT="0" marB="0" anchor="ctr">
                    <a:lnL>
                      <a:noFill/>
                    </a:lnL>
                    <a:lnR>
                      <a:noFill/>
                    </a:lnR>
                    <a:lnT>
                      <a:noFill/>
                    </a:lnT>
                    <a:lnB>
                      <a:noFill/>
                    </a:lnB>
                    <a:solidFill>
                      <a:srgbClr val="CCC0DA"/>
                    </a:solidFill>
                  </a:tcPr>
                </a:tc>
                <a:tc>
                  <a:txBody>
                    <a:bodyPr/>
                    <a:lstStyle/>
                    <a:p>
                      <a:pPr algn="ctr" fontAlgn="ctr"/>
                      <a:r>
                        <a:rPr lang="zh-TW" altLang="en-US" sz="1500" b="0" i="0" u="none" strike="noStrike">
                          <a:solidFill>
                            <a:srgbClr val="000000"/>
                          </a:solidFill>
                          <a:latin typeface="+mn-lt"/>
                        </a:rPr>
                        <a:t>　</a:t>
                      </a:r>
                    </a:p>
                  </a:txBody>
                  <a:tcPr marL="0" marR="0" marT="0" marB="0" anchor="ctr">
                    <a:lnL>
                      <a:noFill/>
                    </a:lnL>
                    <a:lnR>
                      <a:noFill/>
                    </a:lnR>
                    <a:lnT>
                      <a:noFill/>
                    </a:lnT>
                    <a:lnB>
                      <a:noFill/>
                    </a:lnB>
                    <a:solidFill>
                      <a:srgbClr val="CCC0DA"/>
                    </a:solidFill>
                  </a:tcPr>
                </a:tc>
                <a:tc>
                  <a:txBody>
                    <a:bodyPr/>
                    <a:lstStyle/>
                    <a:p>
                      <a:pPr algn="ctr" fontAlgn="ctr"/>
                      <a:r>
                        <a:rPr lang="zh-TW" altLang="en-US" sz="1500" b="0" i="0" u="none" strike="noStrike">
                          <a:solidFill>
                            <a:srgbClr val="000000"/>
                          </a:solidFill>
                          <a:latin typeface="+mn-lt"/>
                        </a:rPr>
                        <a:t>　</a:t>
                      </a:r>
                    </a:p>
                  </a:txBody>
                  <a:tcPr marL="0" marR="0" marT="0" marB="0" anchor="ctr">
                    <a:lnL>
                      <a:noFill/>
                    </a:lnL>
                    <a:lnR>
                      <a:noFill/>
                    </a:lnR>
                    <a:lnT>
                      <a:noFill/>
                    </a:lnT>
                    <a:lnB>
                      <a:noFill/>
                    </a:lnB>
                    <a:solidFill>
                      <a:srgbClr val="CCC0DA"/>
                    </a:solidFill>
                  </a:tcPr>
                </a:tc>
                <a:tc>
                  <a:txBody>
                    <a:bodyPr/>
                    <a:lstStyle/>
                    <a:p>
                      <a:pPr algn="ctr" fontAlgn="ctr"/>
                      <a:r>
                        <a:rPr lang="zh-TW" altLang="en-US" sz="1500" b="0" i="0" u="none" strike="noStrike">
                          <a:solidFill>
                            <a:srgbClr val="000000"/>
                          </a:solidFill>
                          <a:latin typeface="+mn-lt"/>
                        </a:rPr>
                        <a:t>　</a:t>
                      </a:r>
                    </a:p>
                  </a:txBody>
                  <a:tcPr marL="0" marR="0" marT="0" marB="0" anchor="ctr">
                    <a:lnL>
                      <a:noFill/>
                    </a:lnL>
                    <a:lnR>
                      <a:noFill/>
                    </a:lnR>
                    <a:lnT>
                      <a:noFill/>
                    </a:lnT>
                    <a:lnB>
                      <a:noFill/>
                    </a:lnB>
                    <a:solidFill>
                      <a:srgbClr val="CCC0DA"/>
                    </a:solidFill>
                  </a:tcPr>
                </a:tc>
                <a:tc>
                  <a:txBody>
                    <a:bodyPr/>
                    <a:lstStyle/>
                    <a:p>
                      <a:pPr algn="ctr" fontAlgn="ctr"/>
                      <a:r>
                        <a:rPr lang="zh-TW" altLang="en-US" sz="1500" b="0" i="0" u="none" strike="noStrike">
                          <a:solidFill>
                            <a:srgbClr val="000000"/>
                          </a:solidFill>
                          <a:latin typeface="+mn-lt"/>
                        </a:rPr>
                        <a:t>　</a:t>
                      </a:r>
                    </a:p>
                  </a:txBody>
                  <a:tcPr marL="0" marR="0" marT="0" marB="0" anchor="ctr">
                    <a:lnL>
                      <a:noFill/>
                    </a:lnL>
                    <a:lnR>
                      <a:noFill/>
                    </a:lnR>
                    <a:lnT>
                      <a:noFill/>
                    </a:lnT>
                    <a:lnB>
                      <a:noFill/>
                    </a:lnB>
                    <a:solidFill>
                      <a:srgbClr val="CCC0DA"/>
                    </a:solidFill>
                  </a:tcPr>
                </a:tc>
                <a:tc>
                  <a:txBody>
                    <a:bodyPr/>
                    <a:lstStyle/>
                    <a:p>
                      <a:pPr algn="ctr" fontAlgn="ctr"/>
                      <a:r>
                        <a:rPr lang="zh-TW" altLang="en-US" sz="1500" b="0" i="0" u="none" strike="noStrike">
                          <a:solidFill>
                            <a:srgbClr val="000000"/>
                          </a:solidFill>
                          <a:latin typeface="+mn-lt"/>
                        </a:rPr>
                        <a:t>　</a:t>
                      </a:r>
                    </a:p>
                  </a:txBody>
                  <a:tcPr marL="0" marR="0" marT="0" marB="0" anchor="ctr">
                    <a:lnL>
                      <a:noFill/>
                    </a:lnL>
                    <a:lnR>
                      <a:noFill/>
                    </a:lnR>
                    <a:lnT>
                      <a:noFill/>
                    </a:lnT>
                    <a:lnB>
                      <a:noFill/>
                    </a:lnB>
                    <a:solidFill>
                      <a:srgbClr val="CCC0DA"/>
                    </a:solidFill>
                  </a:tcPr>
                </a:tc>
                <a:tc>
                  <a:txBody>
                    <a:bodyPr/>
                    <a:lstStyle/>
                    <a:p>
                      <a:pPr algn="ctr" fontAlgn="ctr"/>
                      <a:r>
                        <a:rPr lang="zh-TW" altLang="en-US" sz="1500" b="0" i="0" u="none" strike="noStrike">
                          <a:solidFill>
                            <a:srgbClr val="000000"/>
                          </a:solidFill>
                          <a:latin typeface="+mn-lt"/>
                        </a:rPr>
                        <a:t>　</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a:solidFill>
                            <a:srgbClr val="000000"/>
                          </a:solidFill>
                          <a:latin typeface="+mn-lt"/>
                        </a:rPr>
                        <a:t>80%</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dirty="0">
                          <a:solidFill>
                            <a:srgbClr val="000000"/>
                          </a:solidFill>
                          <a:latin typeface="+mn-lt"/>
                        </a:rPr>
                        <a:t>136.2389</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dirty="0">
                          <a:solidFill>
                            <a:srgbClr val="000000"/>
                          </a:solidFill>
                          <a:latin typeface="+mn-lt"/>
                        </a:rPr>
                        <a:t>145.3089</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a:solidFill>
                            <a:srgbClr val="000000"/>
                          </a:solidFill>
                          <a:latin typeface="+mn-lt"/>
                        </a:rPr>
                        <a:t>155.7634</a:t>
                      </a:r>
                    </a:p>
                  </a:txBody>
                  <a:tcPr marL="0" marR="0" marT="0" marB="0" anchor="ctr">
                    <a:lnL>
                      <a:noFill/>
                    </a:lnL>
                    <a:lnR>
                      <a:noFill/>
                    </a:lnR>
                    <a:lnT>
                      <a:noFill/>
                    </a:lnT>
                    <a:lnB>
                      <a:noFill/>
                    </a:lnB>
                    <a:solidFill>
                      <a:srgbClr val="CCC0DA"/>
                    </a:solidFill>
                  </a:tcPr>
                </a:tc>
              </a:tr>
              <a:tr h="441311">
                <a:tc>
                  <a:txBody>
                    <a:bodyPr/>
                    <a:lstStyle/>
                    <a:p>
                      <a:pPr algn="ctr" fontAlgn="ctr"/>
                      <a:r>
                        <a:rPr lang="zh-TW" altLang="en-US" sz="1500" b="0" i="0" u="none" strike="noStrike">
                          <a:solidFill>
                            <a:srgbClr val="000000"/>
                          </a:solidFill>
                          <a:latin typeface="+mn-lt"/>
                        </a:rPr>
                        <a:t>　</a:t>
                      </a:r>
                    </a:p>
                  </a:txBody>
                  <a:tcPr marL="0" marR="0" marT="0" marB="0" anchor="ctr">
                    <a:lnL>
                      <a:noFill/>
                    </a:lnL>
                    <a:lnR>
                      <a:noFill/>
                    </a:lnR>
                    <a:lnT>
                      <a:noFill/>
                    </a:lnT>
                    <a:lnB>
                      <a:noFill/>
                    </a:lnB>
                    <a:solidFill>
                      <a:srgbClr val="CCC0DA"/>
                    </a:solidFill>
                  </a:tcPr>
                </a:tc>
                <a:tc>
                  <a:txBody>
                    <a:bodyPr/>
                    <a:lstStyle/>
                    <a:p>
                      <a:pPr algn="ctr" fontAlgn="ctr"/>
                      <a:r>
                        <a:rPr lang="zh-TW" altLang="en-US" sz="1500" b="0" i="0" u="none" strike="noStrike">
                          <a:solidFill>
                            <a:srgbClr val="000000"/>
                          </a:solidFill>
                          <a:latin typeface="+mn-lt"/>
                        </a:rPr>
                        <a:t>　</a:t>
                      </a:r>
                    </a:p>
                  </a:txBody>
                  <a:tcPr marL="0" marR="0" marT="0" marB="0" anchor="ctr">
                    <a:lnL>
                      <a:noFill/>
                    </a:lnL>
                    <a:lnR>
                      <a:noFill/>
                    </a:lnR>
                    <a:lnT>
                      <a:noFill/>
                    </a:lnT>
                    <a:lnB>
                      <a:noFill/>
                    </a:lnB>
                    <a:solidFill>
                      <a:srgbClr val="CCC0DA"/>
                    </a:solidFill>
                  </a:tcPr>
                </a:tc>
                <a:tc>
                  <a:txBody>
                    <a:bodyPr/>
                    <a:lstStyle/>
                    <a:p>
                      <a:pPr algn="ctr" fontAlgn="ctr"/>
                      <a:r>
                        <a:rPr lang="zh-TW" altLang="en-US" sz="1500" b="0" i="0" u="none" strike="noStrike">
                          <a:solidFill>
                            <a:srgbClr val="000000"/>
                          </a:solidFill>
                          <a:latin typeface="+mn-lt"/>
                        </a:rPr>
                        <a:t>　</a:t>
                      </a:r>
                    </a:p>
                  </a:txBody>
                  <a:tcPr marL="0" marR="0" marT="0" marB="0" anchor="ctr">
                    <a:lnL>
                      <a:noFill/>
                    </a:lnL>
                    <a:lnR>
                      <a:noFill/>
                    </a:lnR>
                    <a:lnT>
                      <a:noFill/>
                    </a:lnT>
                    <a:lnB>
                      <a:noFill/>
                    </a:lnB>
                    <a:solidFill>
                      <a:srgbClr val="CCC0DA"/>
                    </a:solidFill>
                  </a:tcPr>
                </a:tc>
                <a:tc>
                  <a:txBody>
                    <a:bodyPr/>
                    <a:lstStyle/>
                    <a:p>
                      <a:pPr algn="ctr" fontAlgn="ctr"/>
                      <a:r>
                        <a:rPr lang="zh-TW" altLang="en-US" sz="1500" b="0" i="0" u="none" strike="noStrike">
                          <a:solidFill>
                            <a:srgbClr val="000000"/>
                          </a:solidFill>
                          <a:latin typeface="+mn-lt"/>
                        </a:rPr>
                        <a:t>　</a:t>
                      </a:r>
                    </a:p>
                  </a:txBody>
                  <a:tcPr marL="0" marR="0" marT="0" marB="0" anchor="ctr">
                    <a:lnL>
                      <a:noFill/>
                    </a:lnL>
                    <a:lnR>
                      <a:noFill/>
                    </a:lnR>
                    <a:lnT>
                      <a:noFill/>
                    </a:lnT>
                    <a:lnB>
                      <a:noFill/>
                    </a:lnB>
                    <a:solidFill>
                      <a:srgbClr val="CCC0DA"/>
                    </a:solidFill>
                  </a:tcPr>
                </a:tc>
                <a:tc>
                  <a:txBody>
                    <a:bodyPr/>
                    <a:lstStyle/>
                    <a:p>
                      <a:pPr algn="ctr" fontAlgn="ctr"/>
                      <a:r>
                        <a:rPr lang="zh-TW" altLang="en-US" sz="1500" b="0" i="0" u="none" strike="noStrike">
                          <a:solidFill>
                            <a:srgbClr val="000000"/>
                          </a:solidFill>
                          <a:latin typeface="+mn-lt"/>
                        </a:rPr>
                        <a:t>　</a:t>
                      </a:r>
                    </a:p>
                  </a:txBody>
                  <a:tcPr marL="0" marR="0" marT="0" marB="0" anchor="ctr">
                    <a:lnL>
                      <a:noFill/>
                    </a:lnL>
                    <a:lnR>
                      <a:noFill/>
                    </a:lnR>
                    <a:lnT>
                      <a:noFill/>
                    </a:lnT>
                    <a:lnB>
                      <a:noFill/>
                    </a:lnB>
                    <a:solidFill>
                      <a:srgbClr val="CCC0DA"/>
                    </a:solidFill>
                  </a:tcPr>
                </a:tc>
                <a:tc>
                  <a:txBody>
                    <a:bodyPr/>
                    <a:lstStyle/>
                    <a:p>
                      <a:pPr algn="ctr" fontAlgn="ctr"/>
                      <a:r>
                        <a:rPr lang="zh-TW" altLang="en-US" sz="1500" b="0" i="0" u="none" strike="noStrike">
                          <a:solidFill>
                            <a:srgbClr val="000000"/>
                          </a:solidFill>
                          <a:latin typeface="+mn-lt"/>
                        </a:rPr>
                        <a:t>　</a:t>
                      </a:r>
                    </a:p>
                  </a:txBody>
                  <a:tcPr marL="0" marR="0" marT="0" marB="0" anchor="ctr">
                    <a:lnL>
                      <a:noFill/>
                    </a:lnL>
                    <a:lnR>
                      <a:noFill/>
                    </a:lnR>
                    <a:lnT>
                      <a:noFill/>
                    </a:lnT>
                    <a:lnB>
                      <a:noFill/>
                    </a:lnB>
                    <a:solidFill>
                      <a:srgbClr val="CCC0DA"/>
                    </a:solidFill>
                  </a:tcPr>
                </a:tc>
                <a:tc>
                  <a:txBody>
                    <a:bodyPr/>
                    <a:lstStyle/>
                    <a:p>
                      <a:pPr algn="ctr" fontAlgn="ctr"/>
                      <a:r>
                        <a:rPr lang="zh-TW" altLang="en-US" sz="1500" b="0" i="0" u="none" strike="noStrike">
                          <a:solidFill>
                            <a:srgbClr val="000000"/>
                          </a:solidFill>
                          <a:latin typeface="+mn-lt"/>
                        </a:rPr>
                        <a:t>　</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a:solidFill>
                            <a:srgbClr val="000000"/>
                          </a:solidFill>
                          <a:latin typeface="+mn-lt"/>
                        </a:rPr>
                        <a:t>100%</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a:solidFill>
                            <a:srgbClr val="000000"/>
                          </a:solidFill>
                          <a:latin typeface="+mn-lt"/>
                        </a:rPr>
                        <a:t>137.0718</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dirty="0">
                          <a:solidFill>
                            <a:srgbClr val="000000"/>
                          </a:solidFill>
                          <a:latin typeface="+mn-lt"/>
                        </a:rPr>
                        <a:t>137.0718</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dirty="0">
                          <a:solidFill>
                            <a:srgbClr val="000000"/>
                          </a:solidFill>
                          <a:latin typeface="+mn-lt"/>
                        </a:rPr>
                        <a:t>137.0718</a:t>
                      </a:r>
                    </a:p>
                  </a:txBody>
                  <a:tcPr marL="0" marR="0" marT="0" marB="0" anchor="ctr">
                    <a:lnL>
                      <a:noFill/>
                    </a:lnL>
                    <a:lnR>
                      <a:noFill/>
                    </a:lnR>
                    <a:lnT>
                      <a:noFill/>
                    </a:lnT>
                    <a:lnB>
                      <a:noFill/>
                    </a:lnB>
                    <a:solidFill>
                      <a:srgbClr val="CCC0DA"/>
                    </a:solidFill>
                  </a:tcPr>
                </a:tc>
              </a:tr>
            </a:tbl>
          </a:graphicData>
        </a:graphic>
      </p:graphicFrame>
    </p:spTree>
    <p:extLst>
      <p:ext uri="{BB962C8B-B14F-4D97-AF65-F5344CB8AC3E}">
        <p14:creationId xmlns="" xmlns:p14="http://schemas.microsoft.com/office/powerpoint/2010/main" val="215938340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1511778" y="274638"/>
            <a:ext cx="1836086" cy="850106"/>
          </a:xfrm>
          <a:effectLst>
            <a:outerShdw blurRad="50800" dist="38100" dir="2700000" algn="tl" rotWithShape="0">
              <a:prstClr val="black">
                <a:alpha val="40000"/>
              </a:prstClr>
            </a:outerShdw>
          </a:effectLst>
        </p:spPr>
        <p:txBody>
          <a:bodyPr/>
          <a:lstStyle/>
          <a:p>
            <a:r>
              <a:rPr lang="en-US" altLang="zh-TW" dirty="0" smtClean="0">
                <a:latin typeface="Times New Roman" pitchFamily="18" charset="0"/>
                <a:cs typeface="Times New Roman" pitchFamily="18" charset="0"/>
              </a:rPr>
              <a:t>Equity</a:t>
            </a:r>
            <a:endParaRPr lang="zh-TW" altLang="en-US" dirty="0">
              <a:latin typeface="Times New Roman" pitchFamily="18" charset="0"/>
              <a:cs typeface="Times New Roman" pitchFamily="18" charset="0"/>
            </a:endParaRPr>
          </a:p>
        </p:txBody>
      </p:sp>
      <p:pic>
        <p:nvPicPr>
          <p:cNvPr id="16386" name="Picture 2"/>
          <p:cNvPicPr>
            <a:picLocks noGrp="1" noChangeAspect="1" noChangeArrowheads="1"/>
          </p:cNvPicPr>
          <p:nvPr>
            <p:ph idx="1"/>
          </p:nvPr>
        </p:nvPicPr>
        <p:blipFill>
          <a:blip r:embed="rId2" cstate="print">
            <a:extLst>
              <a:ext uri="{28A0092B-C50C-407E-A947-70E740481C1C}">
                <a14:useLocalDpi xmlns="" xmlns:a14="http://schemas.microsoft.com/office/drawing/2010/main" val="0"/>
              </a:ext>
            </a:extLst>
          </a:blip>
          <a:srcRect/>
          <a:stretch>
            <a:fillRect/>
          </a:stretch>
        </p:blipFill>
        <p:spPr bwMode="auto">
          <a:xfrm>
            <a:off x="-13005" y="671277"/>
            <a:ext cx="8833477" cy="636743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6" name="直線接點 5"/>
          <p:cNvCxnSpPr/>
          <p:nvPr/>
        </p:nvCxnSpPr>
        <p:spPr>
          <a:xfrm>
            <a:off x="452816" y="1196752"/>
            <a:ext cx="505528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185896074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511778" y="274638"/>
            <a:ext cx="1836086" cy="850106"/>
          </a:xfrm>
          <a:effectLst>
            <a:outerShdw blurRad="50800" dist="38100" dir="2700000" algn="tl" rotWithShape="0">
              <a:prstClr val="black">
                <a:alpha val="40000"/>
              </a:prstClr>
            </a:outerShdw>
          </a:effectLst>
        </p:spPr>
        <p:txBody>
          <a:bodyPr/>
          <a:lstStyle/>
          <a:p>
            <a:r>
              <a:rPr lang="en-US" altLang="zh-TW" dirty="0" smtClean="0">
                <a:latin typeface="Times New Roman" pitchFamily="18" charset="0"/>
                <a:cs typeface="Times New Roman" pitchFamily="18" charset="0"/>
              </a:rPr>
              <a:t>Equity</a:t>
            </a:r>
            <a:endParaRPr lang="zh-TW" altLang="en-US" dirty="0">
              <a:latin typeface="Times New Roman" pitchFamily="18" charset="0"/>
              <a:cs typeface="Times New Roman" pitchFamily="18" charset="0"/>
            </a:endParaRPr>
          </a:p>
        </p:txBody>
      </p:sp>
      <p:cxnSp>
        <p:nvCxnSpPr>
          <p:cNvPr id="4" name="直線接點 3"/>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內容版面配置區 4"/>
          <p:cNvSpPr>
            <a:spLocks noGrp="1"/>
          </p:cNvSpPr>
          <p:nvPr>
            <p:ph idx="1"/>
          </p:nvPr>
        </p:nvSpPr>
        <p:spPr>
          <a:xfrm>
            <a:off x="323528" y="1412776"/>
            <a:ext cx="8496944" cy="5040560"/>
          </a:xfrm>
        </p:spPr>
        <p:txBody>
          <a:bodyPr>
            <a:normAutofit/>
          </a:bodyPr>
          <a:lstStyle/>
          <a:p>
            <a:r>
              <a:rPr lang="zh-TW" altLang="en-US" dirty="0" smtClean="0">
                <a:latin typeface="標楷體" pitchFamily="65" charset="-120"/>
                <a:ea typeface="標楷體" pitchFamily="65" charset="-120"/>
              </a:rPr>
              <a:t>發行日：</a:t>
            </a:r>
            <a:endParaRPr lang="en-US" altLang="zh-TW" dirty="0" smtClean="0">
              <a:latin typeface="標楷體" pitchFamily="65" charset="-120"/>
              <a:ea typeface="標楷體" pitchFamily="65" charset="-120"/>
            </a:endParaRPr>
          </a:p>
          <a:p>
            <a:pPr marL="914400" lvl="1" indent="-514350"/>
            <a:r>
              <a:rPr lang="zh-TW" altLang="en-US" dirty="0" smtClean="0">
                <a:latin typeface="標楷體" pitchFamily="65" charset="-120"/>
                <a:ea typeface="標楷體" pitchFamily="65" charset="-120"/>
              </a:rPr>
              <a:t>公司贖回可轉債：</a:t>
            </a:r>
            <a:endParaRPr lang="en-US" altLang="zh-TW" dirty="0" smtClean="0">
              <a:latin typeface="標楷體" pitchFamily="65" charset="-120"/>
              <a:ea typeface="標楷體" pitchFamily="65" charset="-120"/>
            </a:endParaRPr>
          </a:p>
          <a:p>
            <a:pPr marL="914400" lvl="1" indent="-514350"/>
            <a:endParaRPr lang="en-US" altLang="zh-TW" dirty="0" smtClean="0">
              <a:latin typeface="標楷體" pitchFamily="65" charset="-120"/>
              <a:ea typeface="標楷體" pitchFamily="65" charset="-120"/>
            </a:endParaRPr>
          </a:p>
          <a:p>
            <a:pPr marL="914400" lvl="1" indent="-514350"/>
            <a:endParaRPr lang="en-US" altLang="zh-TW" dirty="0" smtClean="0">
              <a:latin typeface="標楷體" pitchFamily="65" charset="-120"/>
              <a:ea typeface="標楷體" pitchFamily="65" charset="-120"/>
            </a:endParaRPr>
          </a:p>
          <a:p>
            <a:pPr marL="914400" lvl="1" indent="-514350"/>
            <a:r>
              <a:rPr lang="zh-TW" altLang="en-US" dirty="0" smtClean="0">
                <a:latin typeface="標楷體" pitchFamily="65" charset="-120"/>
                <a:ea typeface="標楷體" pitchFamily="65" charset="-120"/>
              </a:rPr>
              <a:t>公司不贖回可轉債：</a:t>
            </a:r>
            <a:endParaRPr lang="en-US" altLang="zh-TW" dirty="0" smtClean="0">
              <a:latin typeface="標楷體" pitchFamily="65" charset="-120"/>
              <a:ea typeface="標楷體" pitchFamily="65" charset="-120"/>
            </a:endParaRPr>
          </a:p>
          <a:p>
            <a:pPr marL="914400" lvl="1" indent="-514350"/>
            <a:endParaRPr lang="en-US" altLang="zh-TW" dirty="0" smtClean="0">
              <a:latin typeface="標楷體" pitchFamily="65" charset="-120"/>
              <a:ea typeface="標楷體" pitchFamily="65" charset="-120"/>
            </a:endParaRPr>
          </a:p>
          <a:p>
            <a:pPr marL="914400" lvl="1" indent="-514350"/>
            <a:endParaRPr lang="en-US" altLang="zh-TW" dirty="0" smtClean="0">
              <a:latin typeface="標楷體" pitchFamily="65" charset="-120"/>
              <a:ea typeface="標楷體" pitchFamily="65" charset="-120"/>
            </a:endParaRPr>
          </a:p>
          <a:p>
            <a:pPr marL="914400" lvl="1" indent="-514350">
              <a:buNone/>
            </a:pPr>
            <a:endParaRPr lang="en-US" altLang="zh-TW" dirty="0" smtClean="0">
              <a:latin typeface="標楷體" pitchFamily="65" charset="-120"/>
              <a:ea typeface="標楷體" pitchFamily="65" charset="-120"/>
            </a:endParaRPr>
          </a:p>
          <a:p>
            <a:pPr lvl="1">
              <a:buNone/>
            </a:pPr>
            <a:endParaRPr lang="zh-TW" altLang="en-US" dirty="0" smtClean="0">
              <a:latin typeface="標楷體" pitchFamily="65" charset="-120"/>
              <a:ea typeface="標楷體" pitchFamily="65" charset="-120"/>
            </a:endParaRPr>
          </a:p>
          <a:p>
            <a:pPr marL="514350" indent="-514350"/>
            <a:endParaRPr lang="en-US" altLang="zh-TW" dirty="0" smtClean="0">
              <a:latin typeface="標楷體" pitchFamily="65" charset="-120"/>
              <a:ea typeface="標楷體" pitchFamily="65" charset="-120"/>
            </a:endParaRPr>
          </a:p>
          <a:p>
            <a:pPr marL="914400" lvl="1" indent="-514350"/>
            <a:endParaRPr lang="en-US" altLang="zh-TW" dirty="0" smtClean="0">
              <a:latin typeface="標楷體" pitchFamily="65" charset="-120"/>
              <a:ea typeface="標楷體" pitchFamily="65" charset="-120"/>
            </a:endParaRPr>
          </a:p>
          <a:p>
            <a:pPr marL="914400" lvl="1" indent="-514350">
              <a:buNone/>
            </a:pPr>
            <a:endParaRPr lang="en-US" altLang="zh-TW" dirty="0" smtClean="0">
              <a:latin typeface="標楷體" pitchFamily="65" charset="-120"/>
              <a:ea typeface="標楷體" pitchFamily="65" charset="-120"/>
            </a:endParaRPr>
          </a:p>
          <a:p>
            <a:pPr marL="914400" lvl="1" indent="-514350">
              <a:buNone/>
            </a:pPr>
            <a:endParaRPr lang="en-US" altLang="zh-TW" dirty="0" smtClean="0">
              <a:latin typeface="標楷體" pitchFamily="65" charset="-120"/>
              <a:ea typeface="標楷體" pitchFamily="65" charset="-120"/>
            </a:endParaRPr>
          </a:p>
          <a:p>
            <a:pPr marL="914400" lvl="1" indent="-514350">
              <a:buNone/>
            </a:pPr>
            <a:endParaRPr lang="zh-TW" altLang="en-US" dirty="0">
              <a:latin typeface="標楷體" pitchFamily="65" charset="-120"/>
              <a:ea typeface="標楷體" pitchFamily="65" charset="-120"/>
            </a:endParaRPr>
          </a:p>
        </p:txBody>
      </p:sp>
      <p:graphicFrame>
        <p:nvGraphicFramePr>
          <p:cNvPr id="83973" name="Object 5"/>
          <p:cNvGraphicFramePr>
            <a:graphicFrameLocks noChangeAspect="1"/>
          </p:cNvGraphicFramePr>
          <p:nvPr/>
        </p:nvGraphicFramePr>
        <p:xfrm>
          <a:off x="755576" y="2564904"/>
          <a:ext cx="7971585" cy="914772"/>
        </p:xfrm>
        <a:graphic>
          <a:graphicData uri="http://schemas.openxmlformats.org/presentationml/2006/ole">
            <p:oleObj spid="_x0000_s83987" name="Equation" r:id="rId3" imgW="4648200" imgH="533400" progId="Equation.DSMT4">
              <p:embed/>
            </p:oleObj>
          </a:graphicData>
        </a:graphic>
      </p:graphicFrame>
      <p:graphicFrame>
        <p:nvGraphicFramePr>
          <p:cNvPr id="83974" name="Object 6"/>
          <p:cNvGraphicFramePr>
            <a:graphicFrameLocks noChangeAspect="1"/>
          </p:cNvGraphicFramePr>
          <p:nvPr/>
        </p:nvGraphicFramePr>
        <p:xfrm>
          <a:off x="727075" y="4159250"/>
          <a:ext cx="8401050" cy="773113"/>
        </p:xfrm>
        <a:graphic>
          <a:graphicData uri="http://schemas.openxmlformats.org/presentationml/2006/ole">
            <p:oleObj spid="_x0000_s83988" name="Equation" r:id="rId4" imgW="5448300" imgH="508000" progId="Equation.DSMT4">
              <p:embed/>
            </p:oleObj>
          </a:graphicData>
        </a:graphic>
      </p:graphicFrame>
      <p:sp>
        <p:nvSpPr>
          <p:cNvPr id="7" name="文字方塊 6"/>
          <p:cNvSpPr txBox="1"/>
          <p:nvPr/>
        </p:nvSpPr>
        <p:spPr>
          <a:xfrm>
            <a:off x="3203848" y="2817803"/>
            <a:ext cx="2016224"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第</a:t>
            </a:r>
            <a:r>
              <a:rPr lang="en-US" altLang="zh-TW" sz="1500" dirty="0" smtClean="0">
                <a:solidFill>
                  <a:srgbClr val="FF0000"/>
                </a:solidFill>
                <a:latin typeface="標楷體" pitchFamily="65" charset="-120"/>
                <a:ea typeface="標楷體" pitchFamily="65" charset="-120"/>
              </a:rPr>
              <a:t>0</a:t>
            </a:r>
            <a:r>
              <a:rPr lang="zh-TW" altLang="en-US" sz="1500" dirty="0" smtClean="0">
                <a:solidFill>
                  <a:srgbClr val="FF0000"/>
                </a:solidFill>
                <a:latin typeface="標楷體" pitchFamily="65" charset="-120"/>
                <a:ea typeface="標楷體" pitchFamily="65" charset="-120"/>
              </a:rPr>
              <a:t>期的流通在外股數</a:t>
            </a:r>
            <a:endParaRPr lang="zh-TW" altLang="en-US" sz="1500" dirty="0">
              <a:solidFill>
                <a:srgbClr val="FF0000"/>
              </a:solidFill>
              <a:latin typeface="標楷體" pitchFamily="65" charset="-120"/>
              <a:ea typeface="標楷體" pitchFamily="65" charset="-120"/>
            </a:endParaRPr>
          </a:p>
        </p:txBody>
      </p:sp>
      <p:sp>
        <p:nvSpPr>
          <p:cNvPr id="8" name="文字方塊 7"/>
          <p:cNvSpPr txBox="1"/>
          <p:nvPr/>
        </p:nvSpPr>
        <p:spPr>
          <a:xfrm>
            <a:off x="5292080" y="2817803"/>
            <a:ext cx="1368152"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未來股價折現</a:t>
            </a:r>
            <a:endParaRPr lang="zh-TW" altLang="en-US" sz="1500" dirty="0">
              <a:solidFill>
                <a:srgbClr val="FF0000"/>
              </a:solidFill>
              <a:latin typeface="標楷體" pitchFamily="65" charset="-120"/>
              <a:ea typeface="標楷體" pitchFamily="65" charset="-120"/>
            </a:endParaRPr>
          </a:p>
        </p:txBody>
      </p:sp>
      <p:sp>
        <p:nvSpPr>
          <p:cNvPr id="9" name="文字方塊 8"/>
          <p:cNvSpPr txBox="1"/>
          <p:nvPr/>
        </p:nvSpPr>
        <p:spPr>
          <a:xfrm>
            <a:off x="6876256" y="2817803"/>
            <a:ext cx="1656184"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可轉債贖回價值</a:t>
            </a:r>
            <a:endParaRPr lang="zh-TW" altLang="en-US" sz="1500" dirty="0">
              <a:solidFill>
                <a:srgbClr val="FF0000"/>
              </a:solidFill>
              <a:latin typeface="標楷體" pitchFamily="65" charset="-120"/>
              <a:ea typeface="標楷體" pitchFamily="65" charset="-120"/>
            </a:endParaRPr>
          </a:p>
        </p:txBody>
      </p:sp>
      <p:sp>
        <p:nvSpPr>
          <p:cNvPr id="10" name="文字方塊 9"/>
          <p:cNvSpPr txBox="1"/>
          <p:nvPr/>
        </p:nvSpPr>
        <p:spPr>
          <a:xfrm>
            <a:off x="2555776" y="4401979"/>
            <a:ext cx="2016224"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第</a:t>
            </a:r>
            <a:r>
              <a:rPr lang="en-US" altLang="zh-TW" sz="1500" dirty="0" smtClean="0">
                <a:solidFill>
                  <a:srgbClr val="FF0000"/>
                </a:solidFill>
                <a:latin typeface="標楷體" pitchFamily="65" charset="-120"/>
                <a:ea typeface="標楷體" pitchFamily="65" charset="-120"/>
              </a:rPr>
              <a:t>0</a:t>
            </a:r>
            <a:r>
              <a:rPr lang="zh-TW" altLang="en-US" sz="1500" dirty="0" smtClean="0">
                <a:solidFill>
                  <a:srgbClr val="FF0000"/>
                </a:solidFill>
                <a:latin typeface="標楷體" pitchFamily="65" charset="-120"/>
                <a:ea typeface="標楷體" pitchFamily="65" charset="-120"/>
              </a:rPr>
              <a:t>期的流通在外股數</a:t>
            </a:r>
            <a:endParaRPr lang="zh-TW" altLang="en-US" sz="1500" dirty="0">
              <a:solidFill>
                <a:srgbClr val="FF0000"/>
              </a:solidFill>
              <a:latin typeface="標楷體" pitchFamily="65" charset="-120"/>
              <a:ea typeface="標楷體" pitchFamily="65" charset="-120"/>
            </a:endParaRPr>
          </a:p>
        </p:txBody>
      </p:sp>
      <p:sp>
        <p:nvSpPr>
          <p:cNvPr id="11" name="文字方塊 10"/>
          <p:cNvSpPr txBox="1"/>
          <p:nvPr/>
        </p:nvSpPr>
        <p:spPr>
          <a:xfrm>
            <a:off x="5940152" y="4401979"/>
            <a:ext cx="1368152"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未來股價折現</a:t>
            </a:r>
            <a:endParaRPr lang="zh-TW" altLang="en-US" sz="1500" dirty="0">
              <a:solidFill>
                <a:srgbClr val="FF0000"/>
              </a:solidFill>
              <a:latin typeface="標楷體" pitchFamily="65" charset="-120"/>
              <a:ea typeface="標楷體" pitchFamily="65" charset="-120"/>
            </a:endParaRPr>
          </a:p>
        </p:txBody>
      </p:sp>
    </p:spTree>
    <p:extLst>
      <p:ext uri="{BB962C8B-B14F-4D97-AF65-F5344CB8AC3E}">
        <p14:creationId xmlns="" xmlns:p14="http://schemas.microsoft.com/office/powerpoint/2010/main" val="215938340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511778" y="274638"/>
            <a:ext cx="1836086" cy="850106"/>
          </a:xfrm>
          <a:effectLst>
            <a:outerShdw blurRad="50800" dist="38100" dir="2700000" algn="tl" rotWithShape="0">
              <a:prstClr val="black">
                <a:alpha val="40000"/>
              </a:prstClr>
            </a:outerShdw>
          </a:effectLst>
        </p:spPr>
        <p:txBody>
          <a:bodyPr/>
          <a:lstStyle/>
          <a:p>
            <a:r>
              <a:rPr lang="en-US" altLang="zh-TW" dirty="0" smtClean="0">
                <a:latin typeface="Times New Roman" pitchFamily="18" charset="0"/>
                <a:cs typeface="Times New Roman" pitchFamily="18" charset="0"/>
              </a:rPr>
              <a:t>Equity</a:t>
            </a:r>
            <a:endParaRPr lang="zh-TW" altLang="en-US" dirty="0">
              <a:latin typeface="Times New Roman" pitchFamily="18" charset="0"/>
              <a:cs typeface="Times New Roman" pitchFamily="18" charset="0"/>
            </a:endParaRPr>
          </a:p>
        </p:txBody>
      </p:sp>
      <p:cxnSp>
        <p:nvCxnSpPr>
          <p:cNvPr id="4" name="直線接點 3"/>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內容版面配置區 4"/>
          <p:cNvSpPr>
            <a:spLocks noGrp="1"/>
          </p:cNvSpPr>
          <p:nvPr>
            <p:ph idx="1"/>
          </p:nvPr>
        </p:nvSpPr>
        <p:spPr>
          <a:xfrm>
            <a:off x="323528" y="1412776"/>
            <a:ext cx="8496944" cy="5040560"/>
          </a:xfrm>
        </p:spPr>
        <p:txBody>
          <a:bodyPr>
            <a:normAutofit/>
          </a:bodyPr>
          <a:lstStyle/>
          <a:p>
            <a:r>
              <a:rPr lang="zh-TW" altLang="en-US" dirty="0" smtClean="0">
                <a:latin typeface="標楷體" pitchFamily="65" charset="-120"/>
                <a:ea typeface="標楷體" pitchFamily="65" charset="-120"/>
              </a:rPr>
              <a:t>發行日：</a:t>
            </a:r>
            <a:endParaRPr lang="en-US" altLang="zh-TW" dirty="0" smtClean="0">
              <a:latin typeface="標楷體" pitchFamily="65" charset="-120"/>
              <a:ea typeface="標楷體" pitchFamily="65" charset="-120"/>
            </a:endParaRPr>
          </a:p>
          <a:p>
            <a:pPr marL="914400" lvl="1" indent="-514350"/>
            <a:r>
              <a:rPr lang="zh-TW" altLang="en-US" dirty="0" smtClean="0">
                <a:latin typeface="標楷體" pitchFamily="65" charset="-120"/>
                <a:ea typeface="標楷體" pitchFamily="65" charset="-120"/>
              </a:rPr>
              <a:t>公司贖回可轉債：</a:t>
            </a:r>
            <a:endParaRPr lang="en-US" altLang="zh-TW" dirty="0" smtClean="0">
              <a:latin typeface="標楷體" pitchFamily="65" charset="-120"/>
              <a:ea typeface="標楷體" pitchFamily="65" charset="-120"/>
            </a:endParaRPr>
          </a:p>
          <a:p>
            <a:pPr marL="914400" lvl="1" indent="-514350"/>
            <a:endParaRPr lang="en-US" altLang="zh-TW" dirty="0" smtClean="0">
              <a:latin typeface="標楷體" pitchFamily="65" charset="-120"/>
              <a:ea typeface="標楷體" pitchFamily="65" charset="-120"/>
            </a:endParaRPr>
          </a:p>
          <a:p>
            <a:pPr marL="914400" lvl="1" indent="-514350"/>
            <a:endParaRPr lang="en-US" altLang="zh-TW" dirty="0" smtClean="0">
              <a:latin typeface="標楷體" pitchFamily="65" charset="-120"/>
              <a:ea typeface="標楷體" pitchFamily="65" charset="-120"/>
            </a:endParaRPr>
          </a:p>
          <a:p>
            <a:pPr marL="914400" lvl="1" indent="-514350"/>
            <a:r>
              <a:rPr lang="zh-TW" altLang="en-US" dirty="0" smtClean="0">
                <a:latin typeface="標楷體" pitchFamily="65" charset="-120"/>
                <a:ea typeface="標楷體" pitchFamily="65" charset="-120"/>
              </a:rPr>
              <a:t>公司不贖回可轉債：</a:t>
            </a:r>
            <a:endParaRPr lang="en-US" altLang="zh-TW" dirty="0" smtClean="0">
              <a:latin typeface="標楷體" pitchFamily="65" charset="-120"/>
              <a:ea typeface="標楷體" pitchFamily="65" charset="-120"/>
            </a:endParaRPr>
          </a:p>
          <a:p>
            <a:pPr marL="914400" lvl="1" indent="-514350"/>
            <a:endParaRPr lang="en-US" altLang="zh-TW" dirty="0" smtClean="0">
              <a:latin typeface="標楷體" pitchFamily="65" charset="-120"/>
              <a:ea typeface="標楷體" pitchFamily="65" charset="-120"/>
            </a:endParaRPr>
          </a:p>
          <a:p>
            <a:pPr marL="914400" lvl="1" indent="-514350"/>
            <a:endParaRPr lang="en-US" altLang="zh-TW" dirty="0" smtClean="0">
              <a:latin typeface="標楷體" pitchFamily="65" charset="-120"/>
              <a:ea typeface="標楷體" pitchFamily="65" charset="-120"/>
            </a:endParaRPr>
          </a:p>
          <a:p>
            <a:pPr marL="914400" lvl="1" indent="-514350">
              <a:buNone/>
            </a:pPr>
            <a:endParaRPr lang="en-US" altLang="zh-TW" dirty="0" smtClean="0">
              <a:latin typeface="標楷體" pitchFamily="65" charset="-120"/>
              <a:ea typeface="標楷體" pitchFamily="65" charset="-120"/>
            </a:endParaRPr>
          </a:p>
          <a:p>
            <a:pPr lvl="1">
              <a:buNone/>
            </a:pPr>
            <a:endParaRPr lang="zh-TW" altLang="en-US" dirty="0" smtClean="0">
              <a:latin typeface="標楷體" pitchFamily="65" charset="-120"/>
              <a:ea typeface="標楷體" pitchFamily="65" charset="-120"/>
            </a:endParaRPr>
          </a:p>
          <a:p>
            <a:pPr marL="514350" indent="-514350"/>
            <a:endParaRPr lang="en-US" altLang="zh-TW" dirty="0" smtClean="0">
              <a:latin typeface="標楷體" pitchFamily="65" charset="-120"/>
              <a:ea typeface="標楷體" pitchFamily="65" charset="-120"/>
            </a:endParaRPr>
          </a:p>
          <a:p>
            <a:pPr marL="914400" lvl="1" indent="-514350"/>
            <a:endParaRPr lang="en-US" altLang="zh-TW" dirty="0" smtClean="0">
              <a:latin typeface="標楷體" pitchFamily="65" charset="-120"/>
              <a:ea typeface="標楷體" pitchFamily="65" charset="-120"/>
            </a:endParaRPr>
          </a:p>
          <a:p>
            <a:pPr marL="914400" lvl="1" indent="-514350">
              <a:buNone/>
            </a:pPr>
            <a:endParaRPr lang="en-US" altLang="zh-TW" dirty="0" smtClean="0">
              <a:latin typeface="標楷體" pitchFamily="65" charset="-120"/>
              <a:ea typeface="標楷體" pitchFamily="65" charset="-120"/>
            </a:endParaRPr>
          </a:p>
          <a:p>
            <a:pPr marL="914400" lvl="1" indent="-514350">
              <a:buNone/>
            </a:pPr>
            <a:endParaRPr lang="en-US" altLang="zh-TW" dirty="0" smtClean="0">
              <a:latin typeface="標楷體" pitchFamily="65" charset="-120"/>
              <a:ea typeface="標楷體" pitchFamily="65" charset="-120"/>
            </a:endParaRPr>
          </a:p>
          <a:p>
            <a:pPr marL="914400" lvl="1" indent="-514350">
              <a:buNone/>
            </a:pPr>
            <a:endParaRPr lang="zh-TW" altLang="en-US" dirty="0">
              <a:latin typeface="標楷體" pitchFamily="65" charset="-120"/>
              <a:ea typeface="標楷體" pitchFamily="65" charset="-120"/>
            </a:endParaRPr>
          </a:p>
        </p:txBody>
      </p:sp>
      <p:graphicFrame>
        <p:nvGraphicFramePr>
          <p:cNvPr id="83973" name="Object 5"/>
          <p:cNvGraphicFramePr>
            <a:graphicFrameLocks noChangeAspect="1"/>
          </p:cNvGraphicFramePr>
          <p:nvPr/>
        </p:nvGraphicFramePr>
        <p:xfrm>
          <a:off x="35496" y="2573338"/>
          <a:ext cx="9094788" cy="871537"/>
        </p:xfrm>
        <a:graphic>
          <a:graphicData uri="http://schemas.openxmlformats.org/presentationml/2006/ole">
            <p:oleObj spid="_x0000_s219150" name="Equation" r:id="rId3" imgW="5308600" imgH="508000" progId="Equation.DSMT4">
              <p:embed/>
            </p:oleObj>
          </a:graphicData>
        </a:graphic>
      </p:graphicFrame>
      <p:graphicFrame>
        <p:nvGraphicFramePr>
          <p:cNvPr id="83974" name="Object 6"/>
          <p:cNvGraphicFramePr>
            <a:graphicFrameLocks noChangeAspect="1"/>
          </p:cNvGraphicFramePr>
          <p:nvPr/>
        </p:nvGraphicFramePr>
        <p:xfrm>
          <a:off x="254000" y="4149080"/>
          <a:ext cx="8890000" cy="695325"/>
        </p:xfrm>
        <a:graphic>
          <a:graphicData uri="http://schemas.openxmlformats.org/presentationml/2006/ole">
            <p:oleObj spid="_x0000_s219151" name="Equation" r:id="rId4" imgW="5765800" imgH="457200" progId="Equation.DSMT4">
              <p:embed/>
            </p:oleObj>
          </a:graphicData>
        </a:graphic>
      </p:graphicFrame>
      <p:sp>
        <p:nvSpPr>
          <p:cNvPr id="7" name="文字方塊 6"/>
          <p:cNvSpPr txBox="1"/>
          <p:nvPr/>
        </p:nvSpPr>
        <p:spPr>
          <a:xfrm>
            <a:off x="2627784" y="2817803"/>
            <a:ext cx="2016224"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第</a:t>
            </a:r>
            <a:r>
              <a:rPr lang="en-US" altLang="zh-TW" sz="1500" dirty="0" err="1" smtClean="0">
                <a:solidFill>
                  <a:srgbClr val="FF0000"/>
                </a:solidFill>
                <a:latin typeface="標楷體" pitchFamily="65" charset="-120"/>
                <a:ea typeface="標楷體" pitchFamily="65" charset="-120"/>
              </a:rPr>
              <a:t>0</a:t>
            </a:r>
            <a:r>
              <a:rPr lang="zh-TW" altLang="en-US" sz="1500" dirty="0" smtClean="0">
                <a:solidFill>
                  <a:srgbClr val="FF0000"/>
                </a:solidFill>
                <a:latin typeface="標楷體" pitchFamily="65" charset="-120"/>
                <a:ea typeface="標楷體" pitchFamily="65" charset="-120"/>
              </a:rPr>
              <a:t>期的流通在外股數</a:t>
            </a:r>
            <a:endParaRPr lang="zh-TW" altLang="en-US" sz="1500" dirty="0">
              <a:solidFill>
                <a:srgbClr val="FF0000"/>
              </a:solidFill>
              <a:latin typeface="標楷體" pitchFamily="65" charset="-120"/>
              <a:ea typeface="標楷體" pitchFamily="65" charset="-120"/>
            </a:endParaRPr>
          </a:p>
        </p:txBody>
      </p:sp>
      <p:sp>
        <p:nvSpPr>
          <p:cNvPr id="8" name="文字方塊 7"/>
          <p:cNvSpPr txBox="1"/>
          <p:nvPr/>
        </p:nvSpPr>
        <p:spPr>
          <a:xfrm>
            <a:off x="4499992" y="2817803"/>
            <a:ext cx="1368152"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未來股價折現</a:t>
            </a:r>
            <a:endParaRPr lang="zh-TW" altLang="en-US" sz="1500" dirty="0">
              <a:solidFill>
                <a:srgbClr val="FF0000"/>
              </a:solidFill>
              <a:latin typeface="標楷體" pitchFamily="65" charset="-120"/>
              <a:ea typeface="標楷體" pitchFamily="65" charset="-120"/>
            </a:endParaRPr>
          </a:p>
        </p:txBody>
      </p:sp>
      <p:sp>
        <p:nvSpPr>
          <p:cNvPr id="9" name="文字方塊 8"/>
          <p:cNvSpPr txBox="1"/>
          <p:nvPr/>
        </p:nvSpPr>
        <p:spPr>
          <a:xfrm>
            <a:off x="6156176" y="2817803"/>
            <a:ext cx="1656184"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可轉債贖回價值</a:t>
            </a:r>
            <a:endParaRPr lang="zh-TW" altLang="en-US" sz="1500" dirty="0">
              <a:solidFill>
                <a:srgbClr val="FF0000"/>
              </a:solidFill>
              <a:latin typeface="標楷體" pitchFamily="65" charset="-120"/>
              <a:ea typeface="標楷體" pitchFamily="65" charset="-120"/>
            </a:endParaRPr>
          </a:p>
        </p:txBody>
      </p:sp>
      <p:sp>
        <p:nvSpPr>
          <p:cNvPr id="10" name="文字方塊 9"/>
          <p:cNvSpPr txBox="1"/>
          <p:nvPr/>
        </p:nvSpPr>
        <p:spPr>
          <a:xfrm>
            <a:off x="1907704" y="4509120"/>
            <a:ext cx="2016224"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第</a:t>
            </a:r>
            <a:r>
              <a:rPr lang="en-US" altLang="zh-TW" sz="1500" dirty="0" err="1" smtClean="0">
                <a:solidFill>
                  <a:srgbClr val="FF0000"/>
                </a:solidFill>
                <a:latin typeface="標楷體" pitchFamily="65" charset="-120"/>
                <a:ea typeface="標楷體" pitchFamily="65" charset="-120"/>
              </a:rPr>
              <a:t>0</a:t>
            </a:r>
            <a:r>
              <a:rPr lang="zh-TW" altLang="en-US" sz="1500" dirty="0" smtClean="0">
                <a:solidFill>
                  <a:srgbClr val="FF0000"/>
                </a:solidFill>
                <a:latin typeface="標楷體" pitchFamily="65" charset="-120"/>
                <a:ea typeface="標楷體" pitchFamily="65" charset="-120"/>
              </a:rPr>
              <a:t>期的流通在外股數</a:t>
            </a:r>
            <a:endParaRPr lang="zh-TW" altLang="en-US" sz="1500" dirty="0">
              <a:solidFill>
                <a:srgbClr val="FF0000"/>
              </a:solidFill>
              <a:latin typeface="標楷體" pitchFamily="65" charset="-120"/>
              <a:ea typeface="標楷體" pitchFamily="65" charset="-120"/>
            </a:endParaRPr>
          </a:p>
        </p:txBody>
      </p:sp>
      <p:sp>
        <p:nvSpPr>
          <p:cNvPr id="11" name="文字方塊 10"/>
          <p:cNvSpPr txBox="1"/>
          <p:nvPr/>
        </p:nvSpPr>
        <p:spPr>
          <a:xfrm>
            <a:off x="5508104" y="4509120"/>
            <a:ext cx="1368152"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未來股價折現</a:t>
            </a:r>
            <a:endParaRPr lang="zh-TW" altLang="en-US" sz="1500" dirty="0">
              <a:solidFill>
                <a:srgbClr val="FF0000"/>
              </a:solidFill>
              <a:latin typeface="標楷體" pitchFamily="65" charset="-120"/>
              <a:ea typeface="標楷體" pitchFamily="65" charset="-120"/>
            </a:endParaRPr>
          </a:p>
        </p:txBody>
      </p:sp>
    </p:spTree>
    <p:extLst>
      <p:ext uri="{BB962C8B-B14F-4D97-AF65-F5344CB8AC3E}">
        <p14:creationId xmlns="" xmlns:p14="http://schemas.microsoft.com/office/powerpoint/2010/main" val="215938340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511778" y="274638"/>
            <a:ext cx="6588614" cy="850106"/>
          </a:xfrm>
          <a:effectLst>
            <a:outerShdw blurRad="50800" dist="38100" dir="2700000" algn="tl" rotWithShape="0">
              <a:prstClr val="black">
                <a:alpha val="40000"/>
              </a:prstClr>
            </a:outerShdw>
          </a:effectLst>
        </p:spPr>
        <p:txBody>
          <a:bodyPr/>
          <a:lstStyle/>
          <a:p>
            <a:pPr algn="l"/>
            <a:r>
              <a:rPr lang="en-US" altLang="zh-TW" dirty="0" smtClean="0">
                <a:latin typeface="Times New Roman" pitchFamily="18" charset="0"/>
                <a:cs typeface="Times New Roman" pitchFamily="18" charset="0"/>
              </a:rPr>
              <a:t>Equity</a:t>
            </a:r>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範例</a:t>
            </a:r>
            <a:endParaRPr lang="zh-TW" altLang="en-US" dirty="0">
              <a:latin typeface="Times New Roman" pitchFamily="18" charset="0"/>
              <a:cs typeface="Times New Roman" pitchFamily="18" charset="0"/>
            </a:endParaRPr>
          </a:p>
        </p:txBody>
      </p:sp>
      <p:cxnSp>
        <p:nvCxnSpPr>
          <p:cNvPr id="4" name="直線接點 3"/>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5" name="表格 4"/>
          <p:cNvGraphicFramePr>
            <a:graphicFrameLocks noGrp="1"/>
          </p:cNvGraphicFramePr>
          <p:nvPr/>
        </p:nvGraphicFramePr>
        <p:xfrm>
          <a:off x="755576" y="2060848"/>
          <a:ext cx="6984776" cy="2736304"/>
        </p:xfrm>
        <a:graphic>
          <a:graphicData uri="http://schemas.openxmlformats.org/drawingml/2006/table">
            <a:tbl>
              <a:tblPr/>
              <a:tblGrid>
                <a:gridCol w="1054382"/>
                <a:gridCol w="1066502"/>
                <a:gridCol w="872591"/>
                <a:gridCol w="1034184"/>
                <a:gridCol w="937228"/>
                <a:gridCol w="662524"/>
                <a:gridCol w="1357365"/>
              </a:tblGrid>
              <a:tr h="273630">
                <a:tc>
                  <a:txBody>
                    <a:bodyPr/>
                    <a:lstStyle/>
                    <a:p>
                      <a:pPr algn="ctr" fontAlgn="ctr"/>
                      <a:r>
                        <a:rPr lang="en-US" sz="1500" b="1" i="0" u="none" strike="noStrike">
                          <a:solidFill>
                            <a:srgbClr val="FFFFFF"/>
                          </a:solidFill>
                          <a:latin typeface="+mn-lt"/>
                        </a:rPr>
                        <a:t>Equity</a:t>
                      </a:r>
                    </a:p>
                  </a:txBody>
                  <a:tcPr marL="0" marR="0" marT="0" marB="0" anchor="ctr">
                    <a:lnL>
                      <a:noFill/>
                    </a:lnL>
                    <a:lnR>
                      <a:noFill/>
                    </a:lnR>
                    <a:lnT>
                      <a:noFill/>
                    </a:lnT>
                    <a:lnB>
                      <a:noFill/>
                    </a:lnB>
                    <a:solidFill>
                      <a:srgbClr val="E46D0A"/>
                    </a:solidFill>
                  </a:tcPr>
                </a:tc>
                <a:tc>
                  <a:txBody>
                    <a:bodyPr/>
                    <a:lstStyle/>
                    <a:p>
                      <a:pPr algn="ctr" fontAlgn="ctr"/>
                      <a:r>
                        <a:rPr lang="en-US" altLang="zh-TW" sz="1500" b="1" i="0" u="none" strike="noStrike">
                          <a:solidFill>
                            <a:srgbClr val="FFFFFF"/>
                          </a:solidFill>
                          <a:latin typeface="+mn-lt"/>
                        </a:rPr>
                        <a:t>0%</a:t>
                      </a:r>
                    </a:p>
                  </a:txBody>
                  <a:tcPr marL="0" marR="0" marT="0" marB="0" anchor="ctr">
                    <a:lnL>
                      <a:noFill/>
                    </a:lnL>
                    <a:lnR>
                      <a:noFill/>
                    </a:lnR>
                    <a:lnT>
                      <a:noFill/>
                    </a:lnT>
                    <a:lnB>
                      <a:noFill/>
                    </a:lnB>
                    <a:solidFill>
                      <a:srgbClr val="E46D0A"/>
                    </a:solidFill>
                  </a:tcPr>
                </a:tc>
                <a:tc>
                  <a:txBody>
                    <a:bodyPr/>
                    <a:lstStyle/>
                    <a:p>
                      <a:pPr algn="ctr" fontAlgn="ctr"/>
                      <a:r>
                        <a:rPr lang="en-US" altLang="zh-TW" sz="1500" b="1" i="0" u="none" strike="noStrike">
                          <a:solidFill>
                            <a:srgbClr val="FFFFFF"/>
                          </a:solidFill>
                          <a:latin typeface="+mn-lt"/>
                        </a:rPr>
                        <a:t>20%</a:t>
                      </a:r>
                    </a:p>
                  </a:txBody>
                  <a:tcPr marL="0" marR="0" marT="0" marB="0" anchor="ctr">
                    <a:lnL>
                      <a:noFill/>
                    </a:lnL>
                    <a:lnR>
                      <a:noFill/>
                    </a:lnR>
                    <a:lnT>
                      <a:noFill/>
                    </a:lnT>
                    <a:lnB>
                      <a:noFill/>
                    </a:lnB>
                    <a:solidFill>
                      <a:srgbClr val="E46D0A"/>
                    </a:solidFill>
                  </a:tcPr>
                </a:tc>
                <a:tc>
                  <a:txBody>
                    <a:bodyPr/>
                    <a:lstStyle/>
                    <a:p>
                      <a:pPr algn="ctr" fontAlgn="ctr"/>
                      <a:r>
                        <a:rPr lang="en-US" altLang="zh-TW" sz="1500" b="1" i="0" u="none" strike="noStrike">
                          <a:solidFill>
                            <a:srgbClr val="FFFFFF"/>
                          </a:solidFill>
                          <a:latin typeface="+mn-lt"/>
                        </a:rPr>
                        <a:t>40%</a:t>
                      </a:r>
                    </a:p>
                  </a:txBody>
                  <a:tcPr marL="0" marR="0" marT="0" marB="0" anchor="ctr">
                    <a:lnL>
                      <a:noFill/>
                    </a:lnL>
                    <a:lnR>
                      <a:noFill/>
                    </a:lnR>
                    <a:lnT>
                      <a:noFill/>
                    </a:lnT>
                    <a:lnB>
                      <a:noFill/>
                    </a:lnB>
                    <a:solidFill>
                      <a:srgbClr val="E46D0A"/>
                    </a:solidFill>
                  </a:tcPr>
                </a:tc>
                <a:tc>
                  <a:txBody>
                    <a:bodyPr/>
                    <a:lstStyle/>
                    <a:p>
                      <a:pPr algn="ctr" fontAlgn="ctr"/>
                      <a:r>
                        <a:rPr lang="en-US" altLang="zh-TW" sz="1500" b="1" i="0" u="none" strike="noStrike">
                          <a:solidFill>
                            <a:srgbClr val="FFFFFF"/>
                          </a:solidFill>
                          <a:latin typeface="+mn-lt"/>
                        </a:rPr>
                        <a:t>60%</a:t>
                      </a:r>
                    </a:p>
                  </a:txBody>
                  <a:tcPr marL="0" marR="0" marT="0" marB="0" anchor="ctr">
                    <a:lnL>
                      <a:noFill/>
                    </a:lnL>
                    <a:lnR>
                      <a:noFill/>
                    </a:lnR>
                    <a:lnT>
                      <a:noFill/>
                    </a:lnT>
                    <a:lnB>
                      <a:noFill/>
                    </a:lnB>
                    <a:solidFill>
                      <a:srgbClr val="E46D0A"/>
                    </a:solidFill>
                  </a:tcPr>
                </a:tc>
                <a:tc>
                  <a:txBody>
                    <a:bodyPr/>
                    <a:lstStyle/>
                    <a:p>
                      <a:pPr algn="ctr" fontAlgn="ctr"/>
                      <a:r>
                        <a:rPr lang="en-US" altLang="zh-TW" sz="1500" b="1" i="0" u="none" strike="noStrike">
                          <a:solidFill>
                            <a:srgbClr val="FFFFFF"/>
                          </a:solidFill>
                          <a:latin typeface="+mn-lt"/>
                        </a:rPr>
                        <a:t>80%</a:t>
                      </a:r>
                    </a:p>
                  </a:txBody>
                  <a:tcPr marL="0" marR="0" marT="0" marB="0" anchor="ctr">
                    <a:lnL>
                      <a:noFill/>
                    </a:lnL>
                    <a:lnR>
                      <a:noFill/>
                    </a:lnR>
                    <a:lnT>
                      <a:noFill/>
                    </a:lnT>
                    <a:lnB>
                      <a:noFill/>
                    </a:lnB>
                    <a:solidFill>
                      <a:srgbClr val="E46D0A"/>
                    </a:solidFill>
                  </a:tcPr>
                </a:tc>
                <a:tc>
                  <a:txBody>
                    <a:bodyPr/>
                    <a:lstStyle/>
                    <a:p>
                      <a:pPr algn="ctr" fontAlgn="ctr"/>
                      <a:r>
                        <a:rPr lang="en-US" altLang="zh-TW" sz="1500" b="1" i="0" u="none" strike="noStrike">
                          <a:solidFill>
                            <a:srgbClr val="FFFFFF"/>
                          </a:solidFill>
                          <a:latin typeface="+mn-lt"/>
                        </a:rPr>
                        <a:t>100%</a:t>
                      </a:r>
                    </a:p>
                  </a:txBody>
                  <a:tcPr marL="0" marR="0" marT="0" marB="0" anchor="ctr">
                    <a:lnL>
                      <a:noFill/>
                    </a:lnL>
                    <a:lnR>
                      <a:noFill/>
                    </a:lnR>
                    <a:lnT>
                      <a:noFill/>
                    </a:lnT>
                    <a:lnB>
                      <a:noFill/>
                    </a:lnB>
                    <a:solidFill>
                      <a:srgbClr val="E46D0A"/>
                    </a:solidFill>
                  </a:tcPr>
                </a:tc>
              </a:tr>
              <a:tr h="547261">
                <a:tc>
                  <a:txBody>
                    <a:bodyPr/>
                    <a:lstStyle/>
                    <a:p>
                      <a:pPr algn="ctr" fontAlgn="ctr"/>
                      <a:r>
                        <a:rPr lang="zh-TW" altLang="en-US" sz="1500" b="0" i="0" u="none" strike="noStrike">
                          <a:solidFill>
                            <a:srgbClr val="000000"/>
                          </a:solidFill>
                          <a:latin typeface="+mn-lt"/>
                        </a:rPr>
                        <a:t>不</a:t>
                      </a:r>
                      <a:r>
                        <a:rPr lang="en-US" sz="1500" b="0" i="0" u="none" strike="noStrike">
                          <a:solidFill>
                            <a:srgbClr val="000000"/>
                          </a:solidFill>
                          <a:latin typeface="+mn-lt"/>
                        </a:rPr>
                        <a:t>call</a:t>
                      </a:r>
                    </a:p>
                  </a:txBody>
                  <a:tcPr marL="0" marR="0" marT="0" marB="0" anchor="ctr">
                    <a:lnL>
                      <a:noFill/>
                    </a:lnL>
                    <a:lnR>
                      <a:noFill/>
                    </a:lnR>
                    <a:lnT>
                      <a:noFill/>
                    </a:lnT>
                    <a:lnB>
                      <a:noFill/>
                    </a:lnB>
                    <a:solidFill>
                      <a:srgbClr val="FAC090"/>
                    </a:solidFill>
                  </a:tcPr>
                </a:tc>
                <a:tc>
                  <a:txBody>
                    <a:bodyPr/>
                    <a:lstStyle/>
                    <a:p>
                      <a:pPr algn="ctr" fontAlgn="ctr"/>
                      <a:r>
                        <a:rPr lang="en-US" altLang="zh-TW" sz="1500" b="0" i="0" u="none" strike="noStrike">
                          <a:solidFill>
                            <a:srgbClr val="000000"/>
                          </a:solidFill>
                          <a:latin typeface="+mn-lt"/>
                        </a:rPr>
                        <a:t>67.66 </a:t>
                      </a:r>
                    </a:p>
                  </a:txBody>
                  <a:tcPr marL="0" marR="0" marT="0" marB="0" anchor="ctr">
                    <a:lnL>
                      <a:noFill/>
                    </a:lnL>
                    <a:lnR>
                      <a:noFill/>
                    </a:lnR>
                    <a:lnT>
                      <a:noFill/>
                    </a:lnT>
                    <a:lnB>
                      <a:noFill/>
                    </a:lnB>
                    <a:solidFill>
                      <a:srgbClr val="FAC090"/>
                    </a:solidFill>
                  </a:tcPr>
                </a:tc>
                <a:tc>
                  <a:txBody>
                    <a:bodyPr/>
                    <a:lstStyle/>
                    <a:p>
                      <a:pPr algn="ctr" fontAlgn="ctr"/>
                      <a:r>
                        <a:rPr lang="en-US" altLang="zh-TW" sz="1500" b="0" i="0" u="none" strike="noStrike">
                          <a:solidFill>
                            <a:srgbClr val="000000"/>
                          </a:solidFill>
                          <a:latin typeface="+mn-lt"/>
                        </a:rPr>
                        <a:t>90.44 </a:t>
                      </a:r>
                    </a:p>
                  </a:txBody>
                  <a:tcPr marL="0" marR="0" marT="0" marB="0" anchor="ctr">
                    <a:lnL>
                      <a:noFill/>
                    </a:lnL>
                    <a:lnR>
                      <a:noFill/>
                    </a:lnR>
                    <a:lnT>
                      <a:noFill/>
                    </a:lnT>
                    <a:lnB>
                      <a:noFill/>
                    </a:lnB>
                    <a:solidFill>
                      <a:srgbClr val="FAC090"/>
                    </a:solidFill>
                  </a:tcPr>
                </a:tc>
                <a:tc>
                  <a:txBody>
                    <a:bodyPr/>
                    <a:lstStyle/>
                    <a:p>
                      <a:pPr algn="ctr" fontAlgn="ctr"/>
                      <a:r>
                        <a:rPr lang="en-US" altLang="zh-TW" sz="1500" b="0" i="0" u="none" strike="noStrike">
                          <a:solidFill>
                            <a:srgbClr val="000000"/>
                          </a:solidFill>
                          <a:latin typeface="+mn-lt"/>
                        </a:rPr>
                        <a:t>113.21 </a:t>
                      </a:r>
                    </a:p>
                  </a:txBody>
                  <a:tcPr marL="0" marR="0" marT="0" marB="0" anchor="ctr">
                    <a:lnL>
                      <a:noFill/>
                    </a:lnL>
                    <a:lnR>
                      <a:noFill/>
                    </a:lnR>
                    <a:lnT>
                      <a:noFill/>
                    </a:lnT>
                    <a:lnB>
                      <a:noFill/>
                    </a:lnB>
                    <a:solidFill>
                      <a:srgbClr val="FAC090"/>
                    </a:solidFill>
                  </a:tcPr>
                </a:tc>
                <a:tc>
                  <a:txBody>
                    <a:bodyPr/>
                    <a:lstStyle/>
                    <a:p>
                      <a:pPr algn="ctr" fontAlgn="ctr"/>
                      <a:r>
                        <a:rPr lang="en-US" altLang="zh-TW" sz="1500" b="0" i="0" u="none" strike="noStrike" dirty="0">
                          <a:solidFill>
                            <a:srgbClr val="FF0000"/>
                          </a:solidFill>
                          <a:latin typeface="+mn-lt"/>
                        </a:rPr>
                        <a:t>135.98 </a:t>
                      </a:r>
                    </a:p>
                  </a:txBody>
                  <a:tcPr marL="0" marR="0" marT="0" marB="0" anchor="ctr">
                    <a:lnL>
                      <a:noFill/>
                    </a:lnL>
                    <a:lnR>
                      <a:noFill/>
                    </a:lnR>
                    <a:lnT>
                      <a:noFill/>
                    </a:lnT>
                    <a:lnB>
                      <a:noFill/>
                    </a:lnB>
                    <a:solidFill>
                      <a:srgbClr val="FAC090"/>
                    </a:solidFill>
                  </a:tcPr>
                </a:tc>
                <a:tc>
                  <a:txBody>
                    <a:bodyPr/>
                    <a:lstStyle/>
                    <a:p>
                      <a:pPr algn="ctr" fontAlgn="ctr"/>
                      <a:r>
                        <a:rPr lang="en-US" altLang="zh-TW" sz="1500" b="0" i="0" u="none" strike="noStrike" dirty="0">
                          <a:solidFill>
                            <a:srgbClr val="000000"/>
                          </a:solidFill>
                          <a:latin typeface="+mn-lt"/>
                        </a:rPr>
                        <a:t>158.75 </a:t>
                      </a:r>
                    </a:p>
                  </a:txBody>
                  <a:tcPr marL="0" marR="0" marT="0" marB="0" anchor="ctr">
                    <a:lnL>
                      <a:noFill/>
                    </a:lnL>
                    <a:lnR>
                      <a:noFill/>
                    </a:lnR>
                    <a:lnT>
                      <a:noFill/>
                    </a:lnT>
                    <a:lnB>
                      <a:noFill/>
                    </a:lnB>
                    <a:solidFill>
                      <a:srgbClr val="FAC090"/>
                    </a:solidFill>
                  </a:tcPr>
                </a:tc>
                <a:tc>
                  <a:txBody>
                    <a:bodyPr/>
                    <a:lstStyle/>
                    <a:p>
                      <a:pPr algn="ctr" fontAlgn="ctr"/>
                      <a:r>
                        <a:rPr lang="en-US" altLang="zh-TW" sz="1500" b="0" i="0" u="none" strike="noStrike">
                          <a:solidFill>
                            <a:srgbClr val="000000"/>
                          </a:solidFill>
                          <a:latin typeface="+mn-lt"/>
                        </a:rPr>
                        <a:t>181.52 </a:t>
                      </a:r>
                    </a:p>
                  </a:txBody>
                  <a:tcPr marL="0" marR="0" marT="0" marB="0" anchor="ctr">
                    <a:lnL>
                      <a:noFill/>
                    </a:lnL>
                    <a:lnR>
                      <a:noFill/>
                    </a:lnR>
                    <a:lnT>
                      <a:noFill/>
                    </a:lnT>
                    <a:lnB>
                      <a:noFill/>
                    </a:lnB>
                    <a:solidFill>
                      <a:srgbClr val="FAC090"/>
                    </a:solidFill>
                  </a:tcPr>
                </a:tc>
              </a:tr>
              <a:tr h="547261">
                <a:tc>
                  <a:txBody>
                    <a:bodyPr/>
                    <a:lstStyle/>
                    <a:p>
                      <a:pPr algn="ctr" fontAlgn="ctr"/>
                      <a:r>
                        <a:rPr lang="zh-TW" altLang="en-US" sz="1500" b="0" i="0" u="none" strike="noStrike">
                          <a:solidFill>
                            <a:srgbClr val="000000"/>
                          </a:solidFill>
                          <a:latin typeface="+mn-lt"/>
                        </a:rPr>
                        <a:t>當期</a:t>
                      </a:r>
                      <a:r>
                        <a:rPr lang="en-US" sz="1500" b="0" i="0" u="none" strike="noStrike">
                          <a:solidFill>
                            <a:srgbClr val="000000"/>
                          </a:solidFill>
                          <a:latin typeface="+mn-lt"/>
                        </a:rPr>
                        <a:t>call</a:t>
                      </a:r>
                    </a:p>
                  </a:txBody>
                  <a:tcPr marL="0" marR="0" marT="0" marB="0" anchor="ctr">
                    <a:lnL>
                      <a:noFill/>
                    </a:lnL>
                    <a:lnR>
                      <a:noFill/>
                    </a:lnR>
                    <a:lnT>
                      <a:noFill/>
                    </a:lnT>
                    <a:lnB>
                      <a:noFill/>
                    </a:lnB>
                    <a:solidFill>
                      <a:srgbClr val="FAC090"/>
                    </a:solidFill>
                  </a:tcPr>
                </a:tc>
                <a:tc>
                  <a:txBody>
                    <a:bodyPr/>
                    <a:lstStyle/>
                    <a:p>
                      <a:pPr algn="ctr" fontAlgn="ctr"/>
                      <a:r>
                        <a:rPr lang="en-US" altLang="zh-TW" sz="1500" b="0" i="0" u="none" strike="noStrike">
                          <a:solidFill>
                            <a:srgbClr val="000000"/>
                          </a:solidFill>
                          <a:latin typeface="+mn-lt"/>
                        </a:rPr>
                        <a:t>66.52 </a:t>
                      </a:r>
                    </a:p>
                  </a:txBody>
                  <a:tcPr marL="0" marR="0" marT="0" marB="0" anchor="ctr">
                    <a:lnL>
                      <a:noFill/>
                    </a:lnL>
                    <a:lnR>
                      <a:noFill/>
                    </a:lnR>
                    <a:lnT>
                      <a:noFill/>
                    </a:lnT>
                    <a:lnB>
                      <a:noFill/>
                    </a:lnB>
                    <a:solidFill>
                      <a:srgbClr val="FAC090"/>
                    </a:solidFill>
                  </a:tcPr>
                </a:tc>
                <a:tc>
                  <a:txBody>
                    <a:bodyPr/>
                    <a:lstStyle/>
                    <a:p>
                      <a:pPr algn="ctr" fontAlgn="ctr"/>
                      <a:r>
                        <a:rPr lang="en-US" altLang="zh-TW" sz="1500" b="0" i="0" u="none" strike="noStrike">
                          <a:solidFill>
                            <a:srgbClr val="000000"/>
                          </a:solidFill>
                          <a:latin typeface="+mn-lt"/>
                        </a:rPr>
                        <a:t>89.52 </a:t>
                      </a:r>
                    </a:p>
                  </a:txBody>
                  <a:tcPr marL="0" marR="0" marT="0" marB="0" anchor="ctr">
                    <a:lnL>
                      <a:noFill/>
                    </a:lnL>
                    <a:lnR>
                      <a:noFill/>
                    </a:lnR>
                    <a:lnT>
                      <a:noFill/>
                    </a:lnT>
                    <a:lnB>
                      <a:noFill/>
                    </a:lnB>
                    <a:solidFill>
                      <a:srgbClr val="FAC090"/>
                    </a:solidFill>
                  </a:tcPr>
                </a:tc>
                <a:tc>
                  <a:txBody>
                    <a:bodyPr/>
                    <a:lstStyle/>
                    <a:p>
                      <a:pPr algn="ctr" fontAlgn="ctr"/>
                      <a:r>
                        <a:rPr lang="en-US" altLang="zh-TW" sz="1500" b="0" i="0" u="none" strike="noStrike">
                          <a:solidFill>
                            <a:srgbClr val="000000"/>
                          </a:solidFill>
                          <a:latin typeface="+mn-lt"/>
                        </a:rPr>
                        <a:t>112.52 </a:t>
                      </a:r>
                    </a:p>
                  </a:txBody>
                  <a:tcPr marL="0" marR="0" marT="0" marB="0" anchor="ctr">
                    <a:lnL>
                      <a:noFill/>
                    </a:lnL>
                    <a:lnR>
                      <a:noFill/>
                    </a:lnR>
                    <a:lnT>
                      <a:noFill/>
                    </a:lnT>
                    <a:lnB>
                      <a:noFill/>
                    </a:lnB>
                    <a:solidFill>
                      <a:srgbClr val="FAC090"/>
                    </a:solidFill>
                  </a:tcPr>
                </a:tc>
                <a:tc>
                  <a:txBody>
                    <a:bodyPr/>
                    <a:lstStyle/>
                    <a:p>
                      <a:pPr algn="ctr" fontAlgn="ctr"/>
                      <a:r>
                        <a:rPr lang="en-US" altLang="zh-TW" sz="1500" b="0" i="0" u="none" strike="noStrike" dirty="0">
                          <a:solidFill>
                            <a:srgbClr val="FF0000"/>
                          </a:solidFill>
                          <a:latin typeface="+mn-lt"/>
                        </a:rPr>
                        <a:t>135.52 </a:t>
                      </a:r>
                    </a:p>
                  </a:txBody>
                  <a:tcPr marL="0" marR="0" marT="0" marB="0" anchor="ctr">
                    <a:lnL>
                      <a:noFill/>
                    </a:lnL>
                    <a:lnR>
                      <a:noFill/>
                    </a:lnR>
                    <a:lnT>
                      <a:noFill/>
                    </a:lnT>
                    <a:lnB>
                      <a:noFill/>
                    </a:lnB>
                    <a:solidFill>
                      <a:srgbClr val="FAC090"/>
                    </a:solidFill>
                  </a:tcPr>
                </a:tc>
                <a:tc>
                  <a:txBody>
                    <a:bodyPr/>
                    <a:lstStyle/>
                    <a:p>
                      <a:pPr algn="ctr" fontAlgn="ctr"/>
                      <a:r>
                        <a:rPr lang="en-US" altLang="zh-TW" sz="1500" b="0" i="0" u="none" strike="noStrike">
                          <a:solidFill>
                            <a:srgbClr val="000000"/>
                          </a:solidFill>
                          <a:latin typeface="+mn-lt"/>
                        </a:rPr>
                        <a:t>158.52 </a:t>
                      </a:r>
                    </a:p>
                  </a:txBody>
                  <a:tcPr marL="0" marR="0" marT="0" marB="0" anchor="ctr">
                    <a:lnL>
                      <a:noFill/>
                    </a:lnL>
                    <a:lnR>
                      <a:noFill/>
                    </a:lnR>
                    <a:lnT>
                      <a:noFill/>
                    </a:lnT>
                    <a:lnB>
                      <a:noFill/>
                    </a:lnB>
                    <a:solidFill>
                      <a:srgbClr val="FAC090"/>
                    </a:solidFill>
                  </a:tcPr>
                </a:tc>
                <a:tc>
                  <a:txBody>
                    <a:bodyPr/>
                    <a:lstStyle/>
                    <a:p>
                      <a:pPr algn="ctr" fontAlgn="ctr"/>
                      <a:r>
                        <a:rPr lang="en-US" altLang="zh-TW" sz="1500" b="0" i="0" u="none" strike="noStrike">
                          <a:solidFill>
                            <a:srgbClr val="000000"/>
                          </a:solidFill>
                          <a:latin typeface="+mn-lt"/>
                        </a:rPr>
                        <a:t>181.52 </a:t>
                      </a:r>
                    </a:p>
                  </a:txBody>
                  <a:tcPr marL="0" marR="0" marT="0" marB="0" anchor="ctr">
                    <a:lnL>
                      <a:noFill/>
                    </a:lnL>
                    <a:lnR>
                      <a:noFill/>
                    </a:lnR>
                    <a:lnT>
                      <a:noFill/>
                    </a:lnT>
                    <a:lnB>
                      <a:noFill/>
                    </a:lnB>
                    <a:solidFill>
                      <a:srgbClr val="FAC090"/>
                    </a:solidFill>
                  </a:tcPr>
                </a:tc>
              </a:tr>
              <a:tr h="273630">
                <a:tc>
                  <a:txBody>
                    <a:bodyPr/>
                    <a:lstStyle/>
                    <a:p>
                      <a:pPr algn="ctr" fontAlgn="ctr"/>
                      <a:r>
                        <a:rPr lang="en-US" sz="1500" b="1" i="0" u="none" strike="noStrike">
                          <a:solidFill>
                            <a:srgbClr val="FFFFFF"/>
                          </a:solidFill>
                          <a:latin typeface="+mn-lt"/>
                        </a:rPr>
                        <a:t>Stock</a:t>
                      </a:r>
                    </a:p>
                  </a:txBody>
                  <a:tcPr marL="0" marR="0" marT="0" marB="0" anchor="ctr">
                    <a:lnL>
                      <a:noFill/>
                    </a:lnL>
                    <a:lnR>
                      <a:noFill/>
                    </a:lnR>
                    <a:lnT>
                      <a:noFill/>
                    </a:lnT>
                    <a:lnB>
                      <a:noFill/>
                    </a:lnB>
                    <a:solidFill>
                      <a:srgbClr val="E46D0A"/>
                    </a:solidFill>
                  </a:tcPr>
                </a:tc>
                <a:tc>
                  <a:txBody>
                    <a:bodyPr/>
                    <a:lstStyle/>
                    <a:p>
                      <a:pPr algn="ctr" fontAlgn="ctr"/>
                      <a:r>
                        <a:rPr lang="en-US" altLang="zh-TW" sz="1500" b="1" i="0" u="none" strike="noStrike">
                          <a:solidFill>
                            <a:srgbClr val="FFFFFF"/>
                          </a:solidFill>
                          <a:latin typeface="+mn-lt"/>
                        </a:rPr>
                        <a:t>0%</a:t>
                      </a:r>
                    </a:p>
                  </a:txBody>
                  <a:tcPr marL="0" marR="0" marT="0" marB="0" anchor="ctr">
                    <a:lnL>
                      <a:noFill/>
                    </a:lnL>
                    <a:lnR>
                      <a:noFill/>
                    </a:lnR>
                    <a:lnT>
                      <a:noFill/>
                    </a:lnT>
                    <a:lnB>
                      <a:noFill/>
                    </a:lnB>
                    <a:solidFill>
                      <a:srgbClr val="E46D0A"/>
                    </a:solidFill>
                  </a:tcPr>
                </a:tc>
                <a:tc>
                  <a:txBody>
                    <a:bodyPr/>
                    <a:lstStyle/>
                    <a:p>
                      <a:pPr algn="ctr" fontAlgn="ctr"/>
                      <a:r>
                        <a:rPr lang="en-US" altLang="zh-TW" sz="1500" b="1" i="0" u="none" strike="noStrike">
                          <a:solidFill>
                            <a:srgbClr val="FFFFFF"/>
                          </a:solidFill>
                          <a:latin typeface="+mn-lt"/>
                        </a:rPr>
                        <a:t>20%</a:t>
                      </a:r>
                    </a:p>
                  </a:txBody>
                  <a:tcPr marL="0" marR="0" marT="0" marB="0" anchor="ctr">
                    <a:lnL>
                      <a:noFill/>
                    </a:lnL>
                    <a:lnR>
                      <a:noFill/>
                    </a:lnR>
                    <a:lnT>
                      <a:noFill/>
                    </a:lnT>
                    <a:lnB>
                      <a:noFill/>
                    </a:lnB>
                    <a:solidFill>
                      <a:srgbClr val="E46D0A"/>
                    </a:solidFill>
                  </a:tcPr>
                </a:tc>
                <a:tc>
                  <a:txBody>
                    <a:bodyPr/>
                    <a:lstStyle/>
                    <a:p>
                      <a:pPr algn="ctr" fontAlgn="ctr"/>
                      <a:r>
                        <a:rPr lang="en-US" altLang="zh-TW" sz="1500" b="1" i="0" u="none" strike="noStrike">
                          <a:solidFill>
                            <a:srgbClr val="FFFFFF"/>
                          </a:solidFill>
                          <a:latin typeface="+mn-lt"/>
                        </a:rPr>
                        <a:t>40%</a:t>
                      </a:r>
                    </a:p>
                  </a:txBody>
                  <a:tcPr marL="0" marR="0" marT="0" marB="0" anchor="ctr">
                    <a:lnL>
                      <a:noFill/>
                    </a:lnL>
                    <a:lnR>
                      <a:noFill/>
                    </a:lnR>
                    <a:lnT>
                      <a:noFill/>
                    </a:lnT>
                    <a:lnB>
                      <a:noFill/>
                    </a:lnB>
                    <a:solidFill>
                      <a:srgbClr val="E46D0A"/>
                    </a:solidFill>
                  </a:tcPr>
                </a:tc>
                <a:tc>
                  <a:txBody>
                    <a:bodyPr/>
                    <a:lstStyle/>
                    <a:p>
                      <a:pPr algn="ctr" fontAlgn="ctr"/>
                      <a:r>
                        <a:rPr lang="en-US" altLang="zh-TW" sz="1500" b="1" i="0" u="none" strike="noStrike">
                          <a:solidFill>
                            <a:srgbClr val="FFFFFF"/>
                          </a:solidFill>
                          <a:latin typeface="+mn-lt"/>
                        </a:rPr>
                        <a:t>60%</a:t>
                      </a:r>
                    </a:p>
                  </a:txBody>
                  <a:tcPr marL="0" marR="0" marT="0" marB="0" anchor="ctr">
                    <a:lnL>
                      <a:noFill/>
                    </a:lnL>
                    <a:lnR>
                      <a:noFill/>
                    </a:lnR>
                    <a:lnT>
                      <a:noFill/>
                    </a:lnT>
                    <a:lnB>
                      <a:noFill/>
                    </a:lnB>
                    <a:solidFill>
                      <a:srgbClr val="E46D0A"/>
                    </a:solidFill>
                  </a:tcPr>
                </a:tc>
                <a:tc>
                  <a:txBody>
                    <a:bodyPr/>
                    <a:lstStyle/>
                    <a:p>
                      <a:pPr algn="ctr" fontAlgn="ctr"/>
                      <a:r>
                        <a:rPr lang="en-US" altLang="zh-TW" sz="1500" b="1" i="0" u="none" strike="noStrike">
                          <a:solidFill>
                            <a:srgbClr val="FFFFFF"/>
                          </a:solidFill>
                          <a:latin typeface="+mn-lt"/>
                        </a:rPr>
                        <a:t>80%</a:t>
                      </a:r>
                    </a:p>
                  </a:txBody>
                  <a:tcPr marL="0" marR="0" marT="0" marB="0" anchor="ctr">
                    <a:lnL>
                      <a:noFill/>
                    </a:lnL>
                    <a:lnR>
                      <a:noFill/>
                    </a:lnR>
                    <a:lnT>
                      <a:noFill/>
                    </a:lnT>
                    <a:lnB>
                      <a:noFill/>
                    </a:lnB>
                    <a:solidFill>
                      <a:srgbClr val="E46D0A"/>
                    </a:solidFill>
                  </a:tcPr>
                </a:tc>
                <a:tc>
                  <a:txBody>
                    <a:bodyPr/>
                    <a:lstStyle/>
                    <a:p>
                      <a:pPr algn="ctr" fontAlgn="ctr"/>
                      <a:r>
                        <a:rPr lang="en-US" altLang="zh-TW" sz="1500" b="1" i="0" u="none" strike="noStrike">
                          <a:solidFill>
                            <a:srgbClr val="FFFFFF"/>
                          </a:solidFill>
                          <a:latin typeface="+mn-lt"/>
                        </a:rPr>
                        <a:t>100%</a:t>
                      </a:r>
                    </a:p>
                  </a:txBody>
                  <a:tcPr marL="0" marR="0" marT="0" marB="0" anchor="ctr">
                    <a:lnL>
                      <a:noFill/>
                    </a:lnL>
                    <a:lnR>
                      <a:noFill/>
                    </a:lnR>
                    <a:lnT>
                      <a:noFill/>
                    </a:lnT>
                    <a:lnB>
                      <a:noFill/>
                    </a:lnB>
                    <a:solidFill>
                      <a:srgbClr val="E46D0A"/>
                    </a:solidFill>
                  </a:tcPr>
                </a:tc>
              </a:tr>
              <a:tr h="547261">
                <a:tc>
                  <a:txBody>
                    <a:bodyPr/>
                    <a:lstStyle/>
                    <a:p>
                      <a:pPr algn="ctr" fontAlgn="ctr"/>
                      <a:r>
                        <a:rPr lang="zh-TW" altLang="en-US" sz="1500" b="0" i="0" u="none" strike="noStrike">
                          <a:solidFill>
                            <a:srgbClr val="000000"/>
                          </a:solidFill>
                          <a:latin typeface="+mn-lt"/>
                        </a:rPr>
                        <a:t>不</a:t>
                      </a:r>
                      <a:r>
                        <a:rPr lang="en-US" sz="1500" b="0" i="0" u="none" strike="noStrike">
                          <a:solidFill>
                            <a:srgbClr val="000000"/>
                          </a:solidFill>
                          <a:latin typeface="+mn-lt"/>
                        </a:rPr>
                        <a:t>call</a:t>
                      </a:r>
                    </a:p>
                  </a:txBody>
                  <a:tcPr marL="0" marR="0" marT="0" marB="0" anchor="ctr">
                    <a:lnL>
                      <a:noFill/>
                    </a:lnL>
                    <a:lnR>
                      <a:noFill/>
                    </a:lnR>
                    <a:lnT>
                      <a:noFill/>
                    </a:lnT>
                    <a:lnB>
                      <a:noFill/>
                    </a:lnB>
                    <a:solidFill>
                      <a:srgbClr val="FAC090"/>
                    </a:solidFill>
                  </a:tcPr>
                </a:tc>
                <a:tc>
                  <a:txBody>
                    <a:bodyPr/>
                    <a:lstStyle/>
                    <a:p>
                      <a:pPr algn="ctr" fontAlgn="ctr"/>
                      <a:r>
                        <a:rPr lang="en-US" altLang="zh-TW" sz="1500" b="0" i="0" u="none" strike="noStrike">
                          <a:solidFill>
                            <a:srgbClr val="000000"/>
                          </a:solidFill>
                          <a:latin typeface="+mn-lt"/>
                        </a:rPr>
                        <a:t>67.6642474</a:t>
                      </a:r>
                    </a:p>
                  </a:txBody>
                  <a:tcPr marL="0" marR="0" marT="0" marB="0" anchor="ctr">
                    <a:lnL>
                      <a:noFill/>
                    </a:lnL>
                    <a:lnR>
                      <a:noFill/>
                    </a:lnR>
                    <a:lnT>
                      <a:noFill/>
                    </a:lnT>
                    <a:lnB>
                      <a:noFill/>
                    </a:lnB>
                    <a:solidFill>
                      <a:srgbClr val="FAC090"/>
                    </a:solidFill>
                  </a:tcPr>
                </a:tc>
                <a:tc>
                  <a:txBody>
                    <a:bodyPr/>
                    <a:lstStyle/>
                    <a:p>
                      <a:pPr algn="ctr" fontAlgn="ctr"/>
                      <a:r>
                        <a:rPr lang="en-US" altLang="zh-TW" sz="1500" b="0" i="0" u="none" strike="noStrike">
                          <a:solidFill>
                            <a:srgbClr val="000000"/>
                          </a:solidFill>
                          <a:latin typeface="+mn-lt"/>
                        </a:rPr>
                        <a:t>69.56627</a:t>
                      </a:r>
                    </a:p>
                  </a:txBody>
                  <a:tcPr marL="0" marR="0" marT="0" marB="0" anchor="ctr">
                    <a:lnL>
                      <a:noFill/>
                    </a:lnL>
                    <a:lnR>
                      <a:noFill/>
                    </a:lnR>
                    <a:lnT>
                      <a:noFill/>
                    </a:lnT>
                    <a:lnB>
                      <a:noFill/>
                    </a:lnB>
                    <a:solidFill>
                      <a:srgbClr val="FAC090"/>
                    </a:solidFill>
                  </a:tcPr>
                </a:tc>
                <a:tc>
                  <a:txBody>
                    <a:bodyPr/>
                    <a:lstStyle/>
                    <a:p>
                      <a:pPr algn="ctr" fontAlgn="ctr"/>
                      <a:r>
                        <a:rPr lang="en-US" altLang="zh-TW" sz="1500" b="0" i="0" u="none" strike="noStrike">
                          <a:solidFill>
                            <a:srgbClr val="000000"/>
                          </a:solidFill>
                          <a:latin typeface="+mn-lt"/>
                        </a:rPr>
                        <a:t>70.7550404</a:t>
                      </a:r>
                    </a:p>
                  </a:txBody>
                  <a:tcPr marL="0" marR="0" marT="0" marB="0" anchor="ctr">
                    <a:lnL>
                      <a:noFill/>
                    </a:lnL>
                    <a:lnR>
                      <a:noFill/>
                    </a:lnR>
                    <a:lnT>
                      <a:noFill/>
                    </a:lnT>
                    <a:lnB>
                      <a:noFill/>
                    </a:lnB>
                    <a:solidFill>
                      <a:srgbClr val="FAC090"/>
                    </a:solidFill>
                  </a:tcPr>
                </a:tc>
                <a:tc>
                  <a:txBody>
                    <a:bodyPr/>
                    <a:lstStyle/>
                    <a:p>
                      <a:pPr algn="ctr" fontAlgn="ctr"/>
                      <a:r>
                        <a:rPr lang="en-US" altLang="zh-TW" sz="1500" b="0" i="0" u="none" strike="noStrike">
                          <a:solidFill>
                            <a:srgbClr val="000000"/>
                          </a:solidFill>
                          <a:latin typeface="+mn-lt"/>
                        </a:rPr>
                        <a:t>71.568407</a:t>
                      </a:r>
                    </a:p>
                  </a:txBody>
                  <a:tcPr marL="0" marR="0" marT="0" marB="0" anchor="ctr">
                    <a:lnL>
                      <a:noFill/>
                    </a:lnL>
                    <a:lnR>
                      <a:noFill/>
                    </a:lnR>
                    <a:lnT>
                      <a:noFill/>
                    </a:lnT>
                    <a:lnB>
                      <a:noFill/>
                    </a:lnB>
                    <a:solidFill>
                      <a:srgbClr val="FAC090"/>
                    </a:solidFill>
                  </a:tcPr>
                </a:tc>
                <a:tc>
                  <a:txBody>
                    <a:bodyPr/>
                    <a:lstStyle/>
                    <a:p>
                      <a:pPr algn="ctr" fontAlgn="ctr"/>
                      <a:r>
                        <a:rPr lang="en-US" altLang="zh-TW" sz="1500" b="0" i="0" u="none" strike="noStrike">
                          <a:solidFill>
                            <a:srgbClr val="000000"/>
                          </a:solidFill>
                          <a:latin typeface="+mn-lt"/>
                        </a:rPr>
                        <a:t>72.16</a:t>
                      </a:r>
                    </a:p>
                  </a:txBody>
                  <a:tcPr marL="0" marR="0" marT="0" marB="0" anchor="ctr">
                    <a:lnL>
                      <a:noFill/>
                    </a:lnL>
                    <a:lnR>
                      <a:noFill/>
                    </a:lnR>
                    <a:lnT>
                      <a:noFill/>
                    </a:lnT>
                    <a:lnB>
                      <a:noFill/>
                    </a:lnB>
                    <a:solidFill>
                      <a:srgbClr val="FAC090"/>
                    </a:solidFill>
                  </a:tcPr>
                </a:tc>
                <a:tc>
                  <a:txBody>
                    <a:bodyPr/>
                    <a:lstStyle/>
                    <a:p>
                      <a:pPr algn="ctr" fontAlgn="ctr"/>
                      <a:r>
                        <a:rPr lang="en-US" altLang="zh-TW" sz="1500" b="0" i="0" u="none" strike="noStrike">
                          <a:solidFill>
                            <a:srgbClr val="000000"/>
                          </a:solidFill>
                          <a:latin typeface="+mn-lt"/>
                        </a:rPr>
                        <a:t>72.60951612</a:t>
                      </a:r>
                    </a:p>
                  </a:txBody>
                  <a:tcPr marL="0" marR="0" marT="0" marB="0" anchor="ctr">
                    <a:lnL>
                      <a:noFill/>
                    </a:lnL>
                    <a:lnR>
                      <a:noFill/>
                    </a:lnR>
                    <a:lnT>
                      <a:noFill/>
                    </a:lnT>
                    <a:lnB>
                      <a:noFill/>
                    </a:lnB>
                    <a:solidFill>
                      <a:srgbClr val="FAC090"/>
                    </a:solidFill>
                  </a:tcPr>
                </a:tc>
              </a:tr>
              <a:tr h="547261">
                <a:tc>
                  <a:txBody>
                    <a:bodyPr/>
                    <a:lstStyle/>
                    <a:p>
                      <a:pPr algn="ctr" fontAlgn="ctr"/>
                      <a:r>
                        <a:rPr lang="zh-TW" altLang="en-US" sz="1500" b="0" i="0" u="none" strike="noStrike">
                          <a:solidFill>
                            <a:srgbClr val="000000"/>
                          </a:solidFill>
                          <a:latin typeface="+mn-lt"/>
                        </a:rPr>
                        <a:t>當期</a:t>
                      </a:r>
                      <a:r>
                        <a:rPr lang="en-US" sz="1500" b="0" i="0" u="none" strike="noStrike">
                          <a:solidFill>
                            <a:srgbClr val="000000"/>
                          </a:solidFill>
                          <a:latin typeface="+mn-lt"/>
                        </a:rPr>
                        <a:t>call</a:t>
                      </a:r>
                    </a:p>
                  </a:txBody>
                  <a:tcPr marL="0" marR="0" marT="0" marB="0" anchor="ctr">
                    <a:lnL>
                      <a:noFill/>
                    </a:lnL>
                    <a:lnR>
                      <a:noFill/>
                    </a:lnR>
                    <a:lnT>
                      <a:noFill/>
                    </a:lnT>
                    <a:lnB>
                      <a:noFill/>
                    </a:lnB>
                    <a:solidFill>
                      <a:srgbClr val="FAC090"/>
                    </a:solidFill>
                  </a:tcPr>
                </a:tc>
                <a:tc>
                  <a:txBody>
                    <a:bodyPr/>
                    <a:lstStyle/>
                    <a:p>
                      <a:pPr algn="ctr" fontAlgn="ctr"/>
                      <a:r>
                        <a:rPr lang="en-US" altLang="zh-TW" sz="1500" b="0" i="0" u="none" strike="noStrike">
                          <a:solidFill>
                            <a:srgbClr val="000000"/>
                          </a:solidFill>
                          <a:latin typeface="+mn-lt"/>
                        </a:rPr>
                        <a:t>66.5237903</a:t>
                      </a:r>
                    </a:p>
                  </a:txBody>
                  <a:tcPr marL="0" marR="0" marT="0" marB="0" anchor="ctr">
                    <a:lnL>
                      <a:noFill/>
                    </a:lnL>
                    <a:lnR>
                      <a:noFill/>
                    </a:lnR>
                    <a:lnT>
                      <a:noFill/>
                    </a:lnT>
                    <a:lnB>
                      <a:noFill/>
                    </a:lnB>
                    <a:solidFill>
                      <a:srgbClr val="FAC090"/>
                    </a:solidFill>
                  </a:tcPr>
                </a:tc>
                <a:tc>
                  <a:txBody>
                    <a:bodyPr/>
                    <a:lstStyle/>
                    <a:p>
                      <a:pPr algn="ctr" fontAlgn="ctr"/>
                      <a:r>
                        <a:rPr lang="en-US" altLang="zh-TW" sz="1500" b="0" i="0" u="none" strike="noStrike">
                          <a:solidFill>
                            <a:srgbClr val="000000"/>
                          </a:solidFill>
                          <a:latin typeface="+mn-lt"/>
                        </a:rPr>
                        <a:t>68.86445</a:t>
                      </a:r>
                    </a:p>
                  </a:txBody>
                  <a:tcPr marL="0" marR="0" marT="0" marB="0" anchor="ctr">
                    <a:lnL>
                      <a:noFill/>
                    </a:lnL>
                    <a:lnR>
                      <a:noFill/>
                    </a:lnR>
                    <a:lnT>
                      <a:noFill/>
                    </a:lnT>
                    <a:lnB>
                      <a:noFill/>
                    </a:lnB>
                    <a:solidFill>
                      <a:srgbClr val="FAC090"/>
                    </a:solidFill>
                  </a:tcPr>
                </a:tc>
                <a:tc>
                  <a:txBody>
                    <a:bodyPr/>
                    <a:lstStyle/>
                    <a:p>
                      <a:pPr algn="ctr" fontAlgn="ctr"/>
                      <a:r>
                        <a:rPr lang="en-US" altLang="zh-TW" sz="1500" b="0" i="0" u="none" strike="noStrike">
                          <a:solidFill>
                            <a:srgbClr val="000000"/>
                          </a:solidFill>
                          <a:latin typeface="+mn-lt"/>
                        </a:rPr>
                        <a:t>70.3273689</a:t>
                      </a:r>
                    </a:p>
                  </a:txBody>
                  <a:tcPr marL="0" marR="0" marT="0" marB="0" anchor="ctr">
                    <a:lnL>
                      <a:noFill/>
                    </a:lnL>
                    <a:lnR>
                      <a:noFill/>
                    </a:lnR>
                    <a:lnT>
                      <a:noFill/>
                    </a:lnT>
                    <a:lnB>
                      <a:noFill/>
                    </a:lnB>
                    <a:solidFill>
                      <a:srgbClr val="FAC090"/>
                    </a:solidFill>
                  </a:tcPr>
                </a:tc>
                <a:tc>
                  <a:txBody>
                    <a:bodyPr/>
                    <a:lstStyle/>
                    <a:p>
                      <a:pPr algn="ctr" fontAlgn="ctr"/>
                      <a:r>
                        <a:rPr lang="en-US" altLang="zh-TW" sz="1500" b="0" i="0" u="none" strike="noStrike" dirty="0">
                          <a:solidFill>
                            <a:srgbClr val="000000"/>
                          </a:solidFill>
                          <a:latin typeface="+mn-lt"/>
                        </a:rPr>
                        <a:t>71.328311</a:t>
                      </a:r>
                    </a:p>
                  </a:txBody>
                  <a:tcPr marL="0" marR="0" marT="0" marB="0" anchor="ctr">
                    <a:lnL>
                      <a:noFill/>
                    </a:lnL>
                    <a:lnR>
                      <a:noFill/>
                    </a:lnR>
                    <a:lnT>
                      <a:noFill/>
                    </a:lnT>
                    <a:lnB>
                      <a:noFill/>
                    </a:lnB>
                    <a:solidFill>
                      <a:srgbClr val="FAC090"/>
                    </a:solidFill>
                  </a:tcPr>
                </a:tc>
                <a:tc>
                  <a:txBody>
                    <a:bodyPr/>
                    <a:lstStyle/>
                    <a:p>
                      <a:pPr algn="ctr" fontAlgn="ctr"/>
                      <a:r>
                        <a:rPr lang="en-US" altLang="zh-TW" sz="1500" b="0" i="0" u="none" strike="noStrike">
                          <a:solidFill>
                            <a:srgbClr val="000000"/>
                          </a:solidFill>
                          <a:latin typeface="+mn-lt"/>
                        </a:rPr>
                        <a:t>72.056</a:t>
                      </a:r>
                    </a:p>
                  </a:txBody>
                  <a:tcPr marL="0" marR="0" marT="0" marB="0" anchor="ctr">
                    <a:lnL>
                      <a:noFill/>
                    </a:lnL>
                    <a:lnR>
                      <a:noFill/>
                    </a:lnR>
                    <a:lnT>
                      <a:noFill/>
                    </a:lnT>
                    <a:lnB>
                      <a:noFill/>
                    </a:lnB>
                    <a:solidFill>
                      <a:srgbClr val="FAC090"/>
                    </a:solidFill>
                  </a:tcPr>
                </a:tc>
                <a:tc>
                  <a:txBody>
                    <a:bodyPr/>
                    <a:lstStyle/>
                    <a:p>
                      <a:pPr algn="ctr" fontAlgn="ctr"/>
                      <a:r>
                        <a:rPr lang="en-US" altLang="zh-TW" sz="1500" b="0" i="0" u="none" strike="noStrike" dirty="0">
                          <a:solidFill>
                            <a:srgbClr val="000000"/>
                          </a:solidFill>
                          <a:latin typeface="+mn-lt"/>
                        </a:rPr>
                        <a:t>72.60951612</a:t>
                      </a:r>
                    </a:p>
                  </a:txBody>
                  <a:tcPr marL="0" marR="0" marT="0" marB="0" anchor="ctr">
                    <a:lnL>
                      <a:noFill/>
                    </a:lnL>
                    <a:lnR>
                      <a:noFill/>
                    </a:lnR>
                    <a:lnT>
                      <a:noFill/>
                    </a:lnT>
                    <a:lnB>
                      <a:noFill/>
                    </a:lnB>
                    <a:solidFill>
                      <a:srgbClr val="FAC090"/>
                    </a:solidFill>
                  </a:tcPr>
                </a:tc>
              </a:tr>
            </a:tbl>
          </a:graphicData>
        </a:graphic>
      </p:graphicFrame>
    </p:spTree>
    <p:extLst>
      <p:ext uri="{BB962C8B-B14F-4D97-AF65-F5344CB8AC3E}">
        <p14:creationId xmlns="" xmlns:p14="http://schemas.microsoft.com/office/powerpoint/2010/main" val="215938340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486202" y="274638"/>
            <a:ext cx="3538736" cy="850106"/>
          </a:xfrm>
          <a:effectLst>
            <a:outerShdw blurRad="50800" dist="38100" dir="2700000" algn="tl" rotWithShape="0">
              <a:prstClr val="black">
                <a:alpha val="40000"/>
              </a:prstClr>
            </a:outerShdw>
          </a:effectLst>
        </p:spPr>
        <p:txBody>
          <a:bodyPr/>
          <a:lstStyle/>
          <a:p>
            <a:r>
              <a:rPr lang="en-US" altLang="zh-TW" dirty="0" smtClean="0">
                <a:latin typeface="Times New Roman" pitchFamily="18" charset="0"/>
                <a:cs typeface="Times New Roman" pitchFamily="18" charset="0"/>
              </a:rPr>
              <a:t>Straight Bond</a:t>
            </a:r>
            <a:endParaRPr lang="zh-TW" altLang="en-US" dirty="0">
              <a:latin typeface="Times New Roman" pitchFamily="18" charset="0"/>
              <a:cs typeface="Times New Roman" pitchFamily="18" charset="0"/>
            </a:endParaRPr>
          </a:p>
        </p:txBody>
      </p:sp>
      <p:cxnSp>
        <p:nvCxnSpPr>
          <p:cNvPr id="4" name="直線接點 3"/>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sp>
        <p:nvSpPr>
          <p:cNvPr id="6" name="內容版面配置區 5"/>
          <p:cNvSpPr>
            <a:spLocks noGrp="1"/>
          </p:cNvSpPr>
          <p:nvPr>
            <p:ph idx="1"/>
          </p:nvPr>
        </p:nvSpPr>
        <p:spPr>
          <a:xfrm>
            <a:off x="323528" y="1412776"/>
            <a:ext cx="8568952" cy="4824536"/>
          </a:xfrm>
        </p:spPr>
        <p:txBody>
          <a:bodyPr>
            <a:normAutofit/>
          </a:bodyPr>
          <a:lstStyle/>
          <a:p>
            <a:r>
              <a:rPr lang="zh-TW" altLang="en-US" dirty="0" smtClean="0">
                <a:latin typeface="標楷體" pitchFamily="65" charset="-120"/>
                <a:ea typeface="標楷體" pitchFamily="65" charset="-120"/>
              </a:rPr>
              <a:t>到期日：</a:t>
            </a:r>
            <a:endParaRPr lang="en-US" altLang="zh-TW" dirty="0" smtClean="0">
              <a:latin typeface="標楷體" pitchFamily="65" charset="-120"/>
              <a:ea typeface="標楷體" pitchFamily="65" charset="-120"/>
            </a:endParaRPr>
          </a:p>
          <a:p>
            <a:endParaRPr lang="en-US" altLang="zh-TW" dirty="0" smtClean="0">
              <a:latin typeface="標楷體" pitchFamily="65" charset="-120"/>
              <a:ea typeface="標楷體" pitchFamily="65" charset="-120"/>
            </a:endParaRPr>
          </a:p>
          <a:p>
            <a:r>
              <a:rPr lang="zh-TW" altLang="en-US" dirty="0" smtClean="0">
                <a:latin typeface="標楷體" pitchFamily="65" charset="-120"/>
                <a:ea typeface="標楷體" pitchFamily="65" charset="-120"/>
              </a:rPr>
              <a:t>到期前：</a:t>
            </a:r>
            <a:endParaRPr lang="en-US" altLang="zh-TW" dirty="0" smtClean="0">
              <a:latin typeface="標楷體" pitchFamily="65" charset="-120"/>
              <a:ea typeface="標楷體" pitchFamily="65" charset="-120"/>
            </a:endParaRPr>
          </a:p>
          <a:p>
            <a:endParaRPr lang="en-US" altLang="zh-TW" dirty="0" smtClean="0">
              <a:latin typeface="標楷體" pitchFamily="65" charset="-120"/>
              <a:ea typeface="標楷體" pitchFamily="65" charset="-120"/>
            </a:endParaRPr>
          </a:p>
          <a:p>
            <a:endParaRPr lang="en-US" altLang="zh-TW" dirty="0" smtClean="0">
              <a:latin typeface="標楷體" pitchFamily="65" charset="-120"/>
              <a:ea typeface="標楷體" pitchFamily="65" charset="-120"/>
            </a:endParaRPr>
          </a:p>
          <a:p>
            <a:r>
              <a:rPr lang="zh-TW" altLang="en-US" dirty="0" smtClean="0">
                <a:latin typeface="標楷體" pitchFamily="65" charset="-120"/>
                <a:ea typeface="標楷體" pitchFamily="65" charset="-120"/>
              </a:rPr>
              <a:t>發行日：</a:t>
            </a:r>
            <a:endParaRPr lang="en-US" altLang="zh-TW" dirty="0" smtClean="0">
              <a:latin typeface="標楷體" pitchFamily="65" charset="-120"/>
              <a:ea typeface="標楷體" pitchFamily="65" charset="-120"/>
            </a:endParaRPr>
          </a:p>
          <a:p>
            <a:endParaRPr lang="zh-TW" altLang="en-US" dirty="0" smtClean="0">
              <a:latin typeface="標楷體" pitchFamily="65" charset="-120"/>
              <a:ea typeface="標楷體" pitchFamily="65" charset="-120"/>
            </a:endParaRPr>
          </a:p>
        </p:txBody>
      </p:sp>
      <p:graphicFrame>
        <p:nvGraphicFramePr>
          <p:cNvPr id="38913" name="Object 1"/>
          <p:cNvGraphicFramePr>
            <a:graphicFrameLocks noChangeAspect="1"/>
          </p:cNvGraphicFramePr>
          <p:nvPr/>
        </p:nvGraphicFramePr>
        <p:xfrm>
          <a:off x="827584" y="1916113"/>
          <a:ext cx="7693025" cy="715962"/>
        </p:xfrm>
        <a:graphic>
          <a:graphicData uri="http://schemas.openxmlformats.org/presentationml/2006/ole">
            <p:oleObj spid="_x0000_s38934" name="Equation" r:id="rId3" imgW="5194300" imgH="482600" progId="Equation.DSMT4">
              <p:embed/>
            </p:oleObj>
          </a:graphicData>
        </a:graphic>
      </p:graphicFrame>
      <p:graphicFrame>
        <p:nvGraphicFramePr>
          <p:cNvPr id="38914" name="Object 2"/>
          <p:cNvGraphicFramePr>
            <a:graphicFrameLocks noChangeAspect="1"/>
          </p:cNvGraphicFramePr>
          <p:nvPr/>
        </p:nvGraphicFramePr>
        <p:xfrm>
          <a:off x="125413" y="3429000"/>
          <a:ext cx="8966200" cy="720725"/>
        </p:xfrm>
        <a:graphic>
          <a:graphicData uri="http://schemas.openxmlformats.org/presentationml/2006/ole">
            <p:oleObj spid="_x0000_s38935" name="Equation" r:id="rId4" imgW="6642100" imgH="533400" progId="Equation.DSMT4">
              <p:embed/>
            </p:oleObj>
          </a:graphicData>
        </a:graphic>
      </p:graphicFrame>
      <p:graphicFrame>
        <p:nvGraphicFramePr>
          <p:cNvPr id="38915" name="Object 3"/>
          <p:cNvGraphicFramePr>
            <a:graphicFrameLocks noChangeAspect="1"/>
          </p:cNvGraphicFramePr>
          <p:nvPr/>
        </p:nvGraphicFramePr>
        <p:xfrm>
          <a:off x="789433" y="4901158"/>
          <a:ext cx="8247063" cy="400050"/>
        </p:xfrm>
        <a:graphic>
          <a:graphicData uri="http://schemas.openxmlformats.org/presentationml/2006/ole">
            <p:oleObj spid="_x0000_s38936" name="Equation" r:id="rId5" imgW="5715000" imgH="279400" progId="Equation.DSMT4">
              <p:embed/>
            </p:oleObj>
          </a:graphicData>
        </a:graphic>
      </p:graphicFrame>
      <p:sp>
        <p:nvSpPr>
          <p:cNvPr id="8" name="文字方塊 7"/>
          <p:cNvSpPr txBox="1"/>
          <p:nvPr/>
        </p:nvSpPr>
        <p:spPr>
          <a:xfrm>
            <a:off x="5796136" y="1916832"/>
            <a:ext cx="792088"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未破產</a:t>
            </a:r>
            <a:endParaRPr lang="zh-TW" altLang="en-US" sz="1500" dirty="0">
              <a:solidFill>
                <a:srgbClr val="FF0000"/>
              </a:solidFill>
              <a:latin typeface="標楷體" pitchFamily="65" charset="-120"/>
              <a:ea typeface="標楷體" pitchFamily="65" charset="-120"/>
            </a:endParaRPr>
          </a:p>
        </p:txBody>
      </p:sp>
      <p:sp>
        <p:nvSpPr>
          <p:cNvPr id="9" name="文字方塊 8"/>
          <p:cNvSpPr txBox="1"/>
          <p:nvPr/>
        </p:nvSpPr>
        <p:spPr>
          <a:xfrm>
            <a:off x="6372200" y="2276872"/>
            <a:ext cx="792088"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破產</a:t>
            </a:r>
            <a:endParaRPr lang="zh-TW" altLang="en-US" sz="1500" dirty="0">
              <a:solidFill>
                <a:srgbClr val="FF0000"/>
              </a:solidFill>
              <a:latin typeface="標楷體" pitchFamily="65" charset="-120"/>
              <a:ea typeface="標楷體" pitchFamily="65" charset="-120"/>
            </a:endParaRPr>
          </a:p>
        </p:txBody>
      </p:sp>
      <p:sp>
        <p:nvSpPr>
          <p:cNvPr id="10" name="文字方塊 9"/>
          <p:cNvSpPr txBox="1"/>
          <p:nvPr/>
        </p:nvSpPr>
        <p:spPr>
          <a:xfrm>
            <a:off x="2411760" y="2492896"/>
            <a:ext cx="1152128"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破產成本</a:t>
            </a:r>
            <a:endParaRPr lang="zh-TW" altLang="en-US" sz="1500" dirty="0">
              <a:solidFill>
                <a:srgbClr val="FF0000"/>
              </a:solidFill>
              <a:latin typeface="標楷體" pitchFamily="65" charset="-120"/>
              <a:ea typeface="標楷體" pitchFamily="65" charset="-120"/>
            </a:endParaRPr>
          </a:p>
        </p:txBody>
      </p:sp>
      <p:sp>
        <p:nvSpPr>
          <p:cNvPr id="11" name="文字方塊 10"/>
          <p:cNvSpPr txBox="1"/>
          <p:nvPr/>
        </p:nvSpPr>
        <p:spPr>
          <a:xfrm>
            <a:off x="3275856" y="2492896"/>
            <a:ext cx="1152128"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公司資產</a:t>
            </a:r>
            <a:endParaRPr lang="zh-TW" altLang="en-US" sz="1500" dirty="0">
              <a:solidFill>
                <a:srgbClr val="FF0000"/>
              </a:solidFill>
              <a:latin typeface="標楷體" pitchFamily="65" charset="-120"/>
              <a:ea typeface="標楷體" pitchFamily="65" charset="-120"/>
            </a:endParaRPr>
          </a:p>
        </p:txBody>
      </p:sp>
      <p:sp>
        <p:nvSpPr>
          <p:cNvPr id="12" name="文字方塊 11"/>
          <p:cNvSpPr txBox="1"/>
          <p:nvPr/>
        </p:nvSpPr>
        <p:spPr>
          <a:xfrm>
            <a:off x="4355976" y="2492896"/>
            <a:ext cx="1152128"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普通債價值</a:t>
            </a:r>
            <a:endParaRPr lang="zh-TW" altLang="en-US" sz="1500" dirty="0">
              <a:solidFill>
                <a:srgbClr val="FF0000"/>
              </a:solidFill>
              <a:latin typeface="標楷體" pitchFamily="65" charset="-120"/>
              <a:ea typeface="標楷體" pitchFamily="65" charset="-120"/>
            </a:endParaRPr>
          </a:p>
        </p:txBody>
      </p:sp>
      <p:sp>
        <p:nvSpPr>
          <p:cNvPr id="13" name="文字方塊 12"/>
          <p:cNvSpPr txBox="1"/>
          <p:nvPr/>
        </p:nvSpPr>
        <p:spPr>
          <a:xfrm>
            <a:off x="2267744" y="2097723"/>
            <a:ext cx="1152128"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普通債價值</a:t>
            </a:r>
            <a:endParaRPr lang="zh-TW" altLang="en-US" sz="1500" dirty="0">
              <a:solidFill>
                <a:srgbClr val="FF0000"/>
              </a:solidFill>
              <a:latin typeface="標楷體" pitchFamily="65" charset="-120"/>
              <a:ea typeface="標楷體" pitchFamily="65" charset="-120"/>
            </a:endParaRPr>
          </a:p>
        </p:txBody>
      </p:sp>
      <p:sp>
        <p:nvSpPr>
          <p:cNvPr id="14" name="文字方塊 13"/>
          <p:cNvSpPr txBox="1"/>
          <p:nvPr/>
        </p:nvSpPr>
        <p:spPr>
          <a:xfrm>
            <a:off x="1475656" y="3645024"/>
            <a:ext cx="3168352" cy="292388"/>
          </a:xfrm>
          <a:prstGeom prst="rect">
            <a:avLst/>
          </a:prstGeom>
          <a:noFill/>
        </p:spPr>
        <p:txBody>
          <a:bodyPr wrap="square" rtlCol="0">
            <a:spAutoFit/>
          </a:bodyPr>
          <a:lstStyle/>
          <a:p>
            <a:r>
              <a:rPr lang="zh-TW" altLang="en-US" sz="1300" dirty="0" smtClean="0">
                <a:solidFill>
                  <a:srgbClr val="FF0000"/>
                </a:solidFill>
                <a:latin typeface="標楷體" pitchFamily="65" charset="-120"/>
                <a:ea typeface="標楷體" pitchFamily="65" charset="-120"/>
              </a:rPr>
              <a:t>普通債未來價值之期望值折現</a:t>
            </a:r>
            <a:endParaRPr lang="zh-TW" altLang="en-US" sz="1300" dirty="0">
              <a:solidFill>
                <a:srgbClr val="FF0000"/>
              </a:solidFill>
              <a:latin typeface="標楷體" pitchFamily="65" charset="-120"/>
              <a:ea typeface="標楷體" pitchFamily="65" charset="-120"/>
            </a:endParaRPr>
          </a:p>
        </p:txBody>
      </p:sp>
      <p:sp>
        <p:nvSpPr>
          <p:cNvPr id="16" name="文字方塊 15"/>
          <p:cNvSpPr txBox="1"/>
          <p:nvPr/>
        </p:nvSpPr>
        <p:spPr>
          <a:xfrm>
            <a:off x="4572000" y="3645024"/>
            <a:ext cx="1152128" cy="292388"/>
          </a:xfrm>
          <a:prstGeom prst="rect">
            <a:avLst/>
          </a:prstGeom>
          <a:noFill/>
        </p:spPr>
        <p:txBody>
          <a:bodyPr wrap="square" rtlCol="0">
            <a:spAutoFit/>
          </a:bodyPr>
          <a:lstStyle/>
          <a:p>
            <a:r>
              <a:rPr lang="zh-TW" altLang="en-US" sz="1300" dirty="0" smtClean="0">
                <a:solidFill>
                  <a:srgbClr val="FF0000"/>
                </a:solidFill>
                <a:latin typeface="標楷體" pitchFamily="65" charset="-120"/>
                <a:ea typeface="標楷體" pitchFamily="65" charset="-120"/>
              </a:rPr>
              <a:t>當期債息</a:t>
            </a:r>
            <a:endParaRPr lang="zh-TW" altLang="en-US" sz="1300" dirty="0">
              <a:solidFill>
                <a:srgbClr val="FF0000"/>
              </a:solidFill>
              <a:latin typeface="標楷體" pitchFamily="65" charset="-120"/>
              <a:ea typeface="標楷體" pitchFamily="65" charset="-120"/>
            </a:endParaRPr>
          </a:p>
        </p:txBody>
      </p:sp>
      <p:sp>
        <p:nvSpPr>
          <p:cNvPr id="17" name="文字方塊 16"/>
          <p:cNvSpPr txBox="1"/>
          <p:nvPr/>
        </p:nvSpPr>
        <p:spPr>
          <a:xfrm>
            <a:off x="1619672" y="4005064"/>
            <a:ext cx="1368152" cy="292388"/>
          </a:xfrm>
          <a:prstGeom prst="rect">
            <a:avLst/>
          </a:prstGeom>
          <a:noFill/>
        </p:spPr>
        <p:txBody>
          <a:bodyPr wrap="square" rtlCol="0">
            <a:spAutoFit/>
          </a:bodyPr>
          <a:lstStyle/>
          <a:p>
            <a:r>
              <a:rPr lang="zh-TW" altLang="en-US" sz="1300" dirty="0" smtClean="0">
                <a:solidFill>
                  <a:srgbClr val="FF0000"/>
                </a:solidFill>
                <a:latin typeface="標楷體" pitchFamily="65" charset="-120"/>
                <a:ea typeface="標楷體" pitchFamily="65" charset="-120"/>
              </a:rPr>
              <a:t>當期剩餘資產</a:t>
            </a:r>
            <a:endParaRPr lang="zh-TW" altLang="en-US" sz="1300" dirty="0">
              <a:solidFill>
                <a:srgbClr val="FF0000"/>
              </a:solidFill>
              <a:latin typeface="標楷體" pitchFamily="65" charset="-120"/>
              <a:ea typeface="標楷體" pitchFamily="65" charset="-120"/>
            </a:endParaRPr>
          </a:p>
        </p:txBody>
      </p:sp>
      <p:sp>
        <p:nvSpPr>
          <p:cNvPr id="18" name="文字方塊 17"/>
          <p:cNvSpPr txBox="1"/>
          <p:nvPr/>
        </p:nvSpPr>
        <p:spPr>
          <a:xfrm>
            <a:off x="3275856" y="4005064"/>
            <a:ext cx="1296144" cy="292388"/>
          </a:xfrm>
          <a:prstGeom prst="rect">
            <a:avLst/>
          </a:prstGeom>
          <a:noFill/>
        </p:spPr>
        <p:txBody>
          <a:bodyPr wrap="square" rtlCol="0">
            <a:spAutoFit/>
          </a:bodyPr>
          <a:lstStyle/>
          <a:p>
            <a:r>
              <a:rPr lang="zh-TW" altLang="en-US" sz="1300" dirty="0" smtClean="0">
                <a:solidFill>
                  <a:srgbClr val="FF0000"/>
                </a:solidFill>
                <a:latin typeface="標楷體" pitchFamily="65" charset="-120"/>
                <a:ea typeface="標楷體" pitchFamily="65" charset="-120"/>
              </a:rPr>
              <a:t>普通債價值</a:t>
            </a:r>
            <a:endParaRPr lang="zh-TW" altLang="en-US" sz="1300" dirty="0">
              <a:solidFill>
                <a:srgbClr val="FF0000"/>
              </a:solidFill>
              <a:latin typeface="標楷體" pitchFamily="65" charset="-120"/>
              <a:ea typeface="標楷體" pitchFamily="65" charset="-120"/>
            </a:endParaRPr>
          </a:p>
        </p:txBody>
      </p:sp>
      <p:sp>
        <p:nvSpPr>
          <p:cNvPr id="19" name="文字方塊 18"/>
          <p:cNvSpPr txBox="1"/>
          <p:nvPr/>
        </p:nvSpPr>
        <p:spPr>
          <a:xfrm>
            <a:off x="4427984" y="4005064"/>
            <a:ext cx="1800200" cy="292388"/>
          </a:xfrm>
          <a:prstGeom prst="rect">
            <a:avLst/>
          </a:prstGeom>
          <a:noFill/>
        </p:spPr>
        <p:txBody>
          <a:bodyPr wrap="square" rtlCol="0">
            <a:spAutoFit/>
          </a:bodyPr>
          <a:lstStyle/>
          <a:p>
            <a:r>
              <a:rPr lang="zh-TW" altLang="en-US" sz="1300" dirty="0" smtClean="0">
                <a:solidFill>
                  <a:srgbClr val="FF0000"/>
                </a:solidFill>
                <a:latin typeface="標楷體" pitchFamily="65" charset="-120"/>
                <a:ea typeface="標楷體" pitchFamily="65" charset="-120"/>
              </a:rPr>
              <a:t>普通債現金流量現值</a:t>
            </a:r>
            <a:endParaRPr lang="zh-TW" altLang="en-US" sz="1300" dirty="0">
              <a:solidFill>
                <a:srgbClr val="FF0000"/>
              </a:solidFill>
              <a:latin typeface="標楷體" pitchFamily="65" charset="-120"/>
              <a:ea typeface="標楷體" pitchFamily="65" charset="-120"/>
            </a:endParaRPr>
          </a:p>
        </p:txBody>
      </p:sp>
      <p:sp>
        <p:nvSpPr>
          <p:cNvPr id="20" name="文字方塊 19"/>
          <p:cNvSpPr txBox="1"/>
          <p:nvPr/>
        </p:nvSpPr>
        <p:spPr>
          <a:xfrm>
            <a:off x="7092280" y="3429000"/>
            <a:ext cx="792088"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未破產</a:t>
            </a:r>
            <a:endParaRPr lang="zh-TW" altLang="en-US" sz="1500" dirty="0">
              <a:solidFill>
                <a:srgbClr val="FF0000"/>
              </a:solidFill>
              <a:latin typeface="標楷體" pitchFamily="65" charset="-120"/>
              <a:ea typeface="標楷體" pitchFamily="65" charset="-120"/>
            </a:endParaRPr>
          </a:p>
        </p:txBody>
      </p:sp>
      <p:sp>
        <p:nvSpPr>
          <p:cNvPr id="21" name="文字方塊 20"/>
          <p:cNvSpPr txBox="1"/>
          <p:nvPr/>
        </p:nvSpPr>
        <p:spPr>
          <a:xfrm>
            <a:off x="6300192" y="3789040"/>
            <a:ext cx="792088"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破產</a:t>
            </a:r>
            <a:endParaRPr lang="zh-TW" altLang="en-US" sz="1500" dirty="0">
              <a:solidFill>
                <a:srgbClr val="FF0000"/>
              </a:solidFill>
              <a:latin typeface="標楷體" pitchFamily="65" charset="-120"/>
              <a:ea typeface="標楷體" pitchFamily="65" charset="-120"/>
            </a:endParaRPr>
          </a:p>
        </p:txBody>
      </p:sp>
      <p:sp>
        <p:nvSpPr>
          <p:cNvPr id="25" name="文字方塊 24"/>
          <p:cNvSpPr txBox="1"/>
          <p:nvPr/>
        </p:nvSpPr>
        <p:spPr>
          <a:xfrm>
            <a:off x="2267744" y="5157192"/>
            <a:ext cx="3168352" cy="292388"/>
          </a:xfrm>
          <a:prstGeom prst="rect">
            <a:avLst/>
          </a:prstGeom>
          <a:noFill/>
        </p:spPr>
        <p:txBody>
          <a:bodyPr wrap="square" rtlCol="0">
            <a:spAutoFit/>
          </a:bodyPr>
          <a:lstStyle/>
          <a:p>
            <a:r>
              <a:rPr lang="zh-TW" altLang="en-US" sz="1300" dirty="0" smtClean="0">
                <a:solidFill>
                  <a:srgbClr val="FF0000"/>
                </a:solidFill>
                <a:latin typeface="標楷體" pitchFamily="65" charset="-120"/>
                <a:ea typeface="標楷體" pitchFamily="65" charset="-120"/>
              </a:rPr>
              <a:t>普通債未來價值之期望值折現</a:t>
            </a:r>
            <a:endParaRPr lang="zh-TW" altLang="en-US" sz="1300" dirty="0">
              <a:solidFill>
                <a:srgbClr val="FF0000"/>
              </a:solidFill>
              <a:latin typeface="標楷體" pitchFamily="65" charset="-120"/>
              <a:ea typeface="標楷體" pitchFamily="65" charset="-120"/>
            </a:endParaRPr>
          </a:p>
        </p:txBody>
      </p:sp>
    </p:spTree>
    <p:extLst>
      <p:ext uri="{BB962C8B-B14F-4D97-AF65-F5344CB8AC3E}">
        <p14:creationId xmlns="" xmlns:p14="http://schemas.microsoft.com/office/powerpoint/2010/main" val="37350596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486202" y="274638"/>
            <a:ext cx="3538736" cy="850106"/>
          </a:xfrm>
          <a:effectLst>
            <a:outerShdw blurRad="50800" dist="38100" dir="2700000" algn="tl" rotWithShape="0">
              <a:prstClr val="black">
                <a:alpha val="40000"/>
              </a:prstClr>
            </a:outerShdw>
          </a:effectLst>
        </p:spPr>
        <p:txBody>
          <a:bodyPr/>
          <a:lstStyle/>
          <a:p>
            <a:r>
              <a:rPr lang="en-US" altLang="zh-TW" dirty="0" smtClean="0">
                <a:latin typeface="Times New Roman" pitchFamily="18" charset="0"/>
                <a:cs typeface="Times New Roman" pitchFamily="18" charset="0"/>
              </a:rPr>
              <a:t>Straight Bond</a:t>
            </a:r>
            <a:endParaRPr lang="zh-TW" altLang="en-US" dirty="0">
              <a:latin typeface="Times New Roman" pitchFamily="18" charset="0"/>
              <a:cs typeface="Times New Roman" pitchFamily="18" charset="0"/>
            </a:endParaRPr>
          </a:p>
        </p:txBody>
      </p:sp>
      <p:cxnSp>
        <p:nvCxnSpPr>
          <p:cNvPr id="4" name="直線接點 3"/>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sp>
        <p:nvSpPr>
          <p:cNvPr id="6" name="內容版面配置區 5"/>
          <p:cNvSpPr>
            <a:spLocks noGrp="1"/>
          </p:cNvSpPr>
          <p:nvPr>
            <p:ph idx="1"/>
          </p:nvPr>
        </p:nvSpPr>
        <p:spPr>
          <a:xfrm>
            <a:off x="323528" y="1412776"/>
            <a:ext cx="8568952" cy="4824536"/>
          </a:xfrm>
        </p:spPr>
        <p:txBody>
          <a:bodyPr>
            <a:normAutofit/>
          </a:bodyPr>
          <a:lstStyle/>
          <a:p>
            <a:r>
              <a:rPr lang="zh-TW" altLang="en-US" dirty="0" smtClean="0">
                <a:latin typeface="標楷體" pitchFamily="65" charset="-120"/>
                <a:ea typeface="標楷體" pitchFamily="65" charset="-120"/>
              </a:rPr>
              <a:t>到期日：</a:t>
            </a:r>
            <a:endParaRPr lang="en-US" altLang="zh-TW" dirty="0" smtClean="0">
              <a:latin typeface="標楷體" pitchFamily="65" charset="-120"/>
              <a:ea typeface="標楷體" pitchFamily="65" charset="-120"/>
            </a:endParaRPr>
          </a:p>
          <a:p>
            <a:endParaRPr lang="en-US" altLang="zh-TW" dirty="0" smtClean="0">
              <a:latin typeface="標楷體" pitchFamily="65" charset="-120"/>
              <a:ea typeface="標楷體" pitchFamily="65" charset="-120"/>
            </a:endParaRPr>
          </a:p>
        </p:txBody>
      </p:sp>
      <p:graphicFrame>
        <p:nvGraphicFramePr>
          <p:cNvPr id="38913" name="Object 1"/>
          <p:cNvGraphicFramePr>
            <a:graphicFrameLocks noChangeAspect="1"/>
          </p:cNvGraphicFramePr>
          <p:nvPr/>
        </p:nvGraphicFramePr>
        <p:xfrm>
          <a:off x="419100" y="1925638"/>
          <a:ext cx="8035925" cy="711200"/>
        </p:xfrm>
        <a:graphic>
          <a:graphicData uri="http://schemas.openxmlformats.org/presentationml/2006/ole">
            <p:oleObj spid="_x0000_s221192" name="Equation" r:id="rId3" imgW="5397500" imgH="482600" progId="Equation.DSMT4">
              <p:embed/>
            </p:oleObj>
          </a:graphicData>
        </a:graphic>
      </p:graphicFrame>
      <p:sp>
        <p:nvSpPr>
          <p:cNvPr id="8" name="文字方塊 7"/>
          <p:cNvSpPr txBox="1"/>
          <p:nvPr/>
        </p:nvSpPr>
        <p:spPr>
          <a:xfrm>
            <a:off x="5796136" y="1916832"/>
            <a:ext cx="792088"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未破產</a:t>
            </a:r>
            <a:endParaRPr lang="zh-TW" altLang="en-US" sz="1500" dirty="0">
              <a:solidFill>
                <a:srgbClr val="FF0000"/>
              </a:solidFill>
              <a:latin typeface="標楷體" pitchFamily="65" charset="-120"/>
              <a:ea typeface="標楷體" pitchFamily="65" charset="-120"/>
            </a:endParaRPr>
          </a:p>
        </p:txBody>
      </p:sp>
      <p:sp>
        <p:nvSpPr>
          <p:cNvPr id="9" name="文字方塊 8"/>
          <p:cNvSpPr txBox="1"/>
          <p:nvPr/>
        </p:nvSpPr>
        <p:spPr>
          <a:xfrm>
            <a:off x="8532440" y="2276872"/>
            <a:ext cx="792088"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破產</a:t>
            </a:r>
            <a:endParaRPr lang="zh-TW" altLang="en-US" sz="1500" dirty="0">
              <a:solidFill>
                <a:srgbClr val="FF0000"/>
              </a:solidFill>
              <a:latin typeface="標楷體" pitchFamily="65" charset="-120"/>
              <a:ea typeface="標楷體" pitchFamily="65" charset="-120"/>
            </a:endParaRPr>
          </a:p>
        </p:txBody>
      </p:sp>
      <p:sp>
        <p:nvSpPr>
          <p:cNvPr id="10" name="文字方塊 9"/>
          <p:cNvSpPr txBox="1"/>
          <p:nvPr/>
        </p:nvSpPr>
        <p:spPr>
          <a:xfrm>
            <a:off x="1691680" y="2492896"/>
            <a:ext cx="1152128"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破產成本</a:t>
            </a:r>
            <a:endParaRPr lang="zh-TW" altLang="en-US" sz="1500" dirty="0">
              <a:solidFill>
                <a:srgbClr val="FF0000"/>
              </a:solidFill>
              <a:latin typeface="標楷體" pitchFamily="65" charset="-120"/>
              <a:ea typeface="標楷體" pitchFamily="65" charset="-120"/>
            </a:endParaRPr>
          </a:p>
        </p:txBody>
      </p:sp>
      <p:sp>
        <p:nvSpPr>
          <p:cNvPr id="11" name="文字方塊 10"/>
          <p:cNvSpPr txBox="1"/>
          <p:nvPr/>
        </p:nvSpPr>
        <p:spPr>
          <a:xfrm>
            <a:off x="2699792" y="2492896"/>
            <a:ext cx="1152128"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公司資產</a:t>
            </a:r>
            <a:endParaRPr lang="zh-TW" altLang="en-US" sz="1500" dirty="0">
              <a:solidFill>
                <a:srgbClr val="FF0000"/>
              </a:solidFill>
              <a:latin typeface="標楷體" pitchFamily="65" charset="-120"/>
              <a:ea typeface="標楷體" pitchFamily="65" charset="-120"/>
            </a:endParaRPr>
          </a:p>
        </p:txBody>
      </p:sp>
      <p:sp>
        <p:nvSpPr>
          <p:cNvPr id="12" name="文字方塊 11"/>
          <p:cNvSpPr txBox="1"/>
          <p:nvPr/>
        </p:nvSpPr>
        <p:spPr>
          <a:xfrm>
            <a:off x="3707904" y="2492896"/>
            <a:ext cx="1152128"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普通債價值</a:t>
            </a:r>
            <a:endParaRPr lang="zh-TW" altLang="en-US" sz="1500" dirty="0">
              <a:solidFill>
                <a:srgbClr val="FF0000"/>
              </a:solidFill>
              <a:latin typeface="標楷體" pitchFamily="65" charset="-120"/>
              <a:ea typeface="標楷體" pitchFamily="65" charset="-120"/>
            </a:endParaRPr>
          </a:p>
        </p:txBody>
      </p:sp>
      <p:sp>
        <p:nvSpPr>
          <p:cNvPr id="13" name="文字方塊 12"/>
          <p:cNvSpPr txBox="1"/>
          <p:nvPr/>
        </p:nvSpPr>
        <p:spPr>
          <a:xfrm>
            <a:off x="2267744" y="2097723"/>
            <a:ext cx="1152128"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普通債價值</a:t>
            </a:r>
            <a:endParaRPr lang="zh-TW" altLang="en-US" sz="1500" dirty="0">
              <a:solidFill>
                <a:srgbClr val="FF0000"/>
              </a:solidFill>
              <a:latin typeface="標楷體" pitchFamily="65" charset="-120"/>
              <a:ea typeface="標楷體" pitchFamily="65" charset="-120"/>
            </a:endParaRPr>
          </a:p>
        </p:txBody>
      </p:sp>
      <p:graphicFrame>
        <p:nvGraphicFramePr>
          <p:cNvPr id="27" name="表格 26"/>
          <p:cNvGraphicFramePr>
            <a:graphicFrameLocks noGrp="1"/>
          </p:cNvGraphicFramePr>
          <p:nvPr/>
        </p:nvGraphicFramePr>
        <p:xfrm>
          <a:off x="827584" y="2996952"/>
          <a:ext cx="6336704" cy="1296144"/>
        </p:xfrm>
        <a:graphic>
          <a:graphicData uri="http://schemas.openxmlformats.org/drawingml/2006/table">
            <a:tbl>
              <a:tblPr/>
              <a:tblGrid>
                <a:gridCol w="956553"/>
                <a:gridCol w="967548"/>
                <a:gridCol w="791630"/>
                <a:gridCol w="938228"/>
                <a:gridCol w="850269"/>
                <a:gridCol w="601052"/>
                <a:gridCol w="1231424"/>
              </a:tblGrid>
              <a:tr h="324036">
                <a:tc>
                  <a:txBody>
                    <a:bodyPr/>
                    <a:lstStyle/>
                    <a:p>
                      <a:pPr algn="ctr" fontAlgn="ctr"/>
                      <a:r>
                        <a:rPr lang="en-US" sz="1500" b="1" i="0" u="none" strike="noStrike" dirty="0">
                          <a:solidFill>
                            <a:srgbClr val="FFFFFF"/>
                          </a:solidFill>
                          <a:latin typeface="+mn-lt"/>
                        </a:rPr>
                        <a:t>Equity</a:t>
                      </a:r>
                    </a:p>
                  </a:txBody>
                  <a:tcPr marL="0" marR="0" marT="0" marB="0" anchor="ctr">
                    <a:lnL>
                      <a:noFill/>
                    </a:lnL>
                    <a:lnR>
                      <a:noFill/>
                    </a:lnR>
                    <a:lnT>
                      <a:noFill/>
                    </a:lnT>
                    <a:lnB>
                      <a:noFill/>
                    </a:lnB>
                    <a:solidFill>
                      <a:srgbClr val="974807"/>
                    </a:solidFill>
                  </a:tcPr>
                </a:tc>
                <a:tc>
                  <a:txBody>
                    <a:bodyPr/>
                    <a:lstStyle/>
                    <a:p>
                      <a:pPr algn="ctr" fontAlgn="ctr"/>
                      <a:r>
                        <a:rPr lang="en-US" altLang="zh-TW" sz="1500" b="1" i="0" u="none" strike="noStrike">
                          <a:solidFill>
                            <a:srgbClr val="FFFFFF"/>
                          </a:solidFill>
                          <a:latin typeface="+mn-lt"/>
                        </a:rPr>
                        <a:t>0%</a:t>
                      </a:r>
                    </a:p>
                  </a:txBody>
                  <a:tcPr marL="0" marR="0" marT="0" marB="0" anchor="ctr">
                    <a:lnL>
                      <a:noFill/>
                    </a:lnL>
                    <a:lnR>
                      <a:noFill/>
                    </a:lnR>
                    <a:lnT>
                      <a:noFill/>
                    </a:lnT>
                    <a:lnB>
                      <a:noFill/>
                    </a:lnB>
                    <a:solidFill>
                      <a:srgbClr val="974807"/>
                    </a:solidFill>
                  </a:tcPr>
                </a:tc>
                <a:tc>
                  <a:txBody>
                    <a:bodyPr/>
                    <a:lstStyle/>
                    <a:p>
                      <a:pPr algn="ctr" fontAlgn="ctr"/>
                      <a:r>
                        <a:rPr lang="en-US" altLang="zh-TW" sz="1500" b="1" i="0" u="none" strike="noStrike">
                          <a:solidFill>
                            <a:srgbClr val="FFFFFF"/>
                          </a:solidFill>
                          <a:latin typeface="+mn-lt"/>
                        </a:rPr>
                        <a:t>20%</a:t>
                      </a:r>
                    </a:p>
                  </a:txBody>
                  <a:tcPr marL="0" marR="0" marT="0" marB="0" anchor="ctr">
                    <a:lnL>
                      <a:noFill/>
                    </a:lnL>
                    <a:lnR>
                      <a:noFill/>
                    </a:lnR>
                    <a:lnT>
                      <a:noFill/>
                    </a:lnT>
                    <a:lnB>
                      <a:noFill/>
                    </a:lnB>
                    <a:solidFill>
                      <a:srgbClr val="974807"/>
                    </a:solidFill>
                  </a:tcPr>
                </a:tc>
                <a:tc>
                  <a:txBody>
                    <a:bodyPr/>
                    <a:lstStyle/>
                    <a:p>
                      <a:pPr algn="ctr" fontAlgn="ctr"/>
                      <a:r>
                        <a:rPr lang="en-US" altLang="zh-TW" sz="1500" b="1" i="0" u="none" strike="noStrike">
                          <a:solidFill>
                            <a:srgbClr val="FFFFFF"/>
                          </a:solidFill>
                          <a:latin typeface="+mn-lt"/>
                        </a:rPr>
                        <a:t>40%</a:t>
                      </a:r>
                    </a:p>
                  </a:txBody>
                  <a:tcPr marL="0" marR="0" marT="0" marB="0" anchor="ctr">
                    <a:lnL>
                      <a:noFill/>
                    </a:lnL>
                    <a:lnR>
                      <a:noFill/>
                    </a:lnR>
                    <a:lnT>
                      <a:noFill/>
                    </a:lnT>
                    <a:lnB>
                      <a:noFill/>
                    </a:lnB>
                    <a:solidFill>
                      <a:srgbClr val="974807"/>
                    </a:solidFill>
                  </a:tcPr>
                </a:tc>
                <a:tc>
                  <a:txBody>
                    <a:bodyPr/>
                    <a:lstStyle/>
                    <a:p>
                      <a:pPr algn="ctr" fontAlgn="ctr"/>
                      <a:r>
                        <a:rPr lang="en-US" altLang="zh-TW" sz="1500" b="1" i="0" u="none" strike="noStrike">
                          <a:solidFill>
                            <a:srgbClr val="FFFFFF"/>
                          </a:solidFill>
                          <a:latin typeface="+mn-lt"/>
                        </a:rPr>
                        <a:t>60%</a:t>
                      </a:r>
                    </a:p>
                  </a:txBody>
                  <a:tcPr marL="0" marR="0" marT="0" marB="0" anchor="ctr">
                    <a:lnL>
                      <a:noFill/>
                    </a:lnL>
                    <a:lnR>
                      <a:noFill/>
                    </a:lnR>
                    <a:lnT>
                      <a:noFill/>
                    </a:lnT>
                    <a:lnB>
                      <a:noFill/>
                    </a:lnB>
                    <a:solidFill>
                      <a:srgbClr val="974807"/>
                    </a:solidFill>
                  </a:tcPr>
                </a:tc>
                <a:tc>
                  <a:txBody>
                    <a:bodyPr/>
                    <a:lstStyle/>
                    <a:p>
                      <a:pPr algn="ctr" fontAlgn="ctr"/>
                      <a:r>
                        <a:rPr lang="en-US" altLang="zh-TW" sz="1500" b="1" i="0" u="none" strike="noStrike">
                          <a:solidFill>
                            <a:srgbClr val="FFFFFF"/>
                          </a:solidFill>
                          <a:latin typeface="+mn-lt"/>
                        </a:rPr>
                        <a:t>80%</a:t>
                      </a:r>
                    </a:p>
                  </a:txBody>
                  <a:tcPr marL="0" marR="0" marT="0" marB="0" anchor="ctr">
                    <a:lnL>
                      <a:noFill/>
                    </a:lnL>
                    <a:lnR>
                      <a:noFill/>
                    </a:lnR>
                    <a:lnT>
                      <a:noFill/>
                    </a:lnT>
                    <a:lnB>
                      <a:noFill/>
                    </a:lnB>
                    <a:solidFill>
                      <a:srgbClr val="974807"/>
                    </a:solidFill>
                  </a:tcPr>
                </a:tc>
                <a:tc>
                  <a:txBody>
                    <a:bodyPr/>
                    <a:lstStyle/>
                    <a:p>
                      <a:pPr algn="ctr" fontAlgn="ctr"/>
                      <a:r>
                        <a:rPr lang="en-US" altLang="zh-TW" sz="1500" b="1" i="0" u="none" strike="noStrike">
                          <a:solidFill>
                            <a:srgbClr val="FFFFFF"/>
                          </a:solidFill>
                          <a:latin typeface="+mn-lt"/>
                        </a:rPr>
                        <a:t>100%</a:t>
                      </a:r>
                    </a:p>
                  </a:txBody>
                  <a:tcPr marL="0" marR="0" marT="0" marB="0" anchor="ctr">
                    <a:lnL>
                      <a:noFill/>
                    </a:lnL>
                    <a:lnR>
                      <a:noFill/>
                    </a:lnR>
                    <a:lnT>
                      <a:noFill/>
                    </a:lnT>
                    <a:lnB>
                      <a:noFill/>
                    </a:lnB>
                    <a:solidFill>
                      <a:srgbClr val="974807"/>
                    </a:solidFill>
                  </a:tcPr>
                </a:tc>
              </a:tr>
              <a:tr h="324036">
                <a:tc>
                  <a:txBody>
                    <a:bodyPr/>
                    <a:lstStyle/>
                    <a:p>
                      <a:pPr algn="ctr" fontAlgn="ctr"/>
                      <a:r>
                        <a:rPr lang="zh-TW" altLang="en-US" sz="1500" b="0" i="0" u="none" strike="noStrike">
                          <a:solidFill>
                            <a:srgbClr val="000000"/>
                          </a:solidFill>
                          <a:latin typeface="+mn-lt"/>
                        </a:rPr>
                        <a:t>不</a:t>
                      </a:r>
                      <a:r>
                        <a:rPr lang="en-US" sz="1500" b="0" i="0" u="none" strike="noStrike">
                          <a:solidFill>
                            <a:srgbClr val="000000"/>
                          </a:solidFill>
                          <a:latin typeface="+mn-lt"/>
                        </a:rPr>
                        <a:t>Call</a:t>
                      </a:r>
                    </a:p>
                  </a:txBody>
                  <a:tcPr marL="0" marR="0" marT="0" marB="0" anchor="ctr">
                    <a:lnL>
                      <a:noFill/>
                    </a:lnL>
                    <a:lnR>
                      <a:noFill/>
                    </a:lnR>
                    <a:lnT>
                      <a:noFill/>
                    </a:lnT>
                    <a:lnB>
                      <a:noFill/>
                    </a:lnB>
                    <a:solidFill>
                      <a:srgbClr val="F1FE44"/>
                    </a:solidFill>
                  </a:tcPr>
                </a:tc>
                <a:tc>
                  <a:txBody>
                    <a:bodyPr/>
                    <a:lstStyle/>
                    <a:p>
                      <a:pPr algn="ctr" fontAlgn="ctr"/>
                      <a:r>
                        <a:rPr lang="en-US" altLang="zh-TW" sz="1500" b="0" i="0" u="none" strike="noStrike">
                          <a:solidFill>
                            <a:srgbClr val="000000"/>
                          </a:solidFill>
                          <a:latin typeface="+mn-lt"/>
                        </a:rPr>
                        <a:t>0.00</a:t>
                      </a:r>
                    </a:p>
                  </a:txBody>
                  <a:tcPr marL="0" marR="0" marT="0" marB="0" anchor="ctr">
                    <a:lnL>
                      <a:noFill/>
                    </a:lnL>
                    <a:lnR>
                      <a:noFill/>
                    </a:lnR>
                    <a:lnT>
                      <a:noFill/>
                    </a:lnT>
                    <a:lnB>
                      <a:noFill/>
                    </a:lnB>
                    <a:solidFill>
                      <a:srgbClr val="F1FE44"/>
                    </a:solidFill>
                  </a:tcPr>
                </a:tc>
                <a:tc>
                  <a:txBody>
                    <a:bodyPr/>
                    <a:lstStyle/>
                    <a:p>
                      <a:pPr algn="ctr" fontAlgn="ctr"/>
                      <a:r>
                        <a:rPr lang="en-US" altLang="zh-TW" sz="1500" b="0" i="0" u="none" strike="noStrike">
                          <a:solidFill>
                            <a:srgbClr val="000000"/>
                          </a:solidFill>
                          <a:latin typeface="+mn-lt"/>
                        </a:rPr>
                        <a:t>0.00</a:t>
                      </a:r>
                    </a:p>
                  </a:txBody>
                  <a:tcPr marL="0" marR="0" marT="0" marB="0" anchor="ctr">
                    <a:lnL>
                      <a:noFill/>
                    </a:lnL>
                    <a:lnR>
                      <a:noFill/>
                    </a:lnR>
                    <a:lnT>
                      <a:noFill/>
                    </a:lnT>
                    <a:lnB>
                      <a:noFill/>
                    </a:lnB>
                    <a:solidFill>
                      <a:srgbClr val="F1FE44"/>
                    </a:solidFill>
                  </a:tcPr>
                </a:tc>
                <a:tc>
                  <a:txBody>
                    <a:bodyPr/>
                    <a:lstStyle/>
                    <a:p>
                      <a:pPr algn="ctr" fontAlgn="ctr"/>
                      <a:r>
                        <a:rPr lang="en-US" altLang="zh-TW" sz="1500" b="0" i="0" u="none" strike="noStrike">
                          <a:solidFill>
                            <a:srgbClr val="000000"/>
                          </a:solidFill>
                          <a:latin typeface="+mn-lt"/>
                        </a:rPr>
                        <a:t>0.00</a:t>
                      </a:r>
                    </a:p>
                  </a:txBody>
                  <a:tcPr marL="0" marR="0" marT="0" marB="0" anchor="ctr">
                    <a:lnL>
                      <a:noFill/>
                    </a:lnL>
                    <a:lnR>
                      <a:noFill/>
                    </a:lnR>
                    <a:lnT>
                      <a:noFill/>
                    </a:lnT>
                    <a:lnB>
                      <a:noFill/>
                    </a:lnB>
                    <a:solidFill>
                      <a:srgbClr val="F1FE44"/>
                    </a:solidFill>
                  </a:tcPr>
                </a:tc>
                <a:tc>
                  <a:txBody>
                    <a:bodyPr/>
                    <a:lstStyle/>
                    <a:p>
                      <a:pPr algn="ctr" fontAlgn="ctr"/>
                      <a:r>
                        <a:rPr lang="en-US" altLang="zh-TW" sz="1500" b="0" i="0" u="none" strike="noStrike">
                          <a:solidFill>
                            <a:srgbClr val="000000"/>
                          </a:solidFill>
                          <a:latin typeface="+mn-lt"/>
                        </a:rPr>
                        <a:t>0.00</a:t>
                      </a:r>
                    </a:p>
                  </a:txBody>
                  <a:tcPr marL="0" marR="0" marT="0" marB="0" anchor="ctr">
                    <a:lnL>
                      <a:noFill/>
                    </a:lnL>
                    <a:lnR>
                      <a:noFill/>
                    </a:lnR>
                    <a:lnT>
                      <a:noFill/>
                    </a:lnT>
                    <a:lnB>
                      <a:noFill/>
                    </a:lnB>
                    <a:solidFill>
                      <a:srgbClr val="F1FE44"/>
                    </a:solidFill>
                  </a:tcPr>
                </a:tc>
                <a:tc>
                  <a:txBody>
                    <a:bodyPr/>
                    <a:lstStyle/>
                    <a:p>
                      <a:pPr algn="ctr" fontAlgn="ctr"/>
                      <a:r>
                        <a:rPr lang="en-US" altLang="zh-TW" sz="1500" b="0" i="0" u="none" strike="noStrike">
                          <a:solidFill>
                            <a:srgbClr val="000000"/>
                          </a:solidFill>
                          <a:latin typeface="+mn-lt"/>
                        </a:rPr>
                        <a:t>0.00</a:t>
                      </a:r>
                    </a:p>
                  </a:txBody>
                  <a:tcPr marL="0" marR="0" marT="0" marB="0" anchor="ctr">
                    <a:lnL>
                      <a:noFill/>
                    </a:lnL>
                    <a:lnR>
                      <a:noFill/>
                    </a:lnR>
                    <a:lnT>
                      <a:noFill/>
                    </a:lnT>
                    <a:lnB>
                      <a:noFill/>
                    </a:lnB>
                    <a:solidFill>
                      <a:srgbClr val="F1FE44"/>
                    </a:solidFill>
                  </a:tcPr>
                </a:tc>
                <a:tc>
                  <a:txBody>
                    <a:bodyPr/>
                    <a:lstStyle/>
                    <a:p>
                      <a:pPr algn="ctr" fontAlgn="ctr"/>
                      <a:r>
                        <a:rPr lang="en-US" altLang="zh-TW" sz="1500" b="0" i="0" u="none" strike="noStrike">
                          <a:solidFill>
                            <a:srgbClr val="000000"/>
                          </a:solidFill>
                          <a:latin typeface="+mn-lt"/>
                        </a:rPr>
                        <a:t>7.15</a:t>
                      </a:r>
                    </a:p>
                  </a:txBody>
                  <a:tcPr marL="0" marR="0" marT="0" marB="0" anchor="ctr">
                    <a:lnL>
                      <a:noFill/>
                    </a:lnL>
                    <a:lnR>
                      <a:noFill/>
                    </a:lnR>
                    <a:lnT>
                      <a:noFill/>
                    </a:lnT>
                    <a:lnB>
                      <a:noFill/>
                    </a:lnB>
                    <a:solidFill>
                      <a:srgbClr val="F1FE44"/>
                    </a:solidFill>
                  </a:tcPr>
                </a:tc>
              </a:tr>
              <a:tr h="324036">
                <a:tc>
                  <a:txBody>
                    <a:bodyPr/>
                    <a:lstStyle/>
                    <a:p>
                      <a:pPr algn="ctr" fontAlgn="ctr"/>
                      <a:r>
                        <a:rPr lang="zh-TW" altLang="en-US" sz="1500" b="0" i="0" u="none" strike="noStrike">
                          <a:solidFill>
                            <a:srgbClr val="000000"/>
                          </a:solidFill>
                          <a:latin typeface="+mn-lt"/>
                        </a:rPr>
                        <a:t>本期</a:t>
                      </a:r>
                      <a:r>
                        <a:rPr lang="en-US" sz="1500" b="0" i="0" u="none" strike="noStrike">
                          <a:solidFill>
                            <a:srgbClr val="000000"/>
                          </a:solidFill>
                          <a:latin typeface="+mn-lt"/>
                        </a:rPr>
                        <a:t>Call</a:t>
                      </a:r>
                    </a:p>
                  </a:txBody>
                  <a:tcPr marL="0" marR="0" marT="0" marB="0" anchor="ctr">
                    <a:lnL>
                      <a:noFill/>
                    </a:lnL>
                    <a:lnR>
                      <a:noFill/>
                    </a:lnR>
                    <a:lnT>
                      <a:noFill/>
                    </a:lnT>
                    <a:lnB>
                      <a:noFill/>
                    </a:lnB>
                    <a:solidFill>
                      <a:srgbClr val="F1FE44"/>
                    </a:solidFill>
                  </a:tcPr>
                </a:tc>
                <a:tc>
                  <a:txBody>
                    <a:bodyPr/>
                    <a:lstStyle/>
                    <a:p>
                      <a:pPr algn="ctr" fontAlgn="ctr"/>
                      <a:r>
                        <a:rPr lang="en-US" altLang="zh-TW" sz="1500" b="0" i="0" u="none" strike="noStrike">
                          <a:solidFill>
                            <a:srgbClr val="000000"/>
                          </a:solidFill>
                          <a:latin typeface="+mn-lt"/>
                        </a:rPr>
                        <a:t>0.00</a:t>
                      </a:r>
                    </a:p>
                  </a:txBody>
                  <a:tcPr marL="0" marR="0" marT="0" marB="0" anchor="ctr">
                    <a:lnL>
                      <a:noFill/>
                    </a:lnL>
                    <a:lnR>
                      <a:noFill/>
                    </a:lnR>
                    <a:lnT>
                      <a:noFill/>
                    </a:lnT>
                    <a:lnB>
                      <a:noFill/>
                    </a:lnB>
                    <a:solidFill>
                      <a:srgbClr val="F1FE44"/>
                    </a:solidFill>
                  </a:tcPr>
                </a:tc>
                <a:tc>
                  <a:txBody>
                    <a:bodyPr/>
                    <a:lstStyle/>
                    <a:p>
                      <a:pPr algn="ctr" fontAlgn="ctr"/>
                      <a:r>
                        <a:rPr lang="en-US" altLang="zh-TW" sz="1500" b="0" i="0" u="none" strike="noStrike">
                          <a:solidFill>
                            <a:srgbClr val="000000"/>
                          </a:solidFill>
                          <a:latin typeface="+mn-lt"/>
                        </a:rPr>
                        <a:t>0.00</a:t>
                      </a:r>
                    </a:p>
                  </a:txBody>
                  <a:tcPr marL="0" marR="0" marT="0" marB="0" anchor="ctr">
                    <a:lnL>
                      <a:noFill/>
                    </a:lnL>
                    <a:lnR>
                      <a:noFill/>
                    </a:lnR>
                    <a:lnT>
                      <a:noFill/>
                    </a:lnT>
                    <a:lnB>
                      <a:noFill/>
                    </a:lnB>
                    <a:solidFill>
                      <a:srgbClr val="F1FE44"/>
                    </a:solidFill>
                  </a:tcPr>
                </a:tc>
                <a:tc>
                  <a:txBody>
                    <a:bodyPr/>
                    <a:lstStyle/>
                    <a:p>
                      <a:pPr algn="ctr" fontAlgn="ctr"/>
                      <a:r>
                        <a:rPr lang="en-US" altLang="zh-TW" sz="1500" b="0" i="0" u="none" strike="noStrike">
                          <a:solidFill>
                            <a:srgbClr val="000000"/>
                          </a:solidFill>
                          <a:latin typeface="+mn-lt"/>
                        </a:rPr>
                        <a:t>0.00</a:t>
                      </a:r>
                    </a:p>
                  </a:txBody>
                  <a:tcPr marL="0" marR="0" marT="0" marB="0" anchor="ctr">
                    <a:lnL>
                      <a:noFill/>
                    </a:lnL>
                    <a:lnR>
                      <a:noFill/>
                    </a:lnR>
                    <a:lnT>
                      <a:noFill/>
                    </a:lnT>
                    <a:lnB>
                      <a:noFill/>
                    </a:lnB>
                    <a:solidFill>
                      <a:srgbClr val="F1FE44"/>
                    </a:solidFill>
                  </a:tcPr>
                </a:tc>
                <a:tc>
                  <a:txBody>
                    <a:bodyPr/>
                    <a:lstStyle/>
                    <a:p>
                      <a:pPr algn="ctr" fontAlgn="ctr"/>
                      <a:r>
                        <a:rPr lang="en-US" altLang="zh-TW" sz="1500" b="0" i="0" u="none" strike="noStrike">
                          <a:solidFill>
                            <a:srgbClr val="000000"/>
                          </a:solidFill>
                          <a:latin typeface="+mn-lt"/>
                        </a:rPr>
                        <a:t>0.00</a:t>
                      </a:r>
                    </a:p>
                  </a:txBody>
                  <a:tcPr marL="0" marR="0" marT="0" marB="0" anchor="ctr">
                    <a:lnL>
                      <a:noFill/>
                    </a:lnL>
                    <a:lnR>
                      <a:noFill/>
                    </a:lnR>
                    <a:lnT>
                      <a:noFill/>
                    </a:lnT>
                    <a:lnB>
                      <a:noFill/>
                    </a:lnB>
                    <a:solidFill>
                      <a:srgbClr val="F1FE44"/>
                    </a:solidFill>
                  </a:tcPr>
                </a:tc>
                <a:tc>
                  <a:txBody>
                    <a:bodyPr/>
                    <a:lstStyle/>
                    <a:p>
                      <a:pPr algn="ctr" fontAlgn="ctr"/>
                      <a:r>
                        <a:rPr lang="en-US" altLang="zh-TW" sz="1500" b="0" i="0" u="none" strike="noStrike">
                          <a:solidFill>
                            <a:srgbClr val="000000"/>
                          </a:solidFill>
                          <a:latin typeface="+mn-lt"/>
                        </a:rPr>
                        <a:t>0.00</a:t>
                      </a:r>
                    </a:p>
                  </a:txBody>
                  <a:tcPr marL="0" marR="0" marT="0" marB="0" anchor="ctr">
                    <a:lnL>
                      <a:noFill/>
                    </a:lnL>
                    <a:lnR>
                      <a:noFill/>
                    </a:lnR>
                    <a:lnT>
                      <a:noFill/>
                    </a:lnT>
                    <a:lnB>
                      <a:noFill/>
                    </a:lnB>
                    <a:solidFill>
                      <a:srgbClr val="F1FE44"/>
                    </a:solidFill>
                  </a:tcPr>
                </a:tc>
                <a:tc>
                  <a:txBody>
                    <a:bodyPr/>
                    <a:lstStyle/>
                    <a:p>
                      <a:pPr algn="ctr" fontAlgn="ctr"/>
                      <a:r>
                        <a:rPr lang="en-US" altLang="zh-TW" sz="1500" b="0" i="0" u="none" strike="noStrike">
                          <a:solidFill>
                            <a:srgbClr val="000000"/>
                          </a:solidFill>
                          <a:latin typeface="+mn-lt"/>
                        </a:rPr>
                        <a:t>7.15</a:t>
                      </a:r>
                    </a:p>
                  </a:txBody>
                  <a:tcPr marL="0" marR="0" marT="0" marB="0" anchor="ctr">
                    <a:lnL>
                      <a:noFill/>
                    </a:lnL>
                    <a:lnR>
                      <a:noFill/>
                    </a:lnR>
                    <a:lnT>
                      <a:noFill/>
                    </a:lnT>
                    <a:lnB>
                      <a:noFill/>
                    </a:lnB>
                    <a:solidFill>
                      <a:srgbClr val="F1FE44"/>
                    </a:solidFill>
                  </a:tcPr>
                </a:tc>
              </a:tr>
              <a:tr h="324036">
                <a:tc>
                  <a:txBody>
                    <a:bodyPr/>
                    <a:lstStyle/>
                    <a:p>
                      <a:pPr algn="ctr" fontAlgn="ctr"/>
                      <a:r>
                        <a:rPr lang="zh-TW" altLang="en-US" sz="1500" b="0" i="0" u="none" strike="noStrike">
                          <a:solidFill>
                            <a:srgbClr val="000000"/>
                          </a:solidFill>
                          <a:latin typeface="+mn-lt"/>
                        </a:rPr>
                        <a:t>之前</a:t>
                      </a:r>
                      <a:r>
                        <a:rPr lang="en-US" sz="1500" b="0" i="0" u="none" strike="noStrike">
                          <a:solidFill>
                            <a:srgbClr val="000000"/>
                          </a:solidFill>
                          <a:latin typeface="+mn-lt"/>
                        </a:rPr>
                        <a:t>Call</a:t>
                      </a:r>
                    </a:p>
                  </a:txBody>
                  <a:tcPr marL="0" marR="0" marT="0" marB="0" anchor="ctr">
                    <a:lnL>
                      <a:noFill/>
                    </a:lnL>
                    <a:lnR>
                      <a:noFill/>
                    </a:lnR>
                    <a:lnT>
                      <a:noFill/>
                    </a:lnT>
                    <a:lnB>
                      <a:noFill/>
                    </a:lnB>
                    <a:solidFill>
                      <a:srgbClr val="F1FE44"/>
                    </a:solidFill>
                  </a:tcPr>
                </a:tc>
                <a:tc>
                  <a:txBody>
                    <a:bodyPr/>
                    <a:lstStyle/>
                    <a:p>
                      <a:pPr algn="ctr" fontAlgn="ctr"/>
                      <a:r>
                        <a:rPr lang="en-US" altLang="zh-TW" sz="1500" b="0" i="0" u="none" strike="noStrike">
                          <a:solidFill>
                            <a:srgbClr val="000000"/>
                          </a:solidFill>
                          <a:latin typeface="+mn-lt"/>
                        </a:rPr>
                        <a:t>7.15</a:t>
                      </a:r>
                    </a:p>
                  </a:txBody>
                  <a:tcPr marL="0" marR="0" marT="0" marB="0" anchor="ctr">
                    <a:lnL>
                      <a:noFill/>
                    </a:lnL>
                    <a:lnR>
                      <a:noFill/>
                    </a:lnR>
                    <a:lnT>
                      <a:noFill/>
                    </a:lnT>
                    <a:lnB>
                      <a:noFill/>
                    </a:lnB>
                    <a:solidFill>
                      <a:srgbClr val="F1FE44"/>
                    </a:solidFill>
                  </a:tcPr>
                </a:tc>
                <a:tc>
                  <a:txBody>
                    <a:bodyPr/>
                    <a:lstStyle/>
                    <a:p>
                      <a:pPr algn="ctr" fontAlgn="ctr"/>
                      <a:r>
                        <a:rPr lang="en-US" altLang="zh-TW" sz="1500" b="0" i="0" u="none" strike="noStrike">
                          <a:solidFill>
                            <a:srgbClr val="000000"/>
                          </a:solidFill>
                          <a:latin typeface="+mn-lt"/>
                        </a:rPr>
                        <a:t>7.15</a:t>
                      </a:r>
                    </a:p>
                  </a:txBody>
                  <a:tcPr marL="0" marR="0" marT="0" marB="0" anchor="ctr">
                    <a:lnL>
                      <a:noFill/>
                    </a:lnL>
                    <a:lnR>
                      <a:noFill/>
                    </a:lnR>
                    <a:lnT>
                      <a:noFill/>
                    </a:lnT>
                    <a:lnB>
                      <a:noFill/>
                    </a:lnB>
                    <a:solidFill>
                      <a:srgbClr val="F1FE44"/>
                    </a:solidFill>
                  </a:tcPr>
                </a:tc>
                <a:tc>
                  <a:txBody>
                    <a:bodyPr/>
                    <a:lstStyle/>
                    <a:p>
                      <a:pPr algn="ctr" fontAlgn="ctr"/>
                      <a:r>
                        <a:rPr lang="en-US" altLang="zh-TW" sz="1500" b="0" i="0" u="none" strike="noStrike">
                          <a:solidFill>
                            <a:srgbClr val="000000"/>
                          </a:solidFill>
                          <a:latin typeface="+mn-lt"/>
                        </a:rPr>
                        <a:t>7.15</a:t>
                      </a:r>
                    </a:p>
                  </a:txBody>
                  <a:tcPr marL="0" marR="0" marT="0" marB="0" anchor="ctr">
                    <a:lnL>
                      <a:noFill/>
                    </a:lnL>
                    <a:lnR>
                      <a:noFill/>
                    </a:lnR>
                    <a:lnT>
                      <a:noFill/>
                    </a:lnT>
                    <a:lnB>
                      <a:noFill/>
                    </a:lnB>
                    <a:solidFill>
                      <a:srgbClr val="F1FE44"/>
                    </a:solidFill>
                  </a:tcPr>
                </a:tc>
                <a:tc>
                  <a:txBody>
                    <a:bodyPr/>
                    <a:lstStyle/>
                    <a:p>
                      <a:pPr algn="ctr" fontAlgn="ctr"/>
                      <a:r>
                        <a:rPr lang="en-US" altLang="zh-TW" sz="1500" b="0" i="0" u="none" strike="noStrike">
                          <a:solidFill>
                            <a:srgbClr val="000000"/>
                          </a:solidFill>
                          <a:latin typeface="+mn-lt"/>
                        </a:rPr>
                        <a:t>7.15</a:t>
                      </a:r>
                    </a:p>
                  </a:txBody>
                  <a:tcPr marL="0" marR="0" marT="0" marB="0" anchor="ctr">
                    <a:lnL>
                      <a:noFill/>
                    </a:lnL>
                    <a:lnR>
                      <a:noFill/>
                    </a:lnR>
                    <a:lnT>
                      <a:noFill/>
                    </a:lnT>
                    <a:lnB>
                      <a:noFill/>
                    </a:lnB>
                    <a:solidFill>
                      <a:srgbClr val="F1FE44"/>
                    </a:solidFill>
                  </a:tcPr>
                </a:tc>
                <a:tc>
                  <a:txBody>
                    <a:bodyPr/>
                    <a:lstStyle/>
                    <a:p>
                      <a:pPr algn="ctr" fontAlgn="ctr"/>
                      <a:r>
                        <a:rPr lang="en-US" altLang="zh-TW" sz="1500" b="0" i="0" u="none" strike="noStrike">
                          <a:solidFill>
                            <a:srgbClr val="000000"/>
                          </a:solidFill>
                          <a:latin typeface="+mn-lt"/>
                        </a:rPr>
                        <a:t>7.15</a:t>
                      </a:r>
                    </a:p>
                  </a:txBody>
                  <a:tcPr marL="0" marR="0" marT="0" marB="0" anchor="ctr">
                    <a:lnL>
                      <a:noFill/>
                    </a:lnL>
                    <a:lnR>
                      <a:noFill/>
                    </a:lnR>
                    <a:lnT>
                      <a:noFill/>
                    </a:lnT>
                    <a:lnB>
                      <a:noFill/>
                    </a:lnB>
                    <a:solidFill>
                      <a:srgbClr val="F1FE44"/>
                    </a:solidFill>
                  </a:tcPr>
                </a:tc>
                <a:tc>
                  <a:txBody>
                    <a:bodyPr/>
                    <a:lstStyle/>
                    <a:p>
                      <a:pPr algn="ctr" fontAlgn="ctr"/>
                      <a:r>
                        <a:rPr lang="en-US" altLang="zh-TW" sz="1500" b="0" i="0" u="none" strike="noStrike" dirty="0">
                          <a:solidFill>
                            <a:srgbClr val="000000"/>
                          </a:solidFill>
                          <a:latin typeface="+mn-lt"/>
                        </a:rPr>
                        <a:t>7.15</a:t>
                      </a:r>
                    </a:p>
                  </a:txBody>
                  <a:tcPr marL="0" marR="0" marT="0" marB="0" anchor="ctr">
                    <a:lnL>
                      <a:noFill/>
                    </a:lnL>
                    <a:lnR>
                      <a:noFill/>
                    </a:lnR>
                    <a:lnT>
                      <a:noFill/>
                    </a:lnT>
                    <a:lnB>
                      <a:noFill/>
                    </a:lnB>
                    <a:solidFill>
                      <a:srgbClr val="F1FE44"/>
                    </a:solidFill>
                  </a:tcPr>
                </a:tc>
              </a:tr>
            </a:tbl>
          </a:graphicData>
        </a:graphic>
      </p:graphicFrame>
      <p:graphicFrame>
        <p:nvGraphicFramePr>
          <p:cNvPr id="29" name="表格 28"/>
          <p:cNvGraphicFramePr>
            <a:graphicFrameLocks noGrp="1"/>
          </p:cNvGraphicFramePr>
          <p:nvPr/>
        </p:nvGraphicFramePr>
        <p:xfrm>
          <a:off x="827584" y="4725144"/>
          <a:ext cx="6336701" cy="1440160"/>
        </p:xfrm>
        <a:graphic>
          <a:graphicData uri="http://schemas.openxmlformats.org/drawingml/2006/table">
            <a:tbl>
              <a:tblPr/>
              <a:tblGrid>
                <a:gridCol w="905243"/>
                <a:gridCol w="905243"/>
                <a:gridCol w="905243"/>
                <a:gridCol w="905243"/>
                <a:gridCol w="905243"/>
                <a:gridCol w="905243"/>
                <a:gridCol w="905243"/>
              </a:tblGrid>
              <a:tr h="360040">
                <a:tc>
                  <a:txBody>
                    <a:bodyPr/>
                    <a:lstStyle/>
                    <a:p>
                      <a:pPr algn="ctr" fontAlgn="ctr"/>
                      <a:r>
                        <a:rPr lang="zh-TW" altLang="en-US" sz="1500" b="1" i="0" u="none" strike="noStrike" dirty="0">
                          <a:solidFill>
                            <a:srgbClr val="FFFFFF"/>
                          </a:solidFill>
                          <a:latin typeface="+mn-lt"/>
                        </a:rPr>
                        <a:t>普通債</a:t>
                      </a:r>
                    </a:p>
                  </a:txBody>
                  <a:tcPr marL="0" marR="0" marT="0" marB="0" anchor="ctr">
                    <a:lnL>
                      <a:noFill/>
                    </a:lnL>
                    <a:lnR>
                      <a:noFill/>
                    </a:lnR>
                    <a:lnT>
                      <a:noFill/>
                    </a:lnT>
                    <a:lnB>
                      <a:noFill/>
                    </a:lnB>
                    <a:solidFill>
                      <a:srgbClr val="974807"/>
                    </a:solidFill>
                  </a:tcPr>
                </a:tc>
                <a:tc>
                  <a:txBody>
                    <a:bodyPr/>
                    <a:lstStyle/>
                    <a:p>
                      <a:pPr algn="ctr" fontAlgn="ctr"/>
                      <a:r>
                        <a:rPr lang="en-US" altLang="zh-TW" sz="1500" b="1" i="0" u="none" strike="noStrike">
                          <a:solidFill>
                            <a:srgbClr val="FFFFFF"/>
                          </a:solidFill>
                          <a:latin typeface="+mn-lt"/>
                        </a:rPr>
                        <a:t>0%</a:t>
                      </a:r>
                    </a:p>
                  </a:txBody>
                  <a:tcPr marL="0" marR="0" marT="0" marB="0" anchor="ctr">
                    <a:lnL>
                      <a:noFill/>
                    </a:lnL>
                    <a:lnR>
                      <a:noFill/>
                    </a:lnR>
                    <a:lnT>
                      <a:noFill/>
                    </a:lnT>
                    <a:lnB>
                      <a:noFill/>
                    </a:lnB>
                    <a:solidFill>
                      <a:srgbClr val="974807"/>
                    </a:solidFill>
                  </a:tcPr>
                </a:tc>
                <a:tc>
                  <a:txBody>
                    <a:bodyPr/>
                    <a:lstStyle/>
                    <a:p>
                      <a:pPr algn="ctr" fontAlgn="ctr"/>
                      <a:r>
                        <a:rPr lang="en-US" altLang="zh-TW" sz="1500" b="1" i="0" u="none" strike="noStrike">
                          <a:solidFill>
                            <a:srgbClr val="FFFFFF"/>
                          </a:solidFill>
                          <a:latin typeface="+mn-lt"/>
                        </a:rPr>
                        <a:t>20%</a:t>
                      </a:r>
                    </a:p>
                  </a:txBody>
                  <a:tcPr marL="0" marR="0" marT="0" marB="0" anchor="ctr">
                    <a:lnL>
                      <a:noFill/>
                    </a:lnL>
                    <a:lnR>
                      <a:noFill/>
                    </a:lnR>
                    <a:lnT>
                      <a:noFill/>
                    </a:lnT>
                    <a:lnB>
                      <a:noFill/>
                    </a:lnB>
                    <a:solidFill>
                      <a:srgbClr val="974807"/>
                    </a:solidFill>
                  </a:tcPr>
                </a:tc>
                <a:tc>
                  <a:txBody>
                    <a:bodyPr/>
                    <a:lstStyle/>
                    <a:p>
                      <a:pPr algn="ctr" fontAlgn="ctr"/>
                      <a:r>
                        <a:rPr lang="en-US" altLang="zh-TW" sz="1500" b="1" i="0" u="none" strike="noStrike">
                          <a:solidFill>
                            <a:srgbClr val="FFFFFF"/>
                          </a:solidFill>
                          <a:latin typeface="+mn-lt"/>
                        </a:rPr>
                        <a:t>40%</a:t>
                      </a:r>
                    </a:p>
                  </a:txBody>
                  <a:tcPr marL="0" marR="0" marT="0" marB="0" anchor="ctr">
                    <a:lnL>
                      <a:noFill/>
                    </a:lnL>
                    <a:lnR>
                      <a:noFill/>
                    </a:lnR>
                    <a:lnT>
                      <a:noFill/>
                    </a:lnT>
                    <a:lnB>
                      <a:noFill/>
                    </a:lnB>
                    <a:solidFill>
                      <a:srgbClr val="974807"/>
                    </a:solidFill>
                  </a:tcPr>
                </a:tc>
                <a:tc>
                  <a:txBody>
                    <a:bodyPr/>
                    <a:lstStyle/>
                    <a:p>
                      <a:pPr algn="ctr" fontAlgn="ctr"/>
                      <a:r>
                        <a:rPr lang="en-US" altLang="zh-TW" sz="1500" b="1" i="0" u="none" strike="noStrike">
                          <a:solidFill>
                            <a:srgbClr val="FFFFFF"/>
                          </a:solidFill>
                          <a:latin typeface="+mn-lt"/>
                        </a:rPr>
                        <a:t>60%</a:t>
                      </a:r>
                    </a:p>
                  </a:txBody>
                  <a:tcPr marL="0" marR="0" marT="0" marB="0" anchor="ctr">
                    <a:lnL>
                      <a:noFill/>
                    </a:lnL>
                    <a:lnR>
                      <a:noFill/>
                    </a:lnR>
                    <a:lnT>
                      <a:noFill/>
                    </a:lnT>
                    <a:lnB>
                      <a:noFill/>
                    </a:lnB>
                    <a:solidFill>
                      <a:srgbClr val="974807"/>
                    </a:solidFill>
                  </a:tcPr>
                </a:tc>
                <a:tc>
                  <a:txBody>
                    <a:bodyPr/>
                    <a:lstStyle/>
                    <a:p>
                      <a:pPr algn="ctr" fontAlgn="ctr"/>
                      <a:r>
                        <a:rPr lang="en-US" altLang="zh-TW" sz="1500" b="1" i="0" u="none" strike="noStrike">
                          <a:solidFill>
                            <a:srgbClr val="FFFFFF"/>
                          </a:solidFill>
                          <a:latin typeface="+mn-lt"/>
                        </a:rPr>
                        <a:t>80%</a:t>
                      </a:r>
                    </a:p>
                  </a:txBody>
                  <a:tcPr marL="0" marR="0" marT="0" marB="0" anchor="ctr">
                    <a:lnL>
                      <a:noFill/>
                    </a:lnL>
                    <a:lnR>
                      <a:noFill/>
                    </a:lnR>
                    <a:lnT>
                      <a:noFill/>
                    </a:lnT>
                    <a:lnB>
                      <a:noFill/>
                    </a:lnB>
                    <a:solidFill>
                      <a:srgbClr val="974807"/>
                    </a:solidFill>
                  </a:tcPr>
                </a:tc>
                <a:tc>
                  <a:txBody>
                    <a:bodyPr/>
                    <a:lstStyle/>
                    <a:p>
                      <a:pPr algn="ctr" fontAlgn="ctr"/>
                      <a:r>
                        <a:rPr lang="en-US" altLang="zh-TW" sz="1500" b="1" i="0" u="none" strike="noStrike" dirty="0">
                          <a:solidFill>
                            <a:srgbClr val="FFFFFF"/>
                          </a:solidFill>
                          <a:latin typeface="+mn-lt"/>
                        </a:rPr>
                        <a:t>100%</a:t>
                      </a:r>
                    </a:p>
                  </a:txBody>
                  <a:tcPr marL="0" marR="0" marT="0" marB="0" anchor="ctr">
                    <a:lnL>
                      <a:noFill/>
                    </a:lnL>
                    <a:lnR>
                      <a:noFill/>
                    </a:lnR>
                    <a:lnT>
                      <a:noFill/>
                    </a:lnT>
                    <a:lnB>
                      <a:noFill/>
                    </a:lnB>
                    <a:solidFill>
                      <a:srgbClr val="974807"/>
                    </a:solidFill>
                  </a:tcPr>
                </a:tc>
              </a:tr>
              <a:tr h="360040">
                <a:tc>
                  <a:txBody>
                    <a:bodyPr/>
                    <a:lstStyle/>
                    <a:p>
                      <a:pPr algn="ctr" fontAlgn="ctr"/>
                      <a:r>
                        <a:rPr lang="zh-TW" altLang="en-US" sz="1500" b="0" i="0" u="none" strike="noStrike">
                          <a:solidFill>
                            <a:srgbClr val="000000"/>
                          </a:solidFill>
                          <a:latin typeface="+mn-lt"/>
                        </a:rPr>
                        <a:t>不</a:t>
                      </a:r>
                      <a:r>
                        <a:rPr lang="en-US" sz="1500" b="0" i="0" u="none" strike="noStrike">
                          <a:solidFill>
                            <a:srgbClr val="000000"/>
                          </a:solidFill>
                          <a:latin typeface="+mn-lt"/>
                        </a:rPr>
                        <a:t>Call</a:t>
                      </a:r>
                    </a:p>
                  </a:txBody>
                  <a:tcPr marL="0" marR="0" marT="0" marB="0" anchor="ctr">
                    <a:lnL>
                      <a:noFill/>
                    </a:lnL>
                    <a:lnR>
                      <a:noFill/>
                    </a:lnR>
                    <a:lnT>
                      <a:noFill/>
                    </a:lnT>
                    <a:lnB>
                      <a:noFill/>
                    </a:lnB>
                    <a:solidFill>
                      <a:srgbClr val="F1FE44"/>
                    </a:solidFill>
                  </a:tcPr>
                </a:tc>
                <a:tc>
                  <a:txBody>
                    <a:bodyPr/>
                    <a:lstStyle/>
                    <a:p>
                      <a:pPr algn="ctr" fontAlgn="ctr"/>
                      <a:r>
                        <a:rPr lang="en-US" altLang="zh-TW" sz="1500" b="0" i="0" u="none" strike="noStrike">
                          <a:solidFill>
                            <a:srgbClr val="000000"/>
                          </a:solidFill>
                          <a:latin typeface="+mn-lt"/>
                        </a:rPr>
                        <a:t>91.32</a:t>
                      </a:r>
                    </a:p>
                  </a:txBody>
                  <a:tcPr marL="0" marR="0" marT="0" marB="0" anchor="ctr">
                    <a:lnL>
                      <a:noFill/>
                    </a:lnL>
                    <a:lnR>
                      <a:noFill/>
                    </a:lnR>
                    <a:lnT>
                      <a:noFill/>
                    </a:lnT>
                    <a:lnB>
                      <a:noFill/>
                    </a:lnB>
                    <a:solidFill>
                      <a:srgbClr val="F1FE44"/>
                    </a:solidFill>
                  </a:tcPr>
                </a:tc>
                <a:tc>
                  <a:txBody>
                    <a:bodyPr/>
                    <a:lstStyle/>
                    <a:p>
                      <a:pPr algn="ctr" fontAlgn="ctr"/>
                      <a:r>
                        <a:rPr lang="en-US" altLang="zh-TW" sz="1500" b="0" i="0" u="none" strike="noStrike">
                          <a:solidFill>
                            <a:srgbClr val="000000"/>
                          </a:solidFill>
                          <a:latin typeface="+mn-lt"/>
                        </a:rPr>
                        <a:t>91.32</a:t>
                      </a:r>
                    </a:p>
                  </a:txBody>
                  <a:tcPr marL="0" marR="0" marT="0" marB="0" anchor="ctr">
                    <a:lnL>
                      <a:noFill/>
                    </a:lnL>
                    <a:lnR>
                      <a:noFill/>
                    </a:lnR>
                    <a:lnT>
                      <a:noFill/>
                    </a:lnT>
                    <a:lnB>
                      <a:noFill/>
                    </a:lnB>
                    <a:solidFill>
                      <a:srgbClr val="F1FE44"/>
                    </a:solidFill>
                  </a:tcPr>
                </a:tc>
                <a:tc>
                  <a:txBody>
                    <a:bodyPr/>
                    <a:lstStyle/>
                    <a:p>
                      <a:pPr algn="ctr" fontAlgn="ctr"/>
                      <a:r>
                        <a:rPr lang="en-US" altLang="zh-TW" sz="1500" b="0" i="0" u="none" strike="noStrike">
                          <a:solidFill>
                            <a:srgbClr val="000000"/>
                          </a:solidFill>
                          <a:latin typeface="+mn-lt"/>
                        </a:rPr>
                        <a:t>91.32</a:t>
                      </a:r>
                    </a:p>
                  </a:txBody>
                  <a:tcPr marL="0" marR="0" marT="0" marB="0" anchor="ctr">
                    <a:lnL>
                      <a:noFill/>
                    </a:lnL>
                    <a:lnR>
                      <a:noFill/>
                    </a:lnR>
                    <a:lnT>
                      <a:noFill/>
                    </a:lnT>
                    <a:lnB>
                      <a:noFill/>
                    </a:lnB>
                    <a:solidFill>
                      <a:srgbClr val="F1FE44"/>
                    </a:solidFill>
                  </a:tcPr>
                </a:tc>
                <a:tc>
                  <a:txBody>
                    <a:bodyPr/>
                    <a:lstStyle/>
                    <a:p>
                      <a:pPr algn="ctr" fontAlgn="ctr"/>
                      <a:r>
                        <a:rPr lang="en-US" altLang="zh-TW" sz="1500" b="0" i="0" u="none" strike="noStrike">
                          <a:solidFill>
                            <a:srgbClr val="000000"/>
                          </a:solidFill>
                          <a:latin typeface="+mn-lt"/>
                        </a:rPr>
                        <a:t>91.32</a:t>
                      </a:r>
                    </a:p>
                  </a:txBody>
                  <a:tcPr marL="0" marR="0" marT="0" marB="0" anchor="ctr">
                    <a:lnL>
                      <a:noFill/>
                    </a:lnL>
                    <a:lnR>
                      <a:noFill/>
                    </a:lnR>
                    <a:lnT>
                      <a:noFill/>
                    </a:lnT>
                    <a:lnB>
                      <a:noFill/>
                    </a:lnB>
                    <a:solidFill>
                      <a:srgbClr val="F1FE44"/>
                    </a:solidFill>
                  </a:tcPr>
                </a:tc>
                <a:tc>
                  <a:txBody>
                    <a:bodyPr/>
                    <a:lstStyle/>
                    <a:p>
                      <a:pPr algn="ctr" fontAlgn="ctr"/>
                      <a:r>
                        <a:rPr lang="en-US" altLang="zh-TW" sz="1500" b="0" i="0" u="none" strike="noStrike">
                          <a:solidFill>
                            <a:srgbClr val="000000"/>
                          </a:solidFill>
                          <a:latin typeface="+mn-lt"/>
                        </a:rPr>
                        <a:t>91.32</a:t>
                      </a:r>
                    </a:p>
                  </a:txBody>
                  <a:tcPr marL="0" marR="0" marT="0" marB="0" anchor="ctr">
                    <a:lnL>
                      <a:noFill/>
                    </a:lnL>
                    <a:lnR>
                      <a:noFill/>
                    </a:lnR>
                    <a:lnT>
                      <a:noFill/>
                    </a:lnT>
                    <a:lnB>
                      <a:noFill/>
                    </a:lnB>
                    <a:solidFill>
                      <a:srgbClr val="F1FE44"/>
                    </a:solidFill>
                  </a:tcPr>
                </a:tc>
                <a:tc>
                  <a:txBody>
                    <a:bodyPr/>
                    <a:lstStyle/>
                    <a:p>
                      <a:pPr algn="ctr" fontAlgn="ctr"/>
                      <a:r>
                        <a:rPr lang="en-US" altLang="zh-TW" sz="1500" b="0" i="0" u="none" strike="noStrike">
                          <a:solidFill>
                            <a:srgbClr val="000000"/>
                          </a:solidFill>
                          <a:latin typeface="+mn-lt"/>
                        </a:rPr>
                        <a:t>110</a:t>
                      </a:r>
                    </a:p>
                  </a:txBody>
                  <a:tcPr marL="0" marR="0" marT="0" marB="0" anchor="ctr">
                    <a:lnL>
                      <a:noFill/>
                    </a:lnL>
                    <a:lnR>
                      <a:noFill/>
                    </a:lnR>
                    <a:lnT>
                      <a:noFill/>
                    </a:lnT>
                    <a:lnB>
                      <a:noFill/>
                    </a:lnB>
                    <a:solidFill>
                      <a:srgbClr val="F1FE44"/>
                    </a:solidFill>
                  </a:tcPr>
                </a:tc>
              </a:tr>
              <a:tr h="360040">
                <a:tc>
                  <a:txBody>
                    <a:bodyPr/>
                    <a:lstStyle/>
                    <a:p>
                      <a:pPr algn="ctr" fontAlgn="ctr"/>
                      <a:r>
                        <a:rPr lang="zh-TW" altLang="en-US" sz="1500" b="0" i="0" u="none" strike="noStrike">
                          <a:solidFill>
                            <a:srgbClr val="000000"/>
                          </a:solidFill>
                          <a:latin typeface="+mn-lt"/>
                        </a:rPr>
                        <a:t>本期</a:t>
                      </a:r>
                      <a:r>
                        <a:rPr lang="en-US" sz="1500" b="0" i="0" u="none" strike="noStrike">
                          <a:solidFill>
                            <a:srgbClr val="000000"/>
                          </a:solidFill>
                          <a:latin typeface="+mn-lt"/>
                        </a:rPr>
                        <a:t>Call</a:t>
                      </a:r>
                    </a:p>
                  </a:txBody>
                  <a:tcPr marL="0" marR="0" marT="0" marB="0" anchor="ctr">
                    <a:lnL>
                      <a:noFill/>
                    </a:lnL>
                    <a:lnR>
                      <a:noFill/>
                    </a:lnR>
                    <a:lnT>
                      <a:noFill/>
                    </a:lnT>
                    <a:lnB>
                      <a:noFill/>
                    </a:lnB>
                    <a:solidFill>
                      <a:srgbClr val="F1FE44"/>
                    </a:solidFill>
                  </a:tcPr>
                </a:tc>
                <a:tc>
                  <a:txBody>
                    <a:bodyPr/>
                    <a:lstStyle/>
                    <a:p>
                      <a:pPr algn="ctr" fontAlgn="ctr"/>
                      <a:r>
                        <a:rPr lang="en-US" altLang="zh-TW" sz="1500" b="0" i="0" u="none" strike="noStrike">
                          <a:solidFill>
                            <a:srgbClr val="000000"/>
                          </a:solidFill>
                          <a:latin typeface="+mn-lt"/>
                        </a:rPr>
                        <a:t>91.32</a:t>
                      </a:r>
                    </a:p>
                  </a:txBody>
                  <a:tcPr marL="0" marR="0" marT="0" marB="0" anchor="ctr">
                    <a:lnL>
                      <a:noFill/>
                    </a:lnL>
                    <a:lnR>
                      <a:noFill/>
                    </a:lnR>
                    <a:lnT>
                      <a:noFill/>
                    </a:lnT>
                    <a:lnB>
                      <a:noFill/>
                    </a:lnB>
                    <a:solidFill>
                      <a:srgbClr val="F1FE44"/>
                    </a:solidFill>
                  </a:tcPr>
                </a:tc>
                <a:tc>
                  <a:txBody>
                    <a:bodyPr/>
                    <a:lstStyle/>
                    <a:p>
                      <a:pPr algn="ctr" fontAlgn="ctr"/>
                      <a:r>
                        <a:rPr lang="en-US" altLang="zh-TW" sz="1500" b="0" i="0" u="none" strike="noStrike">
                          <a:solidFill>
                            <a:srgbClr val="000000"/>
                          </a:solidFill>
                          <a:latin typeface="+mn-lt"/>
                        </a:rPr>
                        <a:t>91.32</a:t>
                      </a:r>
                    </a:p>
                  </a:txBody>
                  <a:tcPr marL="0" marR="0" marT="0" marB="0" anchor="ctr">
                    <a:lnL>
                      <a:noFill/>
                    </a:lnL>
                    <a:lnR>
                      <a:noFill/>
                    </a:lnR>
                    <a:lnT>
                      <a:noFill/>
                    </a:lnT>
                    <a:lnB>
                      <a:noFill/>
                    </a:lnB>
                    <a:solidFill>
                      <a:srgbClr val="F1FE44"/>
                    </a:solidFill>
                  </a:tcPr>
                </a:tc>
                <a:tc>
                  <a:txBody>
                    <a:bodyPr/>
                    <a:lstStyle/>
                    <a:p>
                      <a:pPr algn="ctr" fontAlgn="ctr"/>
                      <a:r>
                        <a:rPr lang="en-US" altLang="zh-TW" sz="1500" b="0" i="0" u="none" strike="noStrike">
                          <a:solidFill>
                            <a:srgbClr val="000000"/>
                          </a:solidFill>
                          <a:latin typeface="+mn-lt"/>
                        </a:rPr>
                        <a:t>91.32</a:t>
                      </a:r>
                    </a:p>
                  </a:txBody>
                  <a:tcPr marL="0" marR="0" marT="0" marB="0" anchor="ctr">
                    <a:lnL>
                      <a:noFill/>
                    </a:lnL>
                    <a:lnR>
                      <a:noFill/>
                    </a:lnR>
                    <a:lnT>
                      <a:noFill/>
                    </a:lnT>
                    <a:lnB>
                      <a:noFill/>
                    </a:lnB>
                    <a:solidFill>
                      <a:srgbClr val="F1FE44"/>
                    </a:solidFill>
                  </a:tcPr>
                </a:tc>
                <a:tc>
                  <a:txBody>
                    <a:bodyPr/>
                    <a:lstStyle/>
                    <a:p>
                      <a:pPr algn="ctr" fontAlgn="ctr"/>
                      <a:r>
                        <a:rPr lang="en-US" altLang="zh-TW" sz="1500" b="0" i="0" u="none" strike="noStrike">
                          <a:solidFill>
                            <a:srgbClr val="000000"/>
                          </a:solidFill>
                          <a:latin typeface="+mn-lt"/>
                        </a:rPr>
                        <a:t>91.32</a:t>
                      </a:r>
                    </a:p>
                  </a:txBody>
                  <a:tcPr marL="0" marR="0" marT="0" marB="0" anchor="ctr">
                    <a:lnL>
                      <a:noFill/>
                    </a:lnL>
                    <a:lnR>
                      <a:noFill/>
                    </a:lnR>
                    <a:lnT>
                      <a:noFill/>
                    </a:lnT>
                    <a:lnB>
                      <a:noFill/>
                    </a:lnB>
                    <a:solidFill>
                      <a:srgbClr val="F1FE44"/>
                    </a:solidFill>
                  </a:tcPr>
                </a:tc>
                <a:tc>
                  <a:txBody>
                    <a:bodyPr/>
                    <a:lstStyle/>
                    <a:p>
                      <a:pPr algn="ctr" fontAlgn="ctr"/>
                      <a:r>
                        <a:rPr lang="en-US" altLang="zh-TW" sz="1500" b="0" i="0" u="none" strike="noStrike">
                          <a:solidFill>
                            <a:srgbClr val="000000"/>
                          </a:solidFill>
                          <a:latin typeface="+mn-lt"/>
                        </a:rPr>
                        <a:t>91.32</a:t>
                      </a:r>
                    </a:p>
                  </a:txBody>
                  <a:tcPr marL="0" marR="0" marT="0" marB="0" anchor="ctr">
                    <a:lnL>
                      <a:noFill/>
                    </a:lnL>
                    <a:lnR>
                      <a:noFill/>
                    </a:lnR>
                    <a:lnT>
                      <a:noFill/>
                    </a:lnT>
                    <a:lnB>
                      <a:noFill/>
                    </a:lnB>
                    <a:solidFill>
                      <a:srgbClr val="F1FE44"/>
                    </a:solidFill>
                  </a:tcPr>
                </a:tc>
                <a:tc>
                  <a:txBody>
                    <a:bodyPr/>
                    <a:lstStyle/>
                    <a:p>
                      <a:pPr algn="ctr" fontAlgn="ctr"/>
                      <a:r>
                        <a:rPr lang="en-US" altLang="zh-TW" sz="1500" b="0" i="0" u="none" strike="noStrike">
                          <a:solidFill>
                            <a:srgbClr val="000000"/>
                          </a:solidFill>
                          <a:latin typeface="+mn-lt"/>
                        </a:rPr>
                        <a:t>110</a:t>
                      </a:r>
                    </a:p>
                  </a:txBody>
                  <a:tcPr marL="0" marR="0" marT="0" marB="0" anchor="ctr">
                    <a:lnL>
                      <a:noFill/>
                    </a:lnL>
                    <a:lnR>
                      <a:noFill/>
                    </a:lnR>
                    <a:lnT>
                      <a:noFill/>
                    </a:lnT>
                    <a:lnB>
                      <a:noFill/>
                    </a:lnB>
                    <a:solidFill>
                      <a:srgbClr val="F1FE44"/>
                    </a:solidFill>
                  </a:tcPr>
                </a:tc>
              </a:tr>
              <a:tr h="360040">
                <a:tc>
                  <a:txBody>
                    <a:bodyPr/>
                    <a:lstStyle/>
                    <a:p>
                      <a:pPr algn="ctr" fontAlgn="ctr"/>
                      <a:r>
                        <a:rPr lang="zh-TW" altLang="en-US" sz="1500" b="0" i="0" u="none" strike="noStrike">
                          <a:solidFill>
                            <a:srgbClr val="000000"/>
                          </a:solidFill>
                          <a:latin typeface="+mn-lt"/>
                        </a:rPr>
                        <a:t>之前</a:t>
                      </a:r>
                      <a:r>
                        <a:rPr lang="en-US" sz="1500" b="0" i="0" u="none" strike="noStrike">
                          <a:solidFill>
                            <a:srgbClr val="000000"/>
                          </a:solidFill>
                          <a:latin typeface="+mn-lt"/>
                        </a:rPr>
                        <a:t>Call</a:t>
                      </a:r>
                    </a:p>
                  </a:txBody>
                  <a:tcPr marL="0" marR="0" marT="0" marB="0" anchor="ctr">
                    <a:lnL>
                      <a:noFill/>
                    </a:lnL>
                    <a:lnR>
                      <a:noFill/>
                    </a:lnR>
                    <a:lnT>
                      <a:noFill/>
                    </a:lnT>
                    <a:lnB>
                      <a:noFill/>
                    </a:lnB>
                    <a:solidFill>
                      <a:srgbClr val="F1FE44"/>
                    </a:solidFill>
                  </a:tcPr>
                </a:tc>
                <a:tc>
                  <a:txBody>
                    <a:bodyPr/>
                    <a:lstStyle/>
                    <a:p>
                      <a:pPr algn="ctr" fontAlgn="ctr"/>
                      <a:r>
                        <a:rPr lang="en-US" altLang="zh-TW" sz="1500" b="0" i="0" u="none" strike="noStrike">
                          <a:solidFill>
                            <a:srgbClr val="000000"/>
                          </a:solidFill>
                          <a:latin typeface="+mn-lt"/>
                        </a:rPr>
                        <a:t>110.00</a:t>
                      </a:r>
                    </a:p>
                  </a:txBody>
                  <a:tcPr marL="0" marR="0" marT="0" marB="0" anchor="ctr">
                    <a:lnL>
                      <a:noFill/>
                    </a:lnL>
                    <a:lnR>
                      <a:noFill/>
                    </a:lnR>
                    <a:lnT>
                      <a:noFill/>
                    </a:lnT>
                    <a:lnB>
                      <a:noFill/>
                    </a:lnB>
                    <a:solidFill>
                      <a:srgbClr val="F1FE44"/>
                    </a:solidFill>
                  </a:tcPr>
                </a:tc>
                <a:tc>
                  <a:txBody>
                    <a:bodyPr/>
                    <a:lstStyle/>
                    <a:p>
                      <a:pPr algn="ctr" fontAlgn="ctr"/>
                      <a:r>
                        <a:rPr lang="en-US" altLang="zh-TW" sz="1500" b="0" i="0" u="none" strike="noStrike">
                          <a:solidFill>
                            <a:srgbClr val="000000"/>
                          </a:solidFill>
                          <a:latin typeface="+mn-lt"/>
                        </a:rPr>
                        <a:t>110.00</a:t>
                      </a:r>
                    </a:p>
                  </a:txBody>
                  <a:tcPr marL="0" marR="0" marT="0" marB="0" anchor="ctr">
                    <a:lnL>
                      <a:noFill/>
                    </a:lnL>
                    <a:lnR>
                      <a:noFill/>
                    </a:lnR>
                    <a:lnT>
                      <a:noFill/>
                    </a:lnT>
                    <a:lnB>
                      <a:noFill/>
                    </a:lnB>
                    <a:solidFill>
                      <a:srgbClr val="F1FE44"/>
                    </a:solidFill>
                  </a:tcPr>
                </a:tc>
                <a:tc>
                  <a:txBody>
                    <a:bodyPr/>
                    <a:lstStyle/>
                    <a:p>
                      <a:pPr algn="ctr" fontAlgn="ctr"/>
                      <a:r>
                        <a:rPr lang="en-US" altLang="zh-TW" sz="1500" b="0" i="0" u="none" strike="noStrike">
                          <a:solidFill>
                            <a:srgbClr val="000000"/>
                          </a:solidFill>
                          <a:latin typeface="+mn-lt"/>
                        </a:rPr>
                        <a:t>110.00</a:t>
                      </a:r>
                    </a:p>
                  </a:txBody>
                  <a:tcPr marL="0" marR="0" marT="0" marB="0" anchor="ctr">
                    <a:lnL>
                      <a:noFill/>
                    </a:lnL>
                    <a:lnR>
                      <a:noFill/>
                    </a:lnR>
                    <a:lnT>
                      <a:noFill/>
                    </a:lnT>
                    <a:lnB>
                      <a:noFill/>
                    </a:lnB>
                    <a:solidFill>
                      <a:srgbClr val="F1FE44"/>
                    </a:solidFill>
                  </a:tcPr>
                </a:tc>
                <a:tc>
                  <a:txBody>
                    <a:bodyPr/>
                    <a:lstStyle/>
                    <a:p>
                      <a:pPr algn="ctr" fontAlgn="ctr"/>
                      <a:r>
                        <a:rPr lang="en-US" altLang="zh-TW" sz="1500" b="0" i="0" u="none" strike="noStrike">
                          <a:solidFill>
                            <a:srgbClr val="000000"/>
                          </a:solidFill>
                          <a:latin typeface="+mn-lt"/>
                        </a:rPr>
                        <a:t>110.00</a:t>
                      </a:r>
                    </a:p>
                  </a:txBody>
                  <a:tcPr marL="0" marR="0" marT="0" marB="0" anchor="ctr">
                    <a:lnL>
                      <a:noFill/>
                    </a:lnL>
                    <a:lnR>
                      <a:noFill/>
                    </a:lnR>
                    <a:lnT>
                      <a:noFill/>
                    </a:lnT>
                    <a:lnB>
                      <a:noFill/>
                    </a:lnB>
                    <a:solidFill>
                      <a:srgbClr val="F1FE44"/>
                    </a:solidFill>
                  </a:tcPr>
                </a:tc>
                <a:tc>
                  <a:txBody>
                    <a:bodyPr/>
                    <a:lstStyle/>
                    <a:p>
                      <a:pPr algn="ctr" fontAlgn="ctr"/>
                      <a:r>
                        <a:rPr lang="en-US" altLang="zh-TW" sz="1500" b="0" i="0" u="none" strike="noStrike">
                          <a:solidFill>
                            <a:srgbClr val="000000"/>
                          </a:solidFill>
                          <a:latin typeface="+mn-lt"/>
                        </a:rPr>
                        <a:t>110.00</a:t>
                      </a:r>
                    </a:p>
                  </a:txBody>
                  <a:tcPr marL="0" marR="0" marT="0" marB="0" anchor="ctr">
                    <a:lnL>
                      <a:noFill/>
                    </a:lnL>
                    <a:lnR>
                      <a:noFill/>
                    </a:lnR>
                    <a:lnT>
                      <a:noFill/>
                    </a:lnT>
                    <a:lnB>
                      <a:noFill/>
                    </a:lnB>
                    <a:solidFill>
                      <a:srgbClr val="F1FE44"/>
                    </a:solidFill>
                  </a:tcPr>
                </a:tc>
                <a:tc>
                  <a:txBody>
                    <a:bodyPr/>
                    <a:lstStyle/>
                    <a:p>
                      <a:pPr algn="ctr" fontAlgn="ctr"/>
                      <a:r>
                        <a:rPr lang="en-US" altLang="zh-TW" sz="1500" b="0" i="0" u="none" strike="noStrike" dirty="0">
                          <a:solidFill>
                            <a:srgbClr val="000000"/>
                          </a:solidFill>
                          <a:latin typeface="+mn-lt"/>
                        </a:rPr>
                        <a:t>110</a:t>
                      </a:r>
                    </a:p>
                  </a:txBody>
                  <a:tcPr marL="0" marR="0" marT="0" marB="0" anchor="ctr">
                    <a:lnL>
                      <a:noFill/>
                    </a:lnL>
                    <a:lnR>
                      <a:noFill/>
                    </a:lnR>
                    <a:lnT>
                      <a:noFill/>
                    </a:lnT>
                    <a:lnB>
                      <a:noFill/>
                    </a:lnB>
                    <a:solidFill>
                      <a:srgbClr val="F1FE44"/>
                    </a:solidFill>
                  </a:tcPr>
                </a:tc>
              </a:tr>
            </a:tbl>
          </a:graphicData>
        </a:graphic>
      </p:graphicFrame>
    </p:spTree>
    <p:extLst>
      <p:ext uri="{BB962C8B-B14F-4D97-AF65-F5344CB8AC3E}">
        <p14:creationId xmlns="" xmlns:p14="http://schemas.microsoft.com/office/powerpoint/2010/main" val="37350596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486202" y="274638"/>
            <a:ext cx="3538736" cy="850106"/>
          </a:xfrm>
          <a:effectLst>
            <a:outerShdw blurRad="50800" dist="38100" dir="2700000" algn="tl" rotWithShape="0">
              <a:prstClr val="black">
                <a:alpha val="40000"/>
              </a:prstClr>
            </a:outerShdw>
          </a:effectLst>
        </p:spPr>
        <p:txBody>
          <a:bodyPr/>
          <a:lstStyle/>
          <a:p>
            <a:r>
              <a:rPr lang="en-US" altLang="zh-TW" dirty="0" smtClean="0">
                <a:latin typeface="Times New Roman" pitchFamily="18" charset="0"/>
                <a:cs typeface="Times New Roman" pitchFamily="18" charset="0"/>
              </a:rPr>
              <a:t>Straight Bond</a:t>
            </a:r>
            <a:endParaRPr lang="zh-TW" altLang="en-US" dirty="0">
              <a:latin typeface="Times New Roman" pitchFamily="18" charset="0"/>
              <a:cs typeface="Times New Roman" pitchFamily="18" charset="0"/>
            </a:endParaRPr>
          </a:p>
        </p:txBody>
      </p:sp>
      <p:cxnSp>
        <p:nvCxnSpPr>
          <p:cNvPr id="4" name="直線接點 3"/>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sp>
        <p:nvSpPr>
          <p:cNvPr id="6" name="內容版面配置區 5"/>
          <p:cNvSpPr>
            <a:spLocks noGrp="1"/>
          </p:cNvSpPr>
          <p:nvPr>
            <p:ph idx="1"/>
          </p:nvPr>
        </p:nvSpPr>
        <p:spPr>
          <a:xfrm>
            <a:off x="323528" y="1412776"/>
            <a:ext cx="8568952" cy="4824536"/>
          </a:xfrm>
        </p:spPr>
        <p:txBody>
          <a:bodyPr>
            <a:normAutofit/>
          </a:bodyPr>
          <a:lstStyle/>
          <a:p>
            <a:r>
              <a:rPr lang="zh-TW" altLang="en-US" dirty="0" smtClean="0">
                <a:latin typeface="標楷體" pitchFamily="65" charset="-120"/>
                <a:ea typeface="標楷體" pitchFamily="65" charset="-120"/>
              </a:rPr>
              <a:t>到期前：</a:t>
            </a:r>
            <a:endParaRPr lang="en-US" altLang="zh-TW" dirty="0" smtClean="0">
              <a:latin typeface="標楷體" pitchFamily="65" charset="-120"/>
              <a:ea typeface="標楷體" pitchFamily="65" charset="-120"/>
            </a:endParaRPr>
          </a:p>
          <a:p>
            <a:endParaRPr lang="en-US" altLang="zh-TW" dirty="0" smtClean="0">
              <a:latin typeface="標楷體" pitchFamily="65" charset="-120"/>
              <a:ea typeface="標楷體" pitchFamily="65" charset="-120"/>
            </a:endParaRPr>
          </a:p>
          <a:p>
            <a:endParaRPr lang="en-US" altLang="zh-TW" dirty="0" smtClean="0">
              <a:latin typeface="標楷體" pitchFamily="65" charset="-120"/>
              <a:ea typeface="標楷體" pitchFamily="65" charset="-120"/>
            </a:endParaRPr>
          </a:p>
          <a:p>
            <a:endParaRPr lang="zh-TW" altLang="en-US" dirty="0" smtClean="0">
              <a:latin typeface="標楷體" pitchFamily="65" charset="-120"/>
              <a:ea typeface="標楷體" pitchFamily="65" charset="-120"/>
            </a:endParaRPr>
          </a:p>
        </p:txBody>
      </p:sp>
      <p:graphicFrame>
        <p:nvGraphicFramePr>
          <p:cNvPr id="38914" name="Object 2"/>
          <p:cNvGraphicFramePr>
            <a:graphicFrameLocks noChangeAspect="1"/>
          </p:cNvGraphicFramePr>
          <p:nvPr/>
        </p:nvGraphicFramePr>
        <p:xfrm>
          <a:off x="450850" y="2151063"/>
          <a:ext cx="8313738" cy="685800"/>
        </p:xfrm>
        <a:graphic>
          <a:graphicData uri="http://schemas.openxmlformats.org/presentationml/2006/ole">
            <p:oleObj spid="_x0000_s222217" name="Equation" r:id="rId3" imgW="6159500" imgH="508000" progId="Equation.DSMT4">
              <p:embed/>
            </p:oleObj>
          </a:graphicData>
        </a:graphic>
      </p:graphicFrame>
      <p:sp>
        <p:nvSpPr>
          <p:cNvPr id="14" name="文字方塊 13"/>
          <p:cNvSpPr txBox="1"/>
          <p:nvPr/>
        </p:nvSpPr>
        <p:spPr>
          <a:xfrm>
            <a:off x="1475656" y="2348880"/>
            <a:ext cx="3168352" cy="292388"/>
          </a:xfrm>
          <a:prstGeom prst="rect">
            <a:avLst/>
          </a:prstGeom>
          <a:noFill/>
        </p:spPr>
        <p:txBody>
          <a:bodyPr wrap="square" rtlCol="0">
            <a:spAutoFit/>
          </a:bodyPr>
          <a:lstStyle/>
          <a:p>
            <a:r>
              <a:rPr lang="zh-TW" altLang="en-US" sz="1300" dirty="0" smtClean="0">
                <a:solidFill>
                  <a:srgbClr val="FF0000"/>
                </a:solidFill>
                <a:latin typeface="標楷體" pitchFamily="65" charset="-120"/>
                <a:ea typeface="標楷體" pitchFamily="65" charset="-120"/>
              </a:rPr>
              <a:t>普通債未來價值之期望值折現</a:t>
            </a:r>
            <a:endParaRPr lang="zh-TW" altLang="en-US" sz="1300" dirty="0">
              <a:solidFill>
                <a:srgbClr val="FF0000"/>
              </a:solidFill>
              <a:latin typeface="標楷體" pitchFamily="65" charset="-120"/>
              <a:ea typeface="標楷體" pitchFamily="65" charset="-120"/>
            </a:endParaRPr>
          </a:p>
        </p:txBody>
      </p:sp>
      <p:sp>
        <p:nvSpPr>
          <p:cNvPr id="16" name="文字方塊 15"/>
          <p:cNvSpPr txBox="1"/>
          <p:nvPr/>
        </p:nvSpPr>
        <p:spPr>
          <a:xfrm>
            <a:off x="4572000" y="2348880"/>
            <a:ext cx="1152128" cy="292388"/>
          </a:xfrm>
          <a:prstGeom prst="rect">
            <a:avLst/>
          </a:prstGeom>
          <a:noFill/>
        </p:spPr>
        <p:txBody>
          <a:bodyPr wrap="square" rtlCol="0">
            <a:spAutoFit/>
          </a:bodyPr>
          <a:lstStyle/>
          <a:p>
            <a:r>
              <a:rPr lang="zh-TW" altLang="en-US" sz="1300" dirty="0" smtClean="0">
                <a:solidFill>
                  <a:srgbClr val="FF0000"/>
                </a:solidFill>
                <a:latin typeface="標楷體" pitchFamily="65" charset="-120"/>
                <a:ea typeface="標楷體" pitchFamily="65" charset="-120"/>
              </a:rPr>
              <a:t>當期債息</a:t>
            </a:r>
            <a:endParaRPr lang="zh-TW" altLang="en-US" sz="1300" dirty="0">
              <a:solidFill>
                <a:srgbClr val="FF0000"/>
              </a:solidFill>
              <a:latin typeface="標楷體" pitchFamily="65" charset="-120"/>
              <a:ea typeface="標楷體" pitchFamily="65" charset="-120"/>
            </a:endParaRPr>
          </a:p>
        </p:txBody>
      </p:sp>
      <p:sp>
        <p:nvSpPr>
          <p:cNvPr id="17" name="文字方塊 16"/>
          <p:cNvSpPr txBox="1"/>
          <p:nvPr/>
        </p:nvSpPr>
        <p:spPr>
          <a:xfrm>
            <a:off x="1619672" y="2776572"/>
            <a:ext cx="1368152" cy="292388"/>
          </a:xfrm>
          <a:prstGeom prst="rect">
            <a:avLst/>
          </a:prstGeom>
          <a:noFill/>
        </p:spPr>
        <p:txBody>
          <a:bodyPr wrap="square" rtlCol="0">
            <a:spAutoFit/>
          </a:bodyPr>
          <a:lstStyle/>
          <a:p>
            <a:r>
              <a:rPr lang="zh-TW" altLang="en-US" sz="1300" dirty="0" smtClean="0">
                <a:solidFill>
                  <a:srgbClr val="FF0000"/>
                </a:solidFill>
                <a:latin typeface="標楷體" pitchFamily="65" charset="-120"/>
                <a:ea typeface="標楷體" pitchFamily="65" charset="-120"/>
              </a:rPr>
              <a:t>當期剩餘資產</a:t>
            </a:r>
            <a:endParaRPr lang="zh-TW" altLang="en-US" sz="1300" dirty="0">
              <a:solidFill>
                <a:srgbClr val="FF0000"/>
              </a:solidFill>
              <a:latin typeface="標楷體" pitchFamily="65" charset="-120"/>
              <a:ea typeface="標楷體" pitchFamily="65" charset="-120"/>
            </a:endParaRPr>
          </a:p>
        </p:txBody>
      </p:sp>
      <p:sp>
        <p:nvSpPr>
          <p:cNvPr id="18" name="文字方塊 17"/>
          <p:cNvSpPr txBox="1"/>
          <p:nvPr/>
        </p:nvSpPr>
        <p:spPr>
          <a:xfrm>
            <a:off x="3275856" y="2776572"/>
            <a:ext cx="1296144" cy="292388"/>
          </a:xfrm>
          <a:prstGeom prst="rect">
            <a:avLst/>
          </a:prstGeom>
          <a:noFill/>
        </p:spPr>
        <p:txBody>
          <a:bodyPr wrap="square" rtlCol="0">
            <a:spAutoFit/>
          </a:bodyPr>
          <a:lstStyle/>
          <a:p>
            <a:r>
              <a:rPr lang="zh-TW" altLang="en-US" sz="1300" dirty="0" smtClean="0">
                <a:solidFill>
                  <a:srgbClr val="FF0000"/>
                </a:solidFill>
                <a:latin typeface="標楷體" pitchFamily="65" charset="-120"/>
                <a:ea typeface="標楷體" pitchFamily="65" charset="-120"/>
              </a:rPr>
              <a:t>普通債價值</a:t>
            </a:r>
            <a:endParaRPr lang="zh-TW" altLang="en-US" sz="1300" dirty="0">
              <a:solidFill>
                <a:srgbClr val="FF0000"/>
              </a:solidFill>
              <a:latin typeface="標楷體" pitchFamily="65" charset="-120"/>
              <a:ea typeface="標楷體" pitchFamily="65" charset="-120"/>
            </a:endParaRPr>
          </a:p>
        </p:txBody>
      </p:sp>
      <p:sp>
        <p:nvSpPr>
          <p:cNvPr id="19" name="文字方塊 18"/>
          <p:cNvSpPr txBox="1"/>
          <p:nvPr/>
        </p:nvSpPr>
        <p:spPr>
          <a:xfrm>
            <a:off x="4427984" y="2776572"/>
            <a:ext cx="1800200" cy="292388"/>
          </a:xfrm>
          <a:prstGeom prst="rect">
            <a:avLst/>
          </a:prstGeom>
          <a:noFill/>
        </p:spPr>
        <p:txBody>
          <a:bodyPr wrap="square" rtlCol="0">
            <a:spAutoFit/>
          </a:bodyPr>
          <a:lstStyle/>
          <a:p>
            <a:r>
              <a:rPr lang="zh-TW" altLang="en-US" sz="1300" dirty="0" smtClean="0">
                <a:solidFill>
                  <a:srgbClr val="FF0000"/>
                </a:solidFill>
                <a:latin typeface="標楷體" pitchFamily="65" charset="-120"/>
                <a:ea typeface="標楷體" pitchFamily="65" charset="-120"/>
              </a:rPr>
              <a:t>普通債現金流量現值</a:t>
            </a:r>
            <a:endParaRPr lang="zh-TW" altLang="en-US" sz="1300" dirty="0">
              <a:solidFill>
                <a:srgbClr val="FF0000"/>
              </a:solidFill>
              <a:latin typeface="標楷體" pitchFamily="65" charset="-120"/>
              <a:ea typeface="標楷體" pitchFamily="65" charset="-120"/>
            </a:endParaRPr>
          </a:p>
        </p:txBody>
      </p:sp>
      <p:sp>
        <p:nvSpPr>
          <p:cNvPr id="20" name="文字方塊 19"/>
          <p:cNvSpPr txBox="1"/>
          <p:nvPr/>
        </p:nvSpPr>
        <p:spPr>
          <a:xfrm>
            <a:off x="6732240" y="1916832"/>
            <a:ext cx="792088"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未破產</a:t>
            </a:r>
            <a:endParaRPr lang="zh-TW" altLang="en-US" sz="1500" dirty="0">
              <a:solidFill>
                <a:srgbClr val="FF0000"/>
              </a:solidFill>
              <a:latin typeface="標楷體" pitchFamily="65" charset="-120"/>
              <a:ea typeface="標楷體" pitchFamily="65" charset="-120"/>
            </a:endParaRPr>
          </a:p>
        </p:txBody>
      </p:sp>
      <p:sp>
        <p:nvSpPr>
          <p:cNvPr id="21" name="文字方塊 20"/>
          <p:cNvSpPr txBox="1"/>
          <p:nvPr/>
        </p:nvSpPr>
        <p:spPr>
          <a:xfrm>
            <a:off x="6804248" y="2673787"/>
            <a:ext cx="792088"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破產</a:t>
            </a:r>
            <a:endParaRPr lang="zh-TW" altLang="en-US" sz="1500" dirty="0">
              <a:solidFill>
                <a:srgbClr val="FF0000"/>
              </a:solidFill>
              <a:latin typeface="標楷體" pitchFamily="65" charset="-120"/>
              <a:ea typeface="標楷體" pitchFamily="65" charset="-120"/>
            </a:endParaRPr>
          </a:p>
        </p:txBody>
      </p:sp>
      <p:graphicFrame>
        <p:nvGraphicFramePr>
          <p:cNvPr id="22" name="表格 21"/>
          <p:cNvGraphicFramePr>
            <a:graphicFrameLocks noGrp="1"/>
          </p:cNvGraphicFramePr>
          <p:nvPr/>
        </p:nvGraphicFramePr>
        <p:xfrm>
          <a:off x="827584" y="3140969"/>
          <a:ext cx="6552730" cy="1442407"/>
        </p:xfrm>
        <a:graphic>
          <a:graphicData uri="http://schemas.openxmlformats.org/drawingml/2006/table">
            <a:tbl>
              <a:tblPr/>
              <a:tblGrid>
                <a:gridCol w="989163"/>
                <a:gridCol w="1000532"/>
                <a:gridCol w="818618"/>
                <a:gridCol w="970214"/>
                <a:gridCol w="879256"/>
                <a:gridCol w="621543"/>
                <a:gridCol w="1273404"/>
              </a:tblGrid>
              <a:tr h="288031">
                <a:tc>
                  <a:txBody>
                    <a:bodyPr/>
                    <a:lstStyle/>
                    <a:p>
                      <a:pPr algn="ctr" fontAlgn="ctr"/>
                      <a:r>
                        <a:rPr lang="en-US" sz="1500" b="1" i="0" u="none" strike="noStrike" dirty="0">
                          <a:solidFill>
                            <a:srgbClr val="FFFFFF"/>
                          </a:solidFill>
                          <a:latin typeface="+mn-lt"/>
                        </a:rPr>
                        <a:t>Equity</a:t>
                      </a:r>
                    </a:p>
                  </a:txBody>
                  <a:tcPr marL="0" marR="0" marT="0" marB="0" anchor="ctr">
                    <a:lnL>
                      <a:noFill/>
                    </a:lnL>
                    <a:lnR>
                      <a:noFill/>
                    </a:lnR>
                    <a:lnT>
                      <a:noFill/>
                    </a:lnT>
                    <a:lnB>
                      <a:noFill/>
                    </a:lnB>
                    <a:solidFill>
                      <a:srgbClr val="60497B"/>
                    </a:solidFill>
                  </a:tcPr>
                </a:tc>
                <a:tc>
                  <a:txBody>
                    <a:bodyPr/>
                    <a:lstStyle/>
                    <a:p>
                      <a:pPr algn="ctr" fontAlgn="ctr"/>
                      <a:r>
                        <a:rPr lang="en-US" altLang="zh-TW" sz="1500" b="1" i="0" u="none" strike="noStrike">
                          <a:solidFill>
                            <a:srgbClr val="FFFFFF"/>
                          </a:solidFill>
                          <a:latin typeface="+mn-lt"/>
                        </a:rPr>
                        <a:t>0%</a:t>
                      </a:r>
                    </a:p>
                  </a:txBody>
                  <a:tcPr marL="0" marR="0" marT="0" marB="0" anchor="ctr">
                    <a:lnL>
                      <a:noFill/>
                    </a:lnL>
                    <a:lnR>
                      <a:noFill/>
                    </a:lnR>
                    <a:lnT>
                      <a:noFill/>
                    </a:lnT>
                    <a:lnB>
                      <a:noFill/>
                    </a:lnB>
                    <a:solidFill>
                      <a:srgbClr val="60497B"/>
                    </a:solidFill>
                  </a:tcPr>
                </a:tc>
                <a:tc>
                  <a:txBody>
                    <a:bodyPr/>
                    <a:lstStyle/>
                    <a:p>
                      <a:pPr algn="ctr" fontAlgn="ctr"/>
                      <a:r>
                        <a:rPr lang="en-US" altLang="zh-TW" sz="1500" b="1" i="0" u="none" strike="noStrike">
                          <a:solidFill>
                            <a:srgbClr val="FFFFFF"/>
                          </a:solidFill>
                          <a:latin typeface="+mn-lt"/>
                        </a:rPr>
                        <a:t>20%</a:t>
                      </a:r>
                    </a:p>
                  </a:txBody>
                  <a:tcPr marL="0" marR="0" marT="0" marB="0" anchor="ctr">
                    <a:lnL>
                      <a:noFill/>
                    </a:lnL>
                    <a:lnR>
                      <a:noFill/>
                    </a:lnR>
                    <a:lnT>
                      <a:noFill/>
                    </a:lnT>
                    <a:lnB>
                      <a:noFill/>
                    </a:lnB>
                    <a:solidFill>
                      <a:srgbClr val="60497B"/>
                    </a:solidFill>
                  </a:tcPr>
                </a:tc>
                <a:tc>
                  <a:txBody>
                    <a:bodyPr/>
                    <a:lstStyle/>
                    <a:p>
                      <a:pPr algn="ctr" fontAlgn="ctr"/>
                      <a:r>
                        <a:rPr lang="en-US" altLang="zh-TW" sz="1500" b="1" i="0" u="none" strike="noStrike">
                          <a:solidFill>
                            <a:srgbClr val="FFFFFF"/>
                          </a:solidFill>
                          <a:latin typeface="+mn-lt"/>
                        </a:rPr>
                        <a:t>40%</a:t>
                      </a:r>
                    </a:p>
                  </a:txBody>
                  <a:tcPr marL="0" marR="0" marT="0" marB="0" anchor="ctr">
                    <a:lnL>
                      <a:noFill/>
                    </a:lnL>
                    <a:lnR>
                      <a:noFill/>
                    </a:lnR>
                    <a:lnT>
                      <a:noFill/>
                    </a:lnT>
                    <a:lnB>
                      <a:noFill/>
                    </a:lnB>
                    <a:solidFill>
                      <a:srgbClr val="60497B"/>
                    </a:solidFill>
                  </a:tcPr>
                </a:tc>
                <a:tc>
                  <a:txBody>
                    <a:bodyPr/>
                    <a:lstStyle/>
                    <a:p>
                      <a:pPr algn="ctr" fontAlgn="ctr"/>
                      <a:r>
                        <a:rPr lang="en-US" altLang="zh-TW" sz="1500" b="1" i="0" u="none" strike="noStrike">
                          <a:solidFill>
                            <a:srgbClr val="FFFFFF"/>
                          </a:solidFill>
                          <a:latin typeface="+mn-lt"/>
                        </a:rPr>
                        <a:t>60%</a:t>
                      </a:r>
                    </a:p>
                  </a:txBody>
                  <a:tcPr marL="0" marR="0" marT="0" marB="0" anchor="ctr">
                    <a:lnL>
                      <a:noFill/>
                    </a:lnL>
                    <a:lnR>
                      <a:noFill/>
                    </a:lnR>
                    <a:lnT>
                      <a:noFill/>
                    </a:lnT>
                    <a:lnB>
                      <a:noFill/>
                    </a:lnB>
                    <a:solidFill>
                      <a:srgbClr val="60497B"/>
                    </a:solidFill>
                  </a:tcPr>
                </a:tc>
                <a:tc>
                  <a:txBody>
                    <a:bodyPr/>
                    <a:lstStyle/>
                    <a:p>
                      <a:pPr algn="ctr" fontAlgn="ctr"/>
                      <a:r>
                        <a:rPr lang="en-US" altLang="zh-TW" sz="1500" b="1" i="0" u="none" strike="noStrike">
                          <a:solidFill>
                            <a:srgbClr val="FFFFFF"/>
                          </a:solidFill>
                          <a:latin typeface="+mn-lt"/>
                        </a:rPr>
                        <a:t>80%</a:t>
                      </a:r>
                    </a:p>
                  </a:txBody>
                  <a:tcPr marL="0" marR="0" marT="0" marB="0" anchor="ctr">
                    <a:lnL>
                      <a:noFill/>
                    </a:lnL>
                    <a:lnR>
                      <a:noFill/>
                    </a:lnR>
                    <a:lnT>
                      <a:noFill/>
                    </a:lnT>
                    <a:lnB>
                      <a:noFill/>
                    </a:lnB>
                    <a:solidFill>
                      <a:srgbClr val="60497B"/>
                    </a:solidFill>
                  </a:tcPr>
                </a:tc>
                <a:tc>
                  <a:txBody>
                    <a:bodyPr/>
                    <a:lstStyle/>
                    <a:p>
                      <a:pPr algn="ctr" fontAlgn="ctr"/>
                      <a:r>
                        <a:rPr lang="en-US" altLang="zh-TW" sz="1500" b="1" i="0" u="none" strike="noStrike">
                          <a:solidFill>
                            <a:srgbClr val="FFFFFF"/>
                          </a:solidFill>
                          <a:latin typeface="+mn-lt"/>
                        </a:rPr>
                        <a:t>100%</a:t>
                      </a:r>
                    </a:p>
                  </a:txBody>
                  <a:tcPr marL="0" marR="0" marT="0" marB="0" anchor="ctr">
                    <a:lnL>
                      <a:noFill/>
                    </a:lnL>
                    <a:lnR>
                      <a:noFill/>
                    </a:lnR>
                    <a:lnT>
                      <a:noFill/>
                    </a:lnT>
                    <a:lnB>
                      <a:noFill/>
                    </a:lnB>
                    <a:solidFill>
                      <a:srgbClr val="60497B"/>
                    </a:solidFill>
                  </a:tcPr>
                </a:tc>
              </a:tr>
              <a:tr h="384792">
                <a:tc>
                  <a:txBody>
                    <a:bodyPr/>
                    <a:lstStyle/>
                    <a:p>
                      <a:pPr algn="ctr" fontAlgn="ctr"/>
                      <a:r>
                        <a:rPr lang="zh-TW" altLang="en-US" sz="1500" b="0" i="0" u="none" strike="noStrike" dirty="0">
                          <a:solidFill>
                            <a:srgbClr val="000000"/>
                          </a:solidFill>
                          <a:latin typeface="+mn-lt"/>
                        </a:rPr>
                        <a:t>不</a:t>
                      </a:r>
                      <a:r>
                        <a:rPr lang="en-US" sz="1500" b="0" i="0" u="none" strike="noStrike" dirty="0">
                          <a:solidFill>
                            <a:srgbClr val="000000"/>
                          </a:solidFill>
                          <a:latin typeface="+mn-lt"/>
                        </a:rPr>
                        <a:t>Call</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a:solidFill>
                            <a:srgbClr val="000000"/>
                          </a:solidFill>
                          <a:latin typeface="+mn-lt"/>
                        </a:rPr>
                        <a:t>130.85</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a:solidFill>
                            <a:srgbClr val="000000"/>
                          </a:solidFill>
                          <a:latin typeface="+mn-lt"/>
                        </a:rPr>
                        <a:t>174.33</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a:solidFill>
                            <a:srgbClr val="000000"/>
                          </a:solidFill>
                          <a:latin typeface="+mn-lt"/>
                        </a:rPr>
                        <a:t>217.51</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a:solidFill>
                            <a:srgbClr val="000000"/>
                          </a:solidFill>
                          <a:latin typeface="+mn-lt"/>
                        </a:rPr>
                        <a:t>260.94</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a:solidFill>
                            <a:srgbClr val="000000"/>
                          </a:solidFill>
                          <a:latin typeface="+mn-lt"/>
                        </a:rPr>
                        <a:t>304.07</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a:solidFill>
                            <a:srgbClr val="000000"/>
                          </a:solidFill>
                          <a:latin typeface="+mn-lt"/>
                        </a:rPr>
                        <a:t>347.21</a:t>
                      </a:r>
                    </a:p>
                  </a:txBody>
                  <a:tcPr marL="0" marR="0" marT="0" marB="0" anchor="ctr">
                    <a:lnL>
                      <a:noFill/>
                    </a:lnL>
                    <a:lnR>
                      <a:noFill/>
                    </a:lnR>
                    <a:lnT>
                      <a:noFill/>
                    </a:lnT>
                    <a:lnB>
                      <a:noFill/>
                    </a:lnB>
                    <a:solidFill>
                      <a:srgbClr val="CCC0DA"/>
                    </a:solidFill>
                  </a:tcPr>
                </a:tc>
              </a:tr>
              <a:tr h="384792">
                <a:tc>
                  <a:txBody>
                    <a:bodyPr/>
                    <a:lstStyle/>
                    <a:p>
                      <a:pPr algn="ctr" fontAlgn="ctr"/>
                      <a:r>
                        <a:rPr lang="zh-TW" altLang="en-US" sz="1500" b="0" i="0" u="none" strike="noStrike" dirty="0">
                          <a:solidFill>
                            <a:srgbClr val="000000"/>
                          </a:solidFill>
                          <a:latin typeface="+mn-lt"/>
                        </a:rPr>
                        <a:t>本期</a:t>
                      </a:r>
                      <a:r>
                        <a:rPr lang="en-US" sz="1500" b="0" i="0" u="none" strike="noStrike" dirty="0">
                          <a:solidFill>
                            <a:srgbClr val="000000"/>
                          </a:solidFill>
                          <a:latin typeface="+mn-lt"/>
                        </a:rPr>
                        <a:t>Call</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a:solidFill>
                            <a:srgbClr val="000000"/>
                          </a:solidFill>
                          <a:latin typeface="+mn-lt"/>
                        </a:rPr>
                        <a:t>232.21</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a:solidFill>
                            <a:srgbClr val="000000"/>
                          </a:solidFill>
                          <a:latin typeface="+mn-lt"/>
                        </a:rPr>
                        <a:t>255.21</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a:solidFill>
                            <a:srgbClr val="000000"/>
                          </a:solidFill>
                          <a:latin typeface="+mn-lt"/>
                        </a:rPr>
                        <a:t>278.21</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a:solidFill>
                            <a:srgbClr val="000000"/>
                          </a:solidFill>
                          <a:latin typeface="+mn-lt"/>
                        </a:rPr>
                        <a:t>301.21</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a:solidFill>
                            <a:srgbClr val="000000"/>
                          </a:solidFill>
                          <a:latin typeface="+mn-lt"/>
                        </a:rPr>
                        <a:t>324.21</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a:solidFill>
                            <a:srgbClr val="000000"/>
                          </a:solidFill>
                          <a:latin typeface="+mn-lt"/>
                        </a:rPr>
                        <a:t>347.21</a:t>
                      </a:r>
                    </a:p>
                  </a:txBody>
                  <a:tcPr marL="0" marR="0" marT="0" marB="0" anchor="ctr">
                    <a:lnL>
                      <a:noFill/>
                    </a:lnL>
                    <a:lnR>
                      <a:noFill/>
                    </a:lnR>
                    <a:lnT>
                      <a:noFill/>
                    </a:lnT>
                    <a:lnB>
                      <a:noFill/>
                    </a:lnB>
                    <a:solidFill>
                      <a:srgbClr val="CCC0DA"/>
                    </a:solidFill>
                  </a:tcPr>
                </a:tc>
              </a:tr>
              <a:tr h="384792">
                <a:tc>
                  <a:txBody>
                    <a:bodyPr/>
                    <a:lstStyle/>
                    <a:p>
                      <a:pPr algn="ctr" fontAlgn="ctr"/>
                      <a:r>
                        <a:rPr lang="zh-TW" altLang="en-US" sz="1500" b="0" i="0" u="none" strike="noStrike">
                          <a:solidFill>
                            <a:srgbClr val="000000"/>
                          </a:solidFill>
                          <a:latin typeface="+mn-lt"/>
                        </a:rPr>
                        <a:t>之前</a:t>
                      </a:r>
                      <a:r>
                        <a:rPr lang="en-US" sz="1500" b="0" i="0" u="none" strike="noStrike">
                          <a:solidFill>
                            <a:srgbClr val="000000"/>
                          </a:solidFill>
                          <a:latin typeface="+mn-lt"/>
                        </a:rPr>
                        <a:t>Call</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a:solidFill>
                            <a:srgbClr val="000000"/>
                          </a:solidFill>
                          <a:latin typeface="+mn-lt"/>
                        </a:rPr>
                        <a:t>347.21</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a:solidFill>
                            <a:srgbClr val="000000"/>
                          </a:solidFill>
                          <a:latin typeface="+mn-lt"/>
                        </a:rPr>
                        <a:t>347.21</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a:solidFill>
                            <a:srgbClr val="000000"/>
                          </a:solidFill>
                          <a:latin typeface="+mn-lt"/>
                        </a:rPr>
                        <a:t>347.21</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a:solidFill>
                            <a:srgbClr val="000000"/>
                          </a:solidFill>
                          <a:latin typeface="+mn-lt"/>
                        </a:rPr>
                        <a:t>347.21</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a:solidFill>
                            <a:srgbClr val="000000"/>
                          </a:solidFill>
                          <a:latin typeface="+mn-lt"/>
                        </a:rPr>
                        <a:t>347.21</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dirty="0">
                          <a:solidFill>
                            <a:srgbClr val="000000"/>
                          </a:solidFill>
                          <a:latin typeface="+mn-lt"/>
                        </a:rPr>
                        <a:t>347.21</a:t>
                      </a:r>
                    </a:p>
                  </a:txBody>
                  <a:tcPr marL="0" marR="0" marT="0" marB="0" anchor="ctr">
                    <a:lnL>
                      <a:noFill/>
                    </a:lnL>
                    <a:lnR>
                      <a:noFill/>
                    </a:lnR>
                    <a:lnT>
                      <a:noFill/>
                    </a:lnT>
                    <a:lnB>
                      <a:noFill/>
                    </a:lnB>
                    <a:solidFill>
                      <a:srgbClr val="CCC0DA"/>
                    </a:solidFill>
                  </a:tcPr>
                </a:tc>
              </a:tr>
            </a:tbl>
          </a:graphicData>
        </a:graphic>
      </p:graphicFrame>
      <p:graphicFrame>
        <p:nvGraphicFramePr>
          <p:cNvPr id="24" name="表格 23"/>
          <p:cNvGraphicFramePr>
            <a:graphicFrameLocks noGrp="1"/>
          </p:cNvGraphicFramePr>
          <p:nvPr/>
        </p:nvGraphicFramePr>
        <p:xfrm>
          <a:off x="827586" y="4869160"/>
          <a:ext cx="6552728" cy="1368152"/>
        </p:xfrm>
        <a:graphic>
          <a:graphicData uri="http://schemas.openxmlformats.org/drawingml/2006/table">
            <a:tbl>
              <a:tblPr/>
              <a:tblGrid>
                <a:gridCol w="936104"/>
                <a:gridCol w="936104"/>
                <a:gridCol w="936104"/>
                <a:gridCol w="936104"/>
                <a:gridCol w="936104"/>
                <a:gridCol w="936104"/>
                <a:gridCol w="936104"/>
              </a:tblGrid>
              <a:tr h="288032">
                <a:tc>
                  <a:txBody>
                    <a:bodyPr/>
                    <a:lstStyle/>
                    <a:p>
                      <a:pPr algn="ctr" fontAlgn="ctr"/>
                      <a:r>
                        <a:rPr lang="zh-TW" altLang="en-US" sz="1500" b="1" i="0" u="none" strike="noStrike" dirty="0">
                          <a:solidFill>
                            <a:srgbClr val="FFFFFF"/>
                          </a:solidFill>
                          <a:latin typeface="+mn-lt"/>
                        </a:rPr>
                        <a:t>普通債</a:t>
                      </a:r>
                    </a:p>
                  </a:txBody>
                  <a:tcPr marL="0" marR="0" marT="0" marB="0" anchor="ctr">
                    <a:lnL>
                      <a:noFill/>
                    </a:lnL>
                    <a:lnR>
                      <a:noFill/>
                    </a:lnR>
                    <a:lnT>
                      <a:noFill/>
                    </a:lnT>
                    <a:lnB>
                      <a:noFill/>
                    </a:lnB>
                    <a:lnTlToBr w="12700" cmpd="sng">
                      <a:noFill/>
                      <a:prstDash val="solid"/>
                    </a:lnTlToBr>
                    <a:lnBlToTr w="12700" cmpd="sng">
                      <a:noFill/>
                      <a:prstDash val="solid"/>
                    </a:lnBlToTr>
                    <a:solidFill>
                      <a:srgbClr val="60497B"/>
                    </a:solidFill>
                  </a:tcPr>
                </a:tc>
                <a:tc>
                  <a:txBody>
                    <a:bodyPr/>
                    <a:lstStyle/>
                    <a:p>
                      <a:pPr algn="ctr" fontAlgn="ctr"/>
                      <a:r>
                        <a:rPr lang="en-US" altLang="zh-TW" sz="1500" b="1" i="0" u="none" strike="noStrike">
                          <a:solidFill>
                            <a:srgbClr val="FFFFFF"/>
                          </a:solidFill>
                          <a:latin typeface="+mn-lt"/>
                        </a:rPr>
                        <a:t>0%</a:t>
                      </a:r>
                    </a:p>
                  </a:txBody>
                  <a:tcPr marL="0" marR="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60497B"/>
                    </a:solidFill>
                  </a:tcPr>
                </a:tc>
                <a:tc>
                  <a:txBody>
                    <a:bodyPr/>
                    <a:lstStyle/>
                    <a:p>
                      <a:pPr algn="ctr" fontAlgn="ctr"/>
                      <a:r>
                        <a:rPr lang="en-US" altLang="zh-TW" sz="1500" b="1" i="0" u="none" strike="noStrike">
                          <a:solidFill>
                            <a:srgbClr val="FFFFFF"/>
                          </a:solidFill>
                          <a:latin typeface="+mn-lt"/>
                        </a:rPr>
                        <a:t>20%</a:t>
                      </a:r>
                    </a:p>
                  </a:txBody>
                  <a:tcPr marL="0" marR="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60497B"/>
                    </a:solidFill>
                  </a:tcPr>
                </a:tc>
                <a:tc>
                  <a:txBody>
                    <a:bodyPr/>
                    <a:lstStyle/>
                    <a:p>
                      <a:pPr algn="ctr" fontAlgn="ctr"/>
                      <a:r>
                        <a:rPr lang="en-US" altLang="zh-TW" sz="1500" b="1" i="0" u="none" strike="noStrike">
                          <a:solidFill>
                            <a:srgbClr val="FFFFFF"/>
                          </a:solidFill>
                          <a:latin typeface="+mn-lt"/>
                        </a:rPr>
                        <a:t>40%</a:t>
                      </a:r>
                    </a:p>
                  </a:txBody>
                  <a:tcPr marL="0" marR="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60497B"/>
                    </a:solidFill>
                  </a:tcPr>
                </a:tc>
                <a:tc>
                  <a:txBody>
                    <a:bodyPr/>
                    <a:lstStyle/>
                    <a:p>
                      <a:pPr algn="ctr" fontAlgn="ctr"/>
                      <a:r>
                        <a:rPr lang="en-US" altLang="zh-TW" sz="1500" b="1" i="0" u="none" strike="noStrike">
                          <a:solidFill>
                            <a:srgbClr val="FFFFFF"/>
                          </a:solidFill>
                          <a:latin typeface="+mn-lt"/>
                        </a:rPr>
                        <a:t>60%</a:t>
                      </a:r>
                    </a:p>
                  </a:txBody>
                  <a:tcPr marL="0" marR="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60497B"/>
                    </a:solidFill>
                  </a:tcPr>
                </a:tc>
                <a:tc>
                  <a:txBody>
                    <a:bodyPr/>
                    <a:lstStyle/>
                    <a:p>
                      <a:pPr algn="ctr" fontAlgn="ctr"/>
                      <a:r>
                        <a:rPr lang="en-US" altLang="zh-TW" sz="1500" b="1" i="0" u="none" strike="noStrike">
                          <a:solidFill>
                            <a:srgbClr val="FFFFFF"/>
                          </a:solidFill>
                          <a:latin typeface="+mn-lt"/>
                        </a:rPr>
                        <a:t>80%</a:t>
                      </a:r>
                    </a:p>
                  </a:txBody>
                  <a:tcPr marL="0" marR="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60497B"/>
                    </a:solidFill>
                  </a:tcPr>
                </a:tc>
                <a:tc>
                  <a:txBody>
                    <a:bodyPr/>
                    <a:lstStyle/>
                    <a:p>
                      <a:pPr algn="ctr" fontAlgn="ctr"/>
                      <a:r>
                        <a:rPr lang="en-US" altLang="zh-TW" sz="1500" b="1" i="0" u="none" strike="noStrike">
                          <a:solidFill>
                            <a:srgbClr val="FFFFFF"/>
                          </a:solidFill>
                          <a:latin typeface="+mn-lt"/>
                        </a:rPr>
                        <a:t>100%</a:t>
                      </a:r>
                    </a:p>
                  </a:txBody>
                  <a:tcPr marL="0" marR="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60497B"/>
                    </a:solidFill>
                  </a:tcPr>
                </a:tc>
              </a:tr>
              <a:tr h="360040">
                <a:tc>
                  <a:txBody>
                    <a:bodyPr/>
                    <a:lstStyle/>
                    <a:p>
                      <a:pPr algn="ctr" fontAlgn="ctr"/>
                      <a:r>
                        <a:rPr lang="zh-TW" altLang="en-US" sz="1500" b="0" i="0" u="none" strike="noStrike">
                          <a:solidFill>
                            <a:srgbClr val="000000"/>
                          </a:solidFill>
                          <a:latin typeface="+mn-lt"/>
                        </a:rPr>
                        <a:t>不</a:t>
                      </a:r>
                      <a:r>
                        <a:rPr lang="en-US" sz="1500" b="0" i="0" u="none" strike="noStrike">
                          <a:solidFill>
                            <a:srgbClr val="000000"/>
                          </a:solidFill>
                          <a:latin typeface="+mn-lt"/>
                        </a:rPr>
                        <a:t>Call</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CCC0DA"/>
                    </a:solidFill>
                  </a:tcPr>
                </a:tc>
                <a:tc gridSpan="6">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TW" sz="1400" dirty="0" smtClean="0"/>
                        <a:t>Call Value </a:t>
                      </a:r>
                      <a:r>
                        <a:rPr lang="zh-TW" altLang="en-US" sz="1400" dirty="0" smtClean="0"/>
                        <a:t>皆小於 </a:t>
                      </a:r>
                      <a:r>
                        <a:rPr lang="en-US" altLang="zh-TW" sz="1400" dirty="0" smtClean="0"/>
                        <a:t>CB</a:t>
                      </a:r>
                      <a:r>
                        <a:rPr lang="zh-TW" altLang="en-US" sz="1400" dirty="0" smtClean="0"/>
                        <a:t> 存續價值，所以本期會贖回</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CCC0DA"/>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360040">
                <a:tc>
                  <a:txBody>
                    <a:bodyPr/>
                    <a:lstStyle/>
                    <a:p>
                      <a:pPr algn="ctr" fontAlgn="ctr"/>
                      <a:r>
                        <a:rPr lang="zh-TW" altLang="en-US" sz="1500" b="0" i="0" u="none" strike="noStrike" dirty="0">
                          <a:solidFill>
                            <a:srgbClr val="000000"/>
                          </a:solidFill>
                          <a:latin typeface="+mn-lt"/>
                        </a:rPr>
                        <a:t>本期</a:t>
                      </a:r>
                      <a:r>
                        <a:rPr lang="en-US" sz="1500" b="0" i="0" u="none" strike="noStrike" dirty="0">
                          <a:solidFill>
                            <a:srgbClr val="000000"/>
                          </a:solidFill>
                          <a:latin typeface="+mn-lt"/>
                        </a:rPr>
                        <a:t>Call</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CCC0DA"/>
                    </a:solidFill>
                  </a:tcPr>
                </a:tc>
                <a:tc>
                  <a:txBody>
                    <a:bodyPr/>
                    <a:lstStyle/>
                    <a:p>
                      <a:pPr algn="ctr" fontAlgn="ctr"/>
                      <a:r>
                        <a:rPr lang="en-US" altLang="zh-TW" sz="1500" b="0" i="0" u="none" strike="noStrike">
                          <a:solidFill>
                            <a:srgbClr val="000000"/>
                          </a:solidFill>
                          <a:latin typeface="+mn-lt"/>
                        </a:rPr>
                        <a:t>114.64</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CCC0DA"/>
                    </a:solidFill>
                  </a:tcPr>
                </a:tc>
                <a:tc>
                  <a:txBody>
                    <a:bodyPr/>
                    <a:lstStyle/>
                    <a:p>
                      <a:pPr algn="ctr" fontAlgn="ctr"/>
                      <a:r>
                        <a:rPr lang="en-US" altLang="zh-TW" sz="1500" b="0" i="0" u="none" strike="noStrike">
                          <a:solidFill>
                            <a:srgbClr val="000000"/>
                          </a:solidFill>
                          <a:latin typeface="+mn-lt"/>
                        </a:rPr>
                        <a:t>114.64</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CCC0DA"/>
                    </a:solidFill>
                  </a:tcPr>
                </a:tc>
                <a:tc>
                  <a:txBody>
                    <a:bodyPr/>
                    <a:lstStyle/>
                    <a:p>
                      <a:pPr algn="ctr" fontAlgn="ctr"/>
                      <a:r>
                        <a:rPr lang="en-US" altLang="zh-TW" sz="1500" b="0" i="0" u="none" strike="noStrike">
                          <a:solidFill>
                            <a:srgbClr val="000000"/>
                          </a:solidFill>
                          <a:latin typeface="+mn-lt"/>
                        </a:rPr>
                        <a:t>114.64</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CCC0DA"/>
                    </a:solidFill>
                  </a:tcPr>
                </a:tc>
                <a:tc>
                  <a:txBody>
                    <a:bodyPr/>
                    <a:lstStyle/>
                    <a:p>
                      <a:pPr algn="ctr" fontAlgn="ctr"/>
                      <a:r>
                        <a:rPr lang="en-US" altLang="zh-TW" sz="1500" b="0" i="0" u="none" strike="noStrike">
                          <a:solidFill>
                            <a:srgbClr val="000000"/>
                          </a:solidFill>
                          <a:latin typeface="+mn-lt"/>
                        </a:rPr>
                        <a:t>114.64</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CCC0DA"/>
                    </a:solidFill>
                  </a:tcPr>
                </a:tc>
                <a:tc>
                  <a:txBody>
                    <a:bodyPr/>
                    <a:lstStyle/>
                    <a:p>
                      <a:pPr algn="ctr" fontAlgn="ctr"/>
                      <a:r>
                        <a:rPr lang="en-US" altLang="zh-TW" sz="1500" b="0" i="0" u="none" strike="noStrike">
                          <a:solidFill>
                            <a:srgbClr val="000000"/>
                          </a:solidFill>
                          <a:latin typeface="+mn-lt"/>
                        </a:rPr>
                        <a:t>114.64</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CCC0DA"/>
                    </a:solidFill>
                  </a:tcPr>
                </a:tc>
                <a:tc>
                  <a:txBody>
                    <a:bodyPr/>
                    <a:lstStyle/>
                    <a:p>
                      <a:pPr algn="ctr" fontAlgn="ctr"/>
                      <a:r>
                        <a:rPr lang="en-US" altLang="zh-TW" sz="1500" b="0" i="0" u="none" strike="noStrike">
                          <a:solidFill>
                            <a:srgbClr val="000000"/>
                          </a:solidFill>
                          <a:latin typeface="+mn-lt"/>
                        </a:rPr>
                        <a:t>114.64</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CCC0DA"/>
                    </a:solidFill>
                  </a:tcPr>
                </a:tc>
              </a:tr>
              <a:tr h="360040">
                <a:tc>
                  <a:txBody>
                    <a:bodyPr/>
                    <a:lstStyle/>
                    <a:p>
                      <a:pPr algn="ctr" fontAlgn="ctr"/>
                      <a:r>
                        <a:rPr lang="zh-TW" altLang="en-US" sz="1500" b="0" i="0" u="none" strike="noStrike">
                          <a:solidFill>
                            <a:srgbClr val="000000"/>
                          </a:solidFill>
                          <a:latin typeface="+mn-lt"/>
                        </a:rPr>
                        <a:t>之前</a:t>
                      </a:r>
                      <a:r>
                        <a:rPr lang="en-US" sz="1500" b="0" i="0" u="none" strike="noStrike">
                          <a:solidFill>
                            <a:srgbClr val="000000"/>
                          </a:solidFill>
                          <a:latin typeface="+mn-lt"/>
                        </a:rPr>
                        <a:t>Call</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CCC0DA"/>
                    </a:solidFill>
                  </a:tcPr>
                </a:tc>
                <a:tc>
                  <a:txBody>
                    <a:bodyPr/>
                    <a:lstStyle/>
                    <a:p>
                      <a:pPr algn="ctr" fontAlgn="ctr"/>
                      <a:r>
                        <a:rPr lang="en-US" altLang="zh-TW" sz="1500" b="0" i="0" u="none" strike="noStrike">
                          <a:solidFill>
                            <a:srgbClr val="000000"/>
                          </a:solidFill>
                          <a:latin typeface="+mn-lt"/>
                        </a:rPr>
                        <a:t>114.64</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CCC0DA"/>
                    </a:solidFill>
                  </a:tcPr>
                </a:tc>
                <a:tc>
                  <a:txBody>
                    <a:bodyPr/>
                    <a:lstStyle/>
                    <a:p>
                      <a:pPr algn="ctr" fontAlgn="ctr"/>
                      <a:r>
                        <a:rPr lang="en-US" altLang="zh-TW" sz="1500" b="0" i="0" u="none" strike="noStrike">
                          <a:solidFill>
                            <a:srgbClr val="000000"/>
                          </a:solidFill>
                          <a:latin typeface="+mn-lt"/>
                        </a:rPr>
                        <a:t>114.64</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CCC0DA"/>
                    </a:solidFill>
                  </a:tcPr>
                </a:tc>
                <a:tc>
                  <a:txBody>
                    <a:bodyPr/>
                    <a:lstStyle/>
                    <a:p>
                      <a:pPr algn="ctr" fontAlgn="ctr"/>
                      <a:r>
                        <a:rPr lang="en-US" altLang="zh-TW" sz="1500" b="0" i="0" u="none" strike="noStrike">
                          <a:solidFill>
                            <a:srgbClr val="000000"/>
                          </a:solidFill>
                          <a:latin typeface="+mn-lt"/>
                        </a:rPr>
                        <a:t>114.64</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CCC0DA"/>
                    </a:solidFill>
                  </a:tcPr>
                </a:tc>
                <a:tc>
                  <a:txBody>
                    <a:bodyPr/>
                    <a:lstStyle/>
                    <a:p>
                      <a:pPr algn="ctr" fontAlgn="ctr"/>
                      <a:r>
                        <a:rPr lang="en-US" altLang="zh-TW" sz="1500" b="0" i="0" u="none" strike="noStrike">
                          <a:solidFill>
                            <a:srgbClr val="000000"/>
                          </a:solidFill>
                          <a:latin typeface="+mn-lt"/>
                        </a:rPr>
                        <a:t>114.64</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CCC0DA"/>
                    </a:solidFill>
                  </a:tcPr>
                </a:tc>
                <a:tc>
                  <a:txBody>
                    <a:bodyPr/>
                    <a:lstStyle/>
                    <a:p>
                      <a:pPr algn="ctr" fontAlgn="ctr"/>
                      <a:r>
                        <a:rPr lang="en-US" altLang="zh-TW" sz="1500" b="0" i="0" u="none" strike="noStrike">
                          <a:solidFill>
                            <a:srgbClr val="000000"/>
                          </a:solidFill>
                          <a:latin typeface="+mn-lt"/>
                        </a:rPr>
                        <a:t>114.64</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CCC0DA"/>
                    </a:solidFill>
                  </a:tcPr>
                </a:tc>
                <a:tc>
                  <a:txBody>
                    <a:bodyPr/>
                    <a:lstStyle/>
                    <a:p>
                      <a:pPr algn="ctr" fontAlgn="ctr"/>
                      <a:r>
                        <a:rPr lang="en-US" altLang="zh-TW" sz="1500" b="0" i="0" u="none" strike="noStrike" dirty="0">
                          <a:solidFill>
                            <a:srgbClr val="000000"/>
                          </a:solidFill>
                          <a:latin typeface="+mn-lt"/>
                        </a:rPr>
                        <a:t>114.64</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CCC0DA"/>
                    </a:solidFill>
                  </a:tcPr>
                </a:tc>
              </a:tr>
            </a:tbl>
          </a:graphicData>
        </a:graphic>
      </p:graphicFrame>
    </p:spTree>
    <p:extLst>
      <p:ext uri="{BB962C8B-B14F-4D97-AF65-F5344CB8AC3E}">
        <p14:creationId xmlns="" xmlns:p14="http://schemas.microsoft.com/office/powerpoint/2010/main" val="37350596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486202" y="274638"/>
            <a:ext cx="3538736" cy="850106"/>
          </a:xfrm>
          <a:effectLst>
            <a:outerShdw blurRad="50800" dist="38100" dir="2700000" algn="tl" rotWithShape="0">
              <a:prstClr val="black">
                <a:alpha val="40000"/>
              </a:prstClr>
            </a:outerShdw>
          </a:effectLst>
        </p:spPr>
        <p:txBody>
          <a:bodyPr/>
          <a:lstStyle/>
          <a:p>
            <a:r>
              <a:rPr lang="en-US" altLang="zh-TW" dirty="0" smtClean="0">
                <a:latin typeface="Times New Roman" pitchFamily="18" charset="0"/>
                <a:cs typeface="Times New Roman" pitchFamily="18" charset="0"/>
              </a:rPr>
              <a:t>Straight Bond</a:t>
            </a:r>
            <a:endParaRPr lang="zh-TW" altLang="en-US" dirty="0">
              <a:latin typeface="Times New Roman" pitchFamily="18" charset="0"/>
              <a:cs typeface="Times New Roman" pitchFamily="18" charset="0"/>
            </a:endParaRPr>
          </a:p>
        </p:txBody>
      </p:sp>
      <p:cxnSp>
        <p:nvCxnSpPr>
          <p:cNvPr id="4" name="直線接點 3"/>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sp>
        <p:nvSpPr>
          <p:cNvPr id="6" name="內容版面配置區 5"/>
          <p:cNvSpPr>
            <a:spLocks noGrp="1"/>
          </p:cNvSpPr>
          <p:nvPr>
            <p:ph idx="1"/>
          </p:nvPr>
        </p:nvSpPr>
        <p:spPr>
          <a:xfrm>
            <a:off x="323528" y="1412776"/>
            <a:ext cx="8568952" cy="4824536"/>
          </a:xfrm>
        </p:spPr>
        <p:txBody>
          <a:bodyPr>
            <a:normAutofit/>
          </a:bodyPr>
          <a:lstStyle/>
          <a:p>
            <a:r>
              <a:rPr lang="zh-TW" altLang="en-US" dirty="0" smtClean="0">
                <a:latin typeface="標楷體" pitchFamily="65" charset="-120"/>
                <a:ea typeface="標楷體" pitchFamily="65" charset="-120"/>
              </a:rPr>
              <a:t>發行日：</a:t>
            </a:r>
            <a:endParaRPr lang="en-US" altLang="zh-TW" dirty="0" smtClean="0">
              <a:latin typeface="標楷體" pitchFamily="65" charset="-120"/>
              <a:ea typeface="標楷體" pitchFamily="65" charset="-120"/>
            </a:endParaRPr>
          </a:p>
          <a:p>
            <a:endParaRPr lang="zh-TW" altLang="en-US" dirty="0" smtClean="0">
              <a:latin typeface="標楷體" pitchFamily="65" charset="-120"/>
              <a:ea typeface="標楷體" pitchFamily="65" charset="-120"/>
            </a:endParaRPr>
          </a:p>
        </p:txBody>
      </p:sp>
      <p:graphicFrame>
        <p:nvGraphicFramePr>
          <p:cNvPr id="22" name="Object 3"/>
          <p:cNvGraphicFramePr>
            <a:graphicFrameLocks noChangeAspect="1"/>
          </p:cNvGraphicFramePr>
          <p:nvPr/>
        </p:nvGraphicFramePr>
        <p:xfrm>
          <a:off x="1331640" y="2008188"/>
          <a:ext cx="6448221" cy="412700"/>
        </p:xfrm>
        <a:graphic>
          <a:graphicData uri="http://schemas.openxmlformats.org/presentationml/2006/ole">
            <p:oleObj spid="_x0000_s223243" name="Equation" r:id="rId3" imgW="3937000" imgH="254000" progId="Equation.DSMT4">
              <p:embed/>
            </p:oleObj>
          </a:graphicData>
        </a:graphic>
      </p:graphicFrame>
      <p:sp>
        <p:nvSpPr>
          <p:cNvPr id="23" name="文字方塊 22"/>
          <p:cNvSpPr txBox="1"/>
          <p:nvPr/>
        </p:nvSpPr>
        <p:spPr>
          <a:xfrm>
            <a:off x="3059832" y="2276872"/>
            <a:ext cx="3168352"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普通債未來價值之期望值折現</a:t>
            </a:r>
            <a:endParaRPr lang="zh-TW" altLang="en-US" sz="1500" dirty="0">
              <a:solidFill>
                <a:srgbClr val="FF0000"/>
              </a:solidFill>
              <a:latin typeface="標楷體" pitchFamily="65" charset="-120"/>
              <a:ea typeface="標楷體" pitchFamily="65" charset="-120"/>
            </a:endParaRPr>
          </a:p>
        </p:txBody>
      </p:sp>
      <p:graphicFrame>
        <p:nvGraphicFramePr>
          <p:cNvPr id="26" name="表格 25"/>
          <p:cNvGraphicFramePr>
            <a:graphicFrameLocks noGrp="1"/>
          </p:cNvGraphicFramePr>
          <p:nvPr/>
        </p:nvGraphicFramePr>
        <p:xfrm>
          <a:off x="1115617" y="2780928"/>
          <a:ext cx="6192687" cy="1152128"/>
        </p:xfrm>
        <a:graphic>
          <a:graphicData uri="http://schemas.openxmlformats.org/drawingml/2006/table">
            <a:tbl>
              <a:tblPr/>
              <a:tblGrid>
                <a:gridCol w="934814"/>
                <a:gridCol w="945558"/>
                <a:gridCol w="773637"/>
                <a:gridCol w="916905"/>
                <a:gridCol w="830944"/>
                <a:gridCol w="854725"/>
                <a:gridCol w="936104"/>
              </a:tblGrid>
              <a:tr h="230426">
                <a:tc>
                  <a:txBody>
                    <a:bodyPr/>
                    <a:lstStyle/>
                    <a:p>
                      <a:pPr algn="ctr" fontAlgn="ctr"/>
                      <a:r>
                        <a:rPr lang="en-US" sz="1500" b="1" i="0" u="none" strike="noStrike" dirty="0">
                          <a:solidFill>
                            <a:srgbClr val="FFFFFF"/>
                          </a:solidFill>
                          <a:latin typeface="+mn-lt"/>
                        </a:rPr>
                        <a:t>Equity</a:t>
                      </a:r>
                    </a:p>
                  </a:txBody>
                  <a:tcPr marL="0" marR="0" marT="0" marB="0" anchor="ctr">
                    <a:lnL>
                      <a:noFill/>
                    </a:lnL>
                    <a:lnR>
                      <a:noFill/>
                    </a:lnR>
                    <a:lnT>
                      <a:noFill/>
                    </a:lnT>
                    <a:lnB>
                      <a:noFill/>
                    </a:lnB>
                    <a:solidFill>
                      <a:srgbClr val="E46D0A"/>
                    </a:solidFill>
                  </a:tcPr>
                </a:tc>
                <a:tc>
                  <a:txBody>
                    <a:bodyPr/>
                    <a:lstStyle/>
                    <a:p>
                      <a:pPr algn="ctr" fontAlgn="ctr"/>
                      <a:r>
                        <a:rPr lang="en-US" altLang="zh-TW" sz="1500" b="1" i="0" u="none" strike="noStrike">
                          <a:solidFill>
                            <a:srgbClr val="FFFFFF"/>
                          </a:solidFill>
                          <a:latin typeface="+mn-lt"/>
                        </a:rPr>
                        <a:t>0%</a:t>
                      </a:r>
                    </a:p>
                  </a:txBody>
                  <a:tcPr marL="0" marR="0" marT="0" marB="0" anchor="ctr">
                    <a:lnL>
                      <a:noFill/>
                    </a:lnL>
                    <a:lnR>
                      <a:noFill/>
                    </a:lnR>
                    <a:lnT>
                      <a:noFill/>
                    </a:lnT>
                    <a:lnB>
                      <a:noFill/>
                    </a:lnB>
                    <a:solidFill>
                      <a:srgbClr val="E46D0A"/>
                    </a:solidFill>
                  </a:tcPr>
                </a:tc>
                <a:tc>
                  <a:txBody>
                    <a:bodyPr/>
                    <a:lstStyle/>
                    <a:p>
                      <a:pPr algn="ctr" fontAlgn="ctr"/>
                      <a:r>
                        <a:rPr lang="en-US" altLang="zh-TW" sz="1500" b="1" i="0" u="none" strike="noStrike">
                          <a:solidFill>
                            <a:srgbClr val="FFFFFF"/>
                          </a:solidFill>
                          <a:latin typeface="+mn-lt"/>
                        </a:rPr>
                        <a:t>20%</a:t>
                      </a:r>
                    </a:p>
                  </a:txBody>
                  <a:tcPr marL="0" marR="0" marT="0" marB="0" anchor="ctr">
                    <a:lnL>
                      <a:noFill/>
                    </a:lnL>
                    <a:lnR>
                      <a:noFill/>
                    </a:lnR>
                    <a:lnT>
                      <a:noFill/>
                    </a:lnT>
                    <a:lnB>
                      <a:noFill/>
                    </a:lnB>
                    <a:solidFill>
                      <a:srgbClr val="E46D0A"/>
                    </a:solidFill>
                  </a:tcPr>
                </a:tc>
                <a:tc>
                  <a:txBody>
                    <a:bodyPr/>
                    <a:lstStyle/>
                    <a:p>
                      <a:pPr algn="ctr" fontAlgn="ctr"/>
                      <a:r>
                        <a:rPr lang="en-US" altLang="zh-TW" sz="1500" b="1" i="0" u="none" strike="noStrike">
                          <a:solidFill>
                            <a:srgbClr val="FFFFFF"/>
                          </a:solidFill>
                          <a:latin typeface="+mn-lt"/>
                        </a:rPr>
                        <a:t>40%</a:t>
                      </a:r>
                    </a:p>
                  </a:txBody>
                  <a:tcPr marL="0" marR="0" marT="0" marB="0" anchor="ctr">
                    <a:lnL>
                      <a:noFill/>
                    </a:lnL>
                    <a:lnR>
                      <a:noFill/>
                    </a:lnR>
                    <a:lnT>
                      <a:noFill/>
                    </a:lnT>
                    <a:lnB>
                      <a:noFill/>
                    </a:lnB>
                    <a:solidFill>
                      <a:srgbClr val="E46D0A"/>
                    </a:solidFill>
                  </a:tcPr>
                </a:tc>
                <a:tc>
                  <a:txBody>
                    <a:bodyPr/>
                    <a:lstStyle/>
                    <a:p>
                      <a:pPr algn="ctr" fontAlgn="ctr"/>
                      <a:r>
                        <a:rPr lang="en-US" altLang="zh-TW" sz="1500" b="1" i="0" u="none" strike="noStrike">
                          <a:solidFill>
                            <a:srgbClr val="FFFFFF"/>
                          </a:solidFill>
                          <a:latin typeface="+mn-lt"/>
                        </a:rPr>
                        <a:t>60%</a:t>
                      </a:r>
                    </a:p>
                  </a:txBody>
                  <a:tcPr marL="0" marR="0" marT="0" marB="0" anchor="ctr">
                    <a:lnL>
                      <a:noFill/>
                    </a:lnL>
                    <a:lnR>
                      <a:noFill/>
                    </a:lnR>
                    <a:lnT>
                      <a:noFill/>
                    </a:lnT>
                    <a:lnB>
                      <a:noFill/>
                    </a:lnB>
                    <a:solidFill>
                      <a:srgbClr val="E46D0A"/>
                    </a:solidFill>
                  </a:tcPr>
                </a:tc>
                <a:tc>
                  <a:txBody>
                    <a:bodyPr/>
                    <a:lstStyle/>
                    <a:p>
                      <a:pPr algn="ctr" fontAlgn="ctr"/>
                      <a:r>
                        <a:rPr lang="en-US" altLang="zh-TW" sz="1500" b="1" i="0" u="none" strike="noStrike">
                          <a:solidFill>
                            <a:srgbClr val="FFFFFF"/>
                          </a:solidFill>
                          <a:latin typeface="+mn-lt"/>
                        </a:rPr>
                        <a:t>80%</a:t>
                      </a:r>
                    </a:p>
                  </a:txBody>
                  <a:tcPr marL="0" marR="0" marT="0" marB="0" anchor="ctr">
                    <a:lnL>
                      <a:noFill/>
                    </a:lnL>
                    <a:lnR>
                      <a:noFill/>
                    </a:lnR>
                    <a:lnT>
                      <a:noFill/>
                    </a:lnT>
                    <a:lnB>
                      <a:noFill/>
                    </a:lnB>
                    <a:solidFill>
                      <a:srgbClr val="E46D0A"/>
                    </a:solidFill>
                  </a:tcPr>
                </a:tc>
                <a:tc>
                  <a:txBody>
                    <a:bodyPr/>
                    <a:lstStyle/>
                    <a:p>
                      <a:pPr algn="ctr" fontAlgn="ctr"/>
                      <a:r>
                        <a:rPr lang="en-US" altLang="zh-TW" sz="1500" b="1" i="0" u="none" strike="noStrike">
                          <a:solidFill>
                            <a:srgbClr val="FFFFFF"/>
                          </a:solidFill>
                          <a:latin typeface="+mn-lt"/>
                        </a:rPr>
                        <a:t>100%</a:t>
                      </a:r>
                    </a:p>
                  </a:txBody>
                  <a:tcPr marL="0" marR="0" marT="0" marB="0" anchor="ctr">
                    <a:lnL>
                      <a:noFill/>
                    </a:lnL>
                    <a:lnR>
                      <a:noFill/>
                    </a:lnR>
                    <a:lnT>
                      <a:noFill/>
                    </a:lnT>
                    <a:lnB>
                      <a:noFill/>
                    </a:lnB>
                    <a:solidFill>
                      <a:srgbClr val="E46D0A"/>
                    </a:solidFill>
                  </a:tcPr>
                </a:tc>
              </a:tr>
              <a:tr h="460851">
                <a:tc>
                  <a:txBody>
                    <a:bodyPr/>
                    <a:lstStyle/>
                    <a:p>
                      <a:pPr algn="ctr" fontAlgn="ctr"/>
                      <a:r>
                        <a:rPr lang="zh-TW" altLang="en-US" sz="1500" b="0" i="0" u="none" strike="noStrike">
                          <a:solidFill>
                            <a:srgbClr val="000000"/>
                          </a:solidFill>
                          <a:latin typeface="+mn-lt"/>
                        </a:rPr>
                        <a:t>不</a:t>
                      </a:r>
                      <a:r>
                        <a:rPr lang="en-US" sz="1500" b="0" i="0" u="none" strike="noStrike">
                          <a:solidFill>
                            <a:srgbClr val="000000"/>
                          </a:solidFill>
                          <a:latin typeface="+mn-lt"/>
                        </a:rPr>
                        <a:t>call</a:t>
                      </a:r>
                    </a:p>
                  </a:txBody>
                  <a:tcPr marL="0" marR="0" marT="0" marB="0" anchor="ctr">
                    <a:lnL>
                      <a:noFill/>
                    </a:lnL>
                    <a:lnR>
                      <a:noFill/>
                    </a:lnR>
                    <a:lnT>
                      <a:noFill/>
                    </a:lnT>
                    <a:lnB>
                      <a:noFill/>
                    </a:lnB>
                    <a:solidFill>
                      <a:srgbClr val="FAC090"/>
                    </a:solidFill>
                  </a:tcPr>
                </a:tc>
                <a:tc>
                  <a:txBody>
                    <a:bodyPr/>
                    <a:lstStyle/>
                    <a:p>
                      <a:pPr algn="ctr" fontAlgn="ctr"/>
                      <a:r>
                        <a:rPr lang="en-US" altLang="zh-TW" sz="1500" b="0" i="0" u="none" strike="noStrike" dirty="0" smtClean="0">
                          <a:solidFill>
                            <a:srgbClr val="000000"/>
                          </a:solidFill>
                          <a:latin typeface="+mn-lt"/>
                        </a:rPr>
                        <a:t>69.00 </a:t>
                      </a:r>
                      <a:endParaRPr lang="en-US" altLang="zh-TW" sz="1500" b="0" i="0" u="none" strike="noStrike" dirty="0">
                        <a:solidFill>
                          <a:srgbClr val="000000"/>
                        </a:solidFill>
                        <a:latin typeface="+mn-lt"/>
                      </a:endParaRPr>
                    </a:p>
                  </a:txBody>
                  <a:tcPr marL="0" marR="0" marT="0" marB="0" anchor="ctr">
                    <a:lnL>
                      <a:noFill/>
                    </a:lnL>
                    <a:lnR>
                      <a:noFill/>
                    </a:lnR>
                    <a:lnT>
                      <a:noFill/>
                    </a:lnT>
                    <a:lnB>
                      <a:noFill/>
                    </a:lnB>
                    <a:solidFill>
                      <a:srgbClr val="FAC090"/>
                    </a:solidFill>
                  </a:tcPr>
                </a:tc>
                <a:tc>
                  <a:txBody>
                    <a:bodyPr/>
                    <a:lstStyle/>
                    <a:p>
                      <a:pPr algn="ctr" fontAlgn="ctr"/>
                      <a:r>
                        <a:rPr lang="en-US" altLang="zh-TW" sz="1500" b="0" i="0" u="none" strike="noStrike" dirty="0" smtClean="0">
                          <a:solidFill>
                            <a:srgbClr val="000000"/>
                          </a:solidFill>
                          <a:latin typeface="+mn-lt"/>
                        </a:rPr>
                        <a:t>92.16 </a:t>
                      </a:r>
                      <a:endParaRPr lang="en-US" altLang="zh-TW" sz="1500" b="0" i="0" u="none" strike="noStrike" dirty="0">
                        <a:solidFill>
                          <a:srgbClr val="000000"/>
                        </a:solidFill>
                        <a:latin typeface="+mn-lt"/>
                      </a:endParaRPr>
                    </a:p>
                  </a:txBody>
                  <a:tcPr marL="0" marR="0" marT="0" marB="0" anchor="ctr">
                    <a:lnL>
                      <a:noFill/>
                    </a:lnL>
                    <a:lnR>
                      <a:noFill/>
                    </a:lnR>
                    <a:lnT>
                      <a:noFill/>
                    </a:lnT>
                    <a:lnB>
                      <a:noFill/>
                    </a:lnB>
                    <a:solidFill>
                      <a:srgbClr val="FAC090"/>
                    </a:solidFill>
                  </a:tcPr>
                </a:tc>
                <a:tc>
                  <a:txBody>
                    <a:bodyPr/>
                    <a:lstStyle/>
                    <a:p>
                      <a:pPr algn="ctr" fontAlgn="ctr"/>
                      <a:r>
                        <a:rPr lang="en-US" altLang="zh-TW" sz="1500" b="0" i="0" u="none" strike="noStrike" dirty="0" smtClean="0">
                          <a:solidFill>
                            <a:srgbClr val="000000"/>
                          </a:solidFill>
                          <a:latin typeface="+mn-lt"/>
                        </a:rPr>
                        <a:t>115.20 </a:t>
                      </a:r>
                      <a:endParaRPr lang="en-US" altLang="zh-TW" sz="1500" b="0" i="0" u="none" strike="noStrike" dirty="0">
                        <a:solidFill>
                          <a:srgbClr val="000000"/>
                        </a:solidFill>
                        <a:latin typeface="+mn-lt"/>
                      </a:endParaRPr>
                    </a:p>
                  </a:txBody>
                  <a:tcPr marL="0" marR="0" marT="0" marB="0" anchor="ctr">
                    <a:lnL>
                      <a:noFill/>
                    </a:lnL>
                    <a:lnR>
                      <a:noFill/>
                    </a:lnR>
                    <a:lnT>
                      <a:noFill/>
                    </a:lnT>
                    <a:lnB>
                      <a:noFill/>
                    </a:lnB>
                    <a:solidFill>
                      <a:srgbClr val="FAC090"/>
                    </a:solidFill>
                  </a:tcPr>
                </a:tc>
                <a:tc>
                  <a:txBody>
                    <a:bodyPr/>
                    <a:lstStyle/>
                    <a:p>
                      <a:pPr algn="ctr" fontAlgn="ctr"/>
                      <a:r>
                        <a:rPr lang="en-US" altLang="zh-TW" sz="1500" b="0" i="0" u="none" strike="noStrike" dirty="0" smtClean="0">
                          <a:solidFill>
                            <a:srgbClr val="000000"/>
                          </a:solidFill>
                          <a:latin typeface="+mn-lt"/>
                        </a:rPr>
                        <a:t>138.34</a:t>
                      </a:r>
                      <a:endParaRPr lang="en-US" altLang="zh-TW" sz="1500" b="0" i="0" u="none" strike="noStrike" dirty="0">
                        <a:solidFill>
                          <a:srgbClr val="000000"/>
                        </a:solidFill>
                        <a:latin typeface="+mn-lt"/>
                      </a:endParaRPr>
                    </a:p>
                  </a:txBody>
                  <a:tcPr marL="0" marR="0" marT="0" marB="0" anchor="ctr">
                    <a:lnL>
                      <a:noFill/>
                    </a:lnL>
                    <a:lnR>
                      <a:noFill/>
                    </a:lnR>
                    <a:lnT>
                      <a:noFill/>
                    </a:lnT>
                    <a:lnB>
                      <a:noFill/>
                    </a:lnB>
                    <a:solidFill>
                      <a:srgbClr val="FAC090"/>
                    </a:solidFill>
                  </a:tcPr>
                </a:tc>
                <a:tc>
                  <a:txBody>
                    <a:bodyPr/>
                    <a:lstStyle/>
                    <a:p>
                      <a:pPr algn="ctr" fontAlgn="ctr"/>
                      <a:r>
                        <a:rPr lang="en-US" altLang="zh-TW" sz="1500" b="0" i="0" u="none" strike="noStrike" dirty="0" smtClean="0">
                          <a:solidFill>
                            <a:srgbClr val="000000"/>
                          </a:solidFill>
                          <a:latin typeface="+mn-lt"/>
                        </a:rPr>
                        <a:t>161.36</a:t>
                      </a:r>
                      <a:endParaRPr lang="en-US" altLang="zh-TW" sz="1500" b="0" i="0" u="none" strike="noStrike" dirty="0">
                        <a:solidFill>
                          <a:srgbClr val="000000"/>
                        </a:solidFill>
                        <a:latin typeface="+mn-lt"/>
                      </a:endParaRPr>
                    </a:p>
                  </a:txBody>
                  <a:tcPr marL="0" marR="0" marT="0" marB="0" anchor="ctr">
                    <a:lnL>
                      <a:noFill/>
                    </a:lnL>
                    <a:lnR>
                      <a:noFill/>
                    </a:lnR>
                    <a:lnT>
                      <a:noFill/>
                    </a:lnT>
                    <a:lnB>
                      <a:noFill/>
                    </a:lnB>
                    <a:solidFill>
                      <a:srgbClr val="FAC090"/>
                    </a:solidFill>
                  </a:tcPr>
                </a:tc>
                <a:tc>
                  <a:txBody>
                    <a:bodyPr/>
                    <a:lstStyle/>
                    <a:p>
                      <a:pPr algn="ctr" fontAlgn="ctr"/>
                      <a:r>
                        <a:rPr lang="en-US" altLang="zh-TW" sz="1500" b="0" i="0" u="none" strike="noStrike" dirty="0" smtClean="0">
                          <a:solidFill>
                            <a:srgbClr val="000000"/>
                          </a:solidFill>
                          <a:latin typeface="+mn-lt"/>
                        </a:rPr>
                        <a:t>184.38 </a:t>
                      </a:r>
                      <a:endParaRPr lang="en-US" altLang="zh-TW" sz="1500" b="0" i="0" u="none" strike="noStrike" dirty="0">
                        <a:solidFill>
                          <a:srgbClr val="000000"/>
                        </a:solidFill>
                        <a:latin typeface="+mn-lt"/>
                      </a:endParaRPr>
                    </a:p>
                  </a:txBody>
                  <a:tcPr marL="0" marR="0" marT="0" marB="0" anchor="ctr">
                    <a:lnL>
                      <a:noFill/>
                    </a:lnL>
                    <a:lnR>
                      <a:noFill/>
                    </a:lnR>
                    <a:lnT>
                      <a:noFill/>
                    </a:lnT>
                    <a:lnB>
                      <a:noFill/>
                    </a:lnB>
                    <a:solidFill>
                      <a:srgbClr val="FAC090"/>
                    </a:solidFill>
                  </a:tcPr>
                </a:tc>
              </a:tr>
              <a:tr h="460851">
                <a:tc>
                  <a:txBody>
                    <a:bodyPr/>
                    <a:lstStyle/>
                    <a:p>
                      <a:pPr algn="ctr" fontAlgn="ctr"/>
                      <a:r>
                        <a:rPr lang="zh-TW" altLang="en-US" sz="1500" b="0" i="0" u="none" strike="noStrike">
                          <a:solidFill>
                            <a:srgbClr val="000000"/>
                          </a:solidFill>
                          <a:latin typeface="+mn-lt"/>
                        </a:rPr>
                        <a:t>當期</a:t>
                      </a:r>
                      <a:r>
                        <a:rPr lang="en-US" sz="1500" b="0" i="0" u="none" strike="noStrike">
                          <a:solidFill>
                            <a:srgbClr val="000000"/>
                          </a:solidFill>
                          <a:latin typeface="+mn-lt"/>
                        </a:rPr>
                        <a:t>call</a:t>
                      </a:r>
                    </a:p>
                  </a:txBody>
                  <a:tcPr marL="0" marR="0" marT="0" marB="0" anchor="ctr">
                    <a:lnL>
                      <a:noFill/>
                    </a:lnL>
                    <a:lnR>
                      <a:noFill/>
                    </a:lnR>
                    <a:lnT>
                      <a:noFill/>
                    </a:lnT>
                    <a:lnB>
                      <a:noFill/>
                    </a:lnB>
                    <a:solidFill>
                      <a:srgbClr val="FAC090"/>
                    </a:solidFill>
                  </a:tcPr>
                </a:tc>
                <a:tc>
                  <a:txBody>
                    <a:bodyPr/>
                    <a:lstStyle/>
                    <a:p>
                      <a:pPr algn="ctr" fontAlgn="ctr"/>
                      <a:r>
                        <a:rPr lang="en-US" altLang="zh-TW" sz="1500" b="0" i="0" u="none" strike="noStrike" dirty="0" smtClean="0">
                          <a:solidFill>
                            <a:srgbClr val="000000"/>
                          </a:solidFill>
                          <a:latin typeface="+mn-lt"/>
                        </a:rPr>
                        <a:t>69.38 </a:t>
                      </a:r>
                      <a:endParaRPr lang="en-US" altLang="zh-TW" sz="1500" b="0" i="0" u="none" strike="noStrike" dirty="0">
                        <a:solidFill>
                          <a:srgbClr val="000000"/>
                        </a:solidFill>
                        <a:latin typeface="+mn-lt"/>
                      </a:endParaRPr>
                    </a:p>
                  </a:txBody>
                  <a:tcPr marL="0" marR="0" marT="0" marB="0" anchor="ctr">
                    <a:lnL>
                      <a:noFill/>
                    </a:lnL>
                    <a:lnR>
                      <a:noFill/>
                    </a:lnR>
                    <a:lnT>
                      <a:noFill/>
                    </a:lnT>
                    <a:lnB>
                      <a:noFill/>
                    </a:lnB>
                    <a:solidFill>
                      <a:srgbClr val="FAC090"/>
                    </a:solidFill>
                  </a:tcPr>
                </a:tc>
                <a:tc>
                  <a:txBody>
                    <a:bodyPr/>
                    <a:lstStyle/>
                    <a:p>
                      <a:pPr algn="ctr" fontAlgn="ctr"/>
                      <a:r>
                        <a:rPr lang="en-US" altLang="zh-TW" sz="1500" b="0" i="0" u="none" strike="noStrike" dirty="0" smtClean="0">
                          <a:solidFill>
                            <a:srgbClr val="000000"/>
                          </a:solidFill>
                          <a:latin typeface="+mn-lt"/>
                        </a:rPr>
                        <a:t>82.38 </a:t>
                      </a:r>
                      <a:endParaRPr lang="en-US" altLang="zh-TW" sz="1500" b="0" i="0" u="none" strike="noStrike" dirty="0">
                        <a:solidFill>
                          <a:srgbClr val="000000"/>
                        </a:solidFill>
                        <a:latin typeface="+mn-lt"/>
                      </a:endParaRPr>
                    </a:p>
                  </a:txBody>
                  <a:tcPr marL="0" marR="0" marT="0" marB="0" anchor="ctr">
                    <a:lnL>
                      <a:noFill/>
                    </a:lnL>
                    <a:lnR>
                      <a:noFill/>
                    </a:lnR>
                    <a:lnT>
                      <a:noFill/>
                    </a:lnT>
                    <a:lnB>
                      <a:noFill/>
                    </a:lnB>
                    <a:solidFill>
                      <a:srgbClr val="FAC090"/>
                    </a:solidFill>
                  </a:tcPr>
                </a:tc>
                <a:tc>
                  <a:txBody>
                    <a:bodyPr/>
                    <a:lstStyle/>
                    <a:p>
                      <a:pPr algn="ctr" fontAlgn="ctr"/>
                      <a:r>
                        <a:rPr lang="en-US" altLang="zh-TW" sz="1500" b="0" i="0" u="none" strike="noStrike" dirty="0" smtClean="0">
                          <a:solidFill>
                            <a:srgbClr val="000000"/>
                          </a:solidFill>
                          <a:latin typeface="+mn-lt"/>
                        </a:rPr>
                        <a:t>115.38 </a:t>
                      </a:r>
                      <a:endParaRPr lang="en-US" altLang="zh-TW" sz="1500" b="0" i="0" u="none" strike="noStrike" dirty="0">
                        <a:solidFill>
                          <a:srgbClr val="000000"/>
                        </a:solidFill>
                        <a:latin typeface="+mn-lt"/>
                      </a:endParaRPr>
                    </a:p>
                  </a:txBody>
                  <a:tcPr marL="0" marR="0" marT="0" marB="0" anchor="ctr">
                    <a:lnL>
                      <a:noFill/>
                    </a:lnL>
                    <a:lnR>
                      <a:noFill/>
                    </a:lnR>
                    <a:lnT>
                      <a:noFill/>
                    </a:lnT>
                    <a:lnB>
                      <a:noFill/>
                    </a:lnB>
                    <a:solidFill>
                      <a:srgbClr val="FAC090"/>
                    </a:solidFill>
                  </a:tcPr>
                </a:tc>
                <a:tc>
                  <a:txBody>
                    <a:bodyPr/>
                    <a:lstStyle/>
                    <a:p>
                      <a:pPr algn="ctr" fontAlgn="ctr"/>
                      <a:r>
                        <a:rPr lang="en-US" altLang="zh-TW" sz="1500" b="0" i="0" u="none" strike="noStrike" dirty="0" smtClean="0">
                          <a:solidFill>
                            <a:srgbClr val="000000"/>
                          </a:solidFill>
                          <a:latin typeface="+mn-lt"/>
                        </a:rPr>
                        <a:t>138.38 </a:t>
                      </a:r>
                      <a:endParaRPr lang="en-US" altLang="zh-TW" sz="1500" b="0" i="0" u="none" strike="noStrike" dirty="0">
                        <a:solidFill>
                          <a:srgbClr val="000000"/>
                        </a:solidFill>
                        <a:latin typeface="+mn-lt"/>
                      </a:endParaRPr>
                    </a:p>
                  </a:txBody>
                  <a:tcPr marL="0" marR="0" marT="0" marB="0" anchor="ctr">
                    <a:lnL>
                      <a:noFill/>
                    </a:lnL>
                    <a:lnR>
                      <a:noFill/>
                    </a:lnR>
                    <a:lnT>
                      <a:noFill/>
                    </a:lnT>
                    <a:lnB>
                      <a:noFill/>
                    </a:lnB>
                    <a:solidFill>
                      <a:srgbClr val="FAC090"/>
                    </a:solidFill>
                  </a:tcPr>
                </a:tc>
                <a:tc>
                  <a:txBody>
                    <a:bodyPr/>
                    <a:lstStyle/>
                    <a:p>
                      <a:pPr algn="ctr" fontAlgn="ctr"/>
                      <a:r>
                        <a:rPr lang="en-US" altLang="zh-TW" sz="1500" b="0" i="0" u="none" strike="noStrike" dirty="0" smtClean="0">
                          <a:solidFill>
                            <a:srgbClr val="000000"/>
                          </a:solidFill>
                          <a:latin typeface="+mn-lt"/>
                        </a:rPr>
                        <a:t>161.38</a:t>
                      </a:r>
                      <a:endParaRPr lang="en-US" altLang="zh-TW" sz="1500" b="0" i="0" u="none" strike="noStrike" dirty="0">
                        <a:solidFill>
                          <a:srgbClr val="000000"/>
                        </a:solidFill>
                        <a:latin typeface="+mn-lt"/>
                      </a:endParaRPr>
                    </a:p>
                  </a:txBody>
                  <a:tcPr marL="0" marR="0" marT="0" marB="0" anchor="ctr">
                    <a:lnL>
                      <a:noFill/>
                    </a:lnL>
                    <a:lnR>
                      <a:noFill/>
                    </a:lnR>
                    <a:lnT>
                      <a:noFill/>
                    </a:lnT>
                    <a:lnB>
                      <a:noFill/>
                    </a:lnB>
                    <a:solidFill>
                      <a:srgbClr val="FAC090"/>
                    </a:solidFill>
                  </a:tcPr>
                </a:tc>
                <a:tc>
                  <a:txBody>
                    <a:bodyPr/>
                    <a:lstStyle/>
                    <a:p>
                      <a:pPr algn="ctr" fontAlgn="ctr"/>
                      <a:r>
                        <a:rPr lang="en-US" altLang="zh-TW" sz="1500" b="0" i="0" u="none" strike="noStrike" dirty="0" smtClean="0">
                          <a:solidFill>
                            <a:srgbClr val="000000"/>
                          </a:solidFill>
                          <a:latin typeface="+mn-lt"/>
                        </a:rPr>
                        <a:t>184.38 </a:t>
                      </a:r>
                      <a:endParaRPr lang="en-US" altLang="zh-TW" sz="1500" b="0" i="0" u="none" strike="noStrike" dirty="0">
                        <a:solidFill>
                          <a:srgbClr val="000000"/>
                        </a:solidFill>
                        <a:latin typeface="+mn-lt"/>
                      </a:endParaRPr>
                    </a:p>
                  </a:txBody>
                  <a:tcPr marL="0" marR="0" marT="0" marB="0" anchor="ctr">
                    <a:lnL>
                      <a:noFill/>
                    </a:lnL>
                    <a:lnR>
                      <a:noFill/>
                    </a:lnR>
                    <a:lnT>
                      <a:noFill/>
                    </a:lnT>
                    <a:lnB>
                      <a:noFill/>
                    </a:lnB>
                    <a:solidFill>
                      <a:srgbClr val="FAC090"/>
                    </a:solidFill>
                  </a:tcPr>
                </a:tc>
              </a:tr>
            </a:tbl>
          </a:graphicData>
        </a:graphic>
      </p:graphicFrame>
      <p:graphicFrame>
        <p:nvGraphicFramePr>
          <p:cNvPr id="28" name="表格 27"/>
          <p:cNvGraphicFramePr>
            <a:graphicFrameLocks noGrp="1"/>
          </p:cNvGraphicFramePr>
          <p:nvPr/>
        </p:nvGraphicFramePr>
        <p:xfrm>
          <a:off x="1115616" y="4221088"/>
          <a:ext cx="6192688" cy="1224135"/>
        </p:xfrm>
        <a:graphic>
          <a:graphicData uri="http://schemas.openxmlformats.org/drawingml/2006/table">
            <a:tbl>
              <a:tblPr/>
              <a:tblGrid>
                <a:gridCol w="934813"/>
                <a:gridCol w="945558"/>
                <a:gridCol w="773639"/>
                <a:gridCol w="916904"/>
                <a:gridCol w="830944"/>
                <a:gridCol w="758715"/>
                <a:gridCol w="1032115"/>
              </a:tblGrid>
              <a:tr h="244827">
                <a:tc>
                  <a:txBody>
                    <a:bodyPr/>
                    <a:lstStyle/>
                    <a:p>
                      <a:pPr algn="ctr" fontAlgn="ctr"/>
                      <a:r>
                        <a:rPr lang="zh-TW" altLang="en-US" sz="1500" b="1" i="0" u="none" strike="noStrike">
                          <a:solidFill>
                            <a:srgbClr val="FFFFFF"/>
                          </a:solidFill>
                          <a:latin typeface="+mn-lt"/>
                        </a:rPr>
                        <a:t>普通債</a:t>
                      </a:r>
                    </a:p>
                  </a:txBody>
                  <a:tcPr marL="0" marR="0" marT="0" marB="0" anchor="ctr">
                    <a:lnL>
                      <a:noFill/>
                    </a:lnL>
                    <a:lnR>
                      <a:noFill/>
                    </a:lnR>
                    <a:lnT>
                      <a:noFill/>
                    </a:lnT>
                    <a:lnB>
                      <a:noFill/>
                    </a:lnB>
                    <a:lnTlToBr w="12700" cmpd="sng">
                      <a:noFill/>
                      <a:prstDash val="solid"/>
                    </a:lnTlToBr>
                    <a:lnBlToTr w="12700" cmpd="sng">
                      <a:noFill/>
                      <a:prstDash val="solid"/>
                    </a:lnBlToTr>
                    <a:solidFill>
                      <a:srgbClr val="E46D0A"/>
                    </a:solidFill>
                  </a:tcPr>
                </a:tc>
                <a:tc>
                  <a:txBody>
                    <a:bodyPr/>
                    <a:lstStyle/>
                    <a:p>
                      <a:pPr algn="ctr" fontAlgn="ctr"/>
                      <a:r>
                        <a:rPr lang="en-US" altLang="zh-TW" sz="1500" b="1" i="0" u="none" strike="noStrike">
                          <a:solidFill>
                            <a:srgbClr val="FFFFFF"/>
                          </a:solidFill>
                          <a:latin typeface="+mn-lt"/>
                        </a:rPr>
                        <a:t>0%</a:t>
                      </a:r>
                    </a:p>
                  </a:txBody>
                  <a:tcPr marL="0" marR="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46D0A"/>
                    </a:solidFill>
                  </a:tcPr>
                </a:tc>
                <a:tc>
                  <a:txBody>
                    <a:bodyPr/>
                    <a:lstStyle/>
                    <a:p>
                      <a:pPr algn="ctr" fontAlgn="ctr"/>
                      <a:r>
                        <a:rPr lang="en-US" altLang="zh-TW" sz="1500" b="1" i="0" u="none" strike="noStrike">
                          <a:solidFill>
                            <a:srgbClr val="FFFFFF"/>
                          </a:solidFill>
                          <a:latin typeface="+mn-lt"/>
                        </a:rPr>
                        <a:t>20%</a:t>
                      </a:r>
                    </a:p>
                  </a:txBody>
                  <a:tcPr marL="0" marR="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46D0A"/>
                    </a:solidFill>
                  </a:tcPr>
                </a:tc>
                <a:tc>
                  <a:txBody>
                    <a:bodyPr/>
                    <a:lstStyle/>
                    <a:p>
                      <a:pPr algn="ctr" fontAlgn="ctr"/>
                      <a:r>
                        <a:rPr lang="en-US" altLang="zh-TW" sz="1500" b="1" i="0" u="none" strike="noStrike">
                          <a:solidFill>
                            <a:srgbClr val="FFFFFF"/>
                          </a:solidFill>
                          <a:latin typeface="+mn-lt"/>
                        </a:rPr>
                        <a:t>40%</a:t>
                      </a:r>
                    </a:p>
                  </a:txBody>
                  <a:tcPr marL="0" marR="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46D0A"/>
                    </a:solidFill>
                  </a:tcPr>
                </a:tc>
                <a:tc>
                  <a:txBody>
                    <a:bodyPr/>
                    <a:lstStyle/>
                    <a:p>
                      <a:pPr algn="ctr" fontAlgn="ctr"/>
                      <a:r>
                        <a:rPr lang="en-US" altLang="zh-TW" sz="1500" b="1" i="0" u="none" strike="noStrike">
                          <a:solidFill>
                            <a:srgbClr val="FFFFFF"/>
                          </a:solidFill>
                          <a:latin typeface="+mn-lt"/>
                        </a:rPr>
                        <a:t>60%</a:t>
                      </a:r>
                    </a:p>
                  </a:txBody>
                  <a:tcPr marL="0" marR="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46D0A"/>
                    </a:solidFill>
                  </a:tcPr>
                </a:tc>
                <a:tc>
                  <a:txBody>
                    <a:bodyPr/>
                    <a:lstStyle/>
                    <a:p>
                      <a:pPr algn="ctr" fontAlgn="ctr"/>
                      <a:r>
                        <a:rPr lang="en-US" altLang="zh-TW" sz="1500" b="1" i="0" u="none" strike="noStrike">
                          <a:solidFill>
                            <a:srgbClr val="FFFFFF"/>
                          </a:solidFill>
                          <a:latin typeface="+mn-lt"/>
                        </a:rPr>
                        <a:t>80%</a:t>
                      </a:r>
                    </a:p>
                  </a:txBody>
                  <a:tcPr marL="0" marR="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46D0A"/>
                    </a:solidFill>
                  </a:tcPr>
                </a:tc>
                <a:tc>
                  <a:txBody>
                    <a:bodyPr/>
                    <a:lstStyle/>
                    <a:p>
                      <a:pPr algn="ctr" fontAlgn="ctr"/>
                      <a:r>
                        <a:rPr lang="en-US" altLang="zh-TW" sz="1500" b="1" i="0" u="none" strike="noStrike" dirty="0">
                          <a:solidFill>
                            <a:srgbClr val="FFFFFF"/>
                          </a:solidFill>
                          <a:latin typeface="+mn-lt"/>
                        </a:rPr>
                        <a:t>100%</a:t>
                      </a:r>
                    </a:p>
                  </a:txBody>
                  <a:tcPr marL="0" marR="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46D0A"/>
                    </a:solidFill>
                  </a:tcPr>
                </a:tc>
              </a:tr>
              <a:tr h="489654">
                <a:tc>
                  <a:txBody>
                    <a:bodyPr/>
                    <a:lstStyle/>
                    <a:p>
                      <a:pPr algn="ctr" fontAlgn="ctr"/>
                      <a:r>
                        <a:rPr lang="zh-TW" altLang="en-US" sz="1500" b="0" i="0" u="none" strike="noStrike">
                          <a:solidFill>
                            <a:srgbClr val="000000"/>
                          </a:solidFill>
                          <a:latin typeface="+mn-lt"/>
                        </a:rPr>
                        <a:t>不</a:t>
                      </a:r>
                      <a:r>
                        <a:rPr lang="en-US" sz="1500" b="0" i="0" u="none" strike="noStrike">
                          <a:solidFill>
                            <a:srgbClr val="000000"/>
                          </a:solidFill>
                          <a:latin typeface="+mn-lt"/>
                        </a:rPr>
                        <a:t>call</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FAC090"/>
                    </a:solidFill>
                  </a:tcPr>
                </a:tc>
                <a:tc>
                  <a:txBody>
                    <a:bodyPr/>
                    <a:lstStyle/>
                    <a:p>
                      <a:pPr algn="ctr" fontAlgn="ctr"/>
                      <a:r>
                        <a:rPr lang="en-US" altLang="zh-TW" sz="1500" b="0" i="0" u="none" strike="noStrike" dirty="0" smtClean="0">
                          <a:solidFill>
                            <a:srgbClr val="000000"/>
                          </a:solidFill>
                          <a:latin typeface="+mn-lt"/>
                        </a:rPr>
                        <a:t>109.0444</a:t>
                      </a:r>
                      <a:endParaRPr lang="en-US" altLang="zh-TW" sz="1500" b="0" i="0" u="none" strike="noStrike" dirty="0">
                        <a:solidFill>
                          <a:srgbClr val="000000"/>
                        </a:solidFill>
                        <a:latin typeface="+mn-lt"/>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AC090"/>
                    </a:solidFill>
                  </a:tcPr>
                </a:tc>
                <a:tc>
                  <a:txBody>
                    <a:bodyPr/>
                    <a:lstStyle/>
                    <a:p>
                      <a:pPr algn="ctr" fontAlgn="ctr"/>
                      <a:r>
                        <a:rPr lang="en-US" altLang="zh-TW" sz="1500" b="0" i="0" u="none" strike="noStrike">
                          <a:solidFill>
                            <a:srgbClr val="000000"/>
                          </a:solidFill>
                          <a:latin typeface="+mn-lt"/>
                        </a:rPr>
                        <a:t>109.0444</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AC090"/>
                    </a:solidFill>
                  </a:tcPr>
                </a:tc>
                <a:tc>
                  <a:txBody>
                    <a:bodyPr/>
                    <a:lstStyle/>
                    <a:p>
                      <a:pPr algn="ctr" fontAlgn="ctr"/>
                      <a:r>
                        <a:rPr lang="en-US" altLang="zh-TW" sz="1500" b="0" i="0" u="none" strike="noStrike" dirty="0" smtClean="0">
                          <a:solidFill>
                            <a:srgbClr val="000000"/>
                          </a:solidFill>
                          <a:latin typeface="+mn-lt"/>
                        </a:rPr>
                        <a:t>109.0444</a:t>
                      </a:r>
                      <a:endParaRPr lang="en-US" altLang="zh-TW" sz="1500" b="0" i="0" u="none" strike="noStrike" dirty="0">
                        <a:solidFill>
                          <a:srgbClr val="000000"/>
                        </a:solidFill>
                        <a:latin typeface="+mn-lt"/>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AC090"/>
                    </a:solidFill>
                  </a:tcPr>
                </a:tc>
                <a:tc>
                  <a:txBody>
                    <a:bodyPr/>
                    <a:lstStyle/>
                    <a:p>
                      <a:pPr algn="ctr" fontAlgn="ctr"/>
                      <a:r>
                        <a:rPr lang="en-US" altLang="zh-TW" sz="1500" b="0" i="0" u="none" strike="noStrike" dirty="0" smtClean="0">
                          <a:solidFill>
                            <a:srgbClr val="000000"/>
                          </a:solidFill>
                          <a:latin typeface="+mn-lt"/>
                        </a:rPr>
                        <a:t>109.0444</a:t>
                      </a:r>
                      <a:endParaRPr lang="en-US" altLang="zh-TW" sz="1500" b="0" i="0" u="none" strike="noStrike" dirty="0">
                        <a:solidFill>
                          <a:srgbClr val="000000"/>
                        </a:solidFill>
                        <a:latin typeface="+mn-lt"/>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AC090"/>
                    </a:solidFill>
                  </a:tcPr>
                </a:tc>
                <a:tc>
                  <a:txBody>
                    <a:bodyPr/>
                    <a:lstStyle/>
                    <a:p>
                      <a:pPr algn="ctr" fontAlgn="ctr"/>
                      <a:r>
                        <a:rPr lang="en-US" altLang="zh-TW" sz="1500" b="0" i="0" u="none" strike="noStrike" dirty="0" smtClean="0">
                          <a:solidFill>
                            <a:srgbClr val="000000"/>
                          </a:solidFill>
                          <a:latin typeface="+mn-lt"/>
                        </a:rPr>
                        <a:t>109.0444</a:t>
                      </a:r>
                      <a:endParaRPr lang="en-US" altLang="zh-TW" sz="1500" b="0" i="0" u="none" strike="noStrike" dirty="0">
                        <a:solidFill>
                          <a:srgbClr val="000000"/>
                        </a:solidFill>
                        <a:latin typeface="+mn-lt"/>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AC090"/>
                    </a:solidFill>
                  </a:tcPr>
                </a:tc>
                <a:tc>
                  <a:txBody>
                    <a:bodyPr/>
                    <a:lstStyle/>
                    <a:p>
                      <a:pPr algn="ctr" fontAlgn="ctr"/>
                      <a:r>
                        <a:rPr lang="en-US" altLang="zh-TW" sz="1500" b="0" i="0" u="none" strike="noStrike" dirty="0" smtClean="0">
                          <a:solidFill>
                            <a:srgbClr val="000000"/>
                          </a:solidFill>
                          <a:latin typeface="+mn-lt"/>
                        </a:rPr>
                        <a:t>109.0444</a:t>
                      </a:r>
                      <a:endParaRPr lang="en-US" altLang="zh-TW" sz="1500" b="0" i="0" u="none" strike="noStrike" dirty="0">
                        <a:solidFill>
                          <a:srgbClr val="000000"/>
                        </a:solidFill>
                        <a:latin typeface="+mn-lt"/>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AC090"/>
                    </a:solidFill>
                  </a:tcPr>
                </a:tc>
              </a:tr>
              <a:tr h="489654">
                <a:tc>
                  <a:txBody>
                    <a:bodyPr/>
                    <a:lstStyle/>
                    <a:p>
                      <a:pPr algn="ctr" fontAlgn="ctr"/>
                      <a:r>
                        <a:rPr lang="zh-TW" altLang="en-US" sz="1500" b="0" i="0" u="none" strike="noStrike">
                          <a:solidFill>
                            <a:srgbClr val="000000"/>
                          </a:solidFill>
                          <a:latin typeface="+mn-lt"/>
                        </a:rPr>
                        <a:t>當期</a:t>
                      </a:r>
                      <a:r>
                        <a:rPr lang="en-US" sz="1500" b="0" i="0" u="none" strike="noStrike">
                          <a:solidFill>
                            <a:srgbClr val="000000"/>
                          </a:solidFill>
                          <a:latin typeface="+mn-lt"/>
                        </a:rPr>
                        <a:t>call</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FAC090"/>
                    </a:solidFill>
                  </a:tcPr>
                </a:tc>
                <a:tc>
                  <a:txBody>
                    <a:bodyPr/>
                    <a:lstStyle/>
                    <a:p>
                      <a:pPr algn="ctr" fontAlgn="ctr"/>
                      <a:r>
                        <a:rPr lang="en-US" altLang="zh-TW" sz="1500" b="0" i="0" u="none" strike="noStrike" dirty="0" smtClean="0">
                          <a:solidFill>
                            <a:srgbClr val="000000"/>
                          </a:solidFill>
                          <a:latin typeface="+mn-lt"/>
                        </a:rPr>
                        <a:t>109.0444</a:t>
                      </a:r>
                      <a:endParaRPr lang="en-US" altLang="zh-TW" sz="1500" b="0" i="0" u="none" strike="noStrike" dirty="0">
                        <a:solidFill>
                          <a:srgbClr val="000000"/>
                        </a:solidFill>
                        <a:latin typeface="+mn-lt"/>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AC090"/>
                    </a:solidFill>
                  </a:tcPr>
                </a:tc>
                <a:tc>
                  <a:txBody>
                    <a:bodyPr/>
                    <a:lstStyle/>
                    <a:p>
                      <a:pPr algn="ctr" fontAlgn="ctr"/>
                      <a:r>
                        <a:rPr lang="en-US" altLang="zh-TW" sz="1500" b="0" i="0" u="none" strike="noStrike">
                          <a:solidFill>
                            <a:srgbClr val="000000"/>
                          </a:solidFill>
                          <a:latin typeface="+mn-lt"/>
                        </a:rPr>
                        <a:t>109.0444</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AC090"/>
                    </a:solidFill>
                  </a:tcPr>
                </a:tc>
                <a:tc>
                  <a:txBody>
                    <a:bodyPr/>
                    <a:lstStyle/>
                    <a:p>
                      <a:pPr algn="ctr" fontAlgn="ctr"/>
                      <a:r>
                        <a:rPr lang="en-US" altLang="zh-TW" sz="1500" b="0" i="0" u="none" strike="noStrike" dirty="0" smtClean="0">
                          <a:solidFill>
                            <a:srgbClr val="000000"/>
                          </a:solidFill>
                          <a:latin typeface="+mn-lt"/>
                        </a:rPr>
                        <a:t>109.0444</a:t>
                      </a:r>
                      <a:endParaRPr lang="en-US" altLang="zh-TW" sz="1500" b="0" i="0" u="none" strike="noStrike" dirty="0">
                        <a:solidFill>
                          <a:srgbClr val="000000"/>
                        </a:solidFill>
                        <a:latin typeface="+mn-lt"/>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AC090"/>
                    </a:solidFill>
                  </a:tcPr>
                </a:tc>
                <a:tc>
                  <a:txBody>
                    <a:bodyPr/>
                    <a:lstStyle/>
                    <a:p>
                      <a:pPr algn="ctr" fontAlgn="ctr"/>
                      <a:r>
                        <a:rPr lang="en-US" altLang="zh-TW" sz="1500" b="0" i="0" u="none" strike="noStrike" dirty="0" smtClean="0">
                          <a:solidFill>
                            <a:srgbClr val="000000"/>
                          </a:solidFill>
                          <a:latin typeface="+mn-lt"/>
                        </a:rPr>
                        <a:t>109.0444</a:t>
                      </a:r>
                      <a:endParaRPr lang="en-US" altLang="zh-TW" sz="1500" b="0" i="0" u="none" strike="noStrike" dirty="0">
                        <a:solidFill>
                          <a:srgbClr val="000000"/>
                        </a:solidFill>
                        <a:latin typeface="+mn-lt"/>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AC090"/>
                    </a:solidFill>
                  </a:tcPr>
                </a:tc>
                <a:tc>
                  <a:txBody>
                    <a:bodyPr/>
                    <a:lstStyle/>
                    <a:p>
                      <a:pPr algn="ctr" fontAlgn="ctr"/>
                      <a:r>
                        <a:rPr lang="en-US" altLang="zh-TW" sz="1500" b="0" i="0" u="none" strike="noStrike" dirty="0" smtClean="0">
                          <a:solidFill>
                            <a:srgbClr val="000000"/>
                          </a:solidFill>
                          <a:latin typeface="+mn-lt"/>
                        </a:rPr>
                        <a:t>109.0444</a:t>
                      </a:r>
                      <a:endParaRPr lang="en-US" altLang="zh-TW" sz="1500" b="0" i="0" u="none" strike="noStrike" dirty="0">
                        <a:solidFill>
                          <a:srgbClr val="000000"/>
                        </a:solidFill>
                        <a:latin typeface="+mn-lt"/>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AC090"/>
                    </a:solidFill>
                  </a:tcPr>
                </a:tc>
                <a:tc>
                  <a:txBody>
                    <a:bodyPr/>
                    <a:lstStyle/>
                    <a:p>
                      <a:pPr algn="ctr" fontAlgn="ctr"/>
                      <a:r>
                        <a:rPr lang="en-US" altLang="zh-TW" sz="1500" b="0" i="0" u="none" strike="noStrike" dirty="0" smtClean="0">
                          <a:solidFill>
                            <a:srgbClr val="000000"/>
                          </a:solidFill>
                          <a:latin typeface="+mn-lt"/>
                        </a:rPr>
                        <a:t>109.0444</a:t>
                      </a:r>
                      <a:endParaRPr lang="en-US" altLang="zh-TW" sz="1500" b="0" i="0" u="none" strike="noStrike" dirty="0">
                        <a:solidFill>
                          <a:srgbClr val="000000"/>
                        </a:solidFill>
                        <a:latin typeface="+mn-lt"/>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AC090"/>
                    </a:solidFill>
                  </a:tcPr>
                </a:tc>
              </a:tr>
            </a:tbl>
          </a:graphicData>
        </a:graphic>
      </p:graphicFrame>
    </p:spTree>
    <p:extLst>
      <p:ext uri="{BB962C8B-B14F-4D97-AF65-F5344CB8AC3E}">
        <p14:creationId xmlns="" xmlns:p14="http://schemas.microsoft.com/office/powerpoint/2010/main" val="37350596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403648" y="303647"/>
            <a:ext cx="4298815" cy="778098"/>
          </a:xfrm>
          <a:effectLst>
            <a:outerShdw blurRad="50800" dist="38100" dir="2700000" algn="tl" rotWithShape="0">
              <a:prstClr val="black">
                <a:alpha val="40000"/>
              </a:prstClr>
            </a:outerShdw>
          </a:effectLst>
        </p:spPr>
        <p:txBody>
          <a:bodyPr/>
          <a:lstStyle/>
          <a:p>
            <a:r>
              <a:rPr lang="en-US" altLang="zh-TW" dirty="0" smtClean="0">
                <a:latin typeface="Times New Roman" pitchFamily="18" charset="0"/>
                <a:cs typeface="Times New Roman" pitchFamily="18" charset="0"/>
              </a:rPr>
              <a:t>Convertible Bond</a:t>
            </a:r>
            <a:endParaRPr lang="zh-TW" altLang="en-US" dirty="0">
              <a:latin typeface="Times New Roman" pitchFamily="18" charset="0"/>
              <a:cs typeface="Times New Roman" pitchFamily="18" charset="0"/>
            </a:endParaRPr>
          </a:p>
        </p:txBody>
      </p:sp>
      <p:cxnSp>
        <p:nvCxnSpPr>
          <p:cNvPr id="4" name="直線接點 3"/>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內容版面配置區 4"/>
          <p:cNvSpPr>
            <a:spLocks noGrp="1"/>
          </p:cNvSpPr>
          <p:nvPr>
            <p:ph idx="1"/>
          </p:nvPr>
        </p:nvSpPr>
        <p:spPr>
          <a:xfrm>
            <a:off x="323528" y="1412776"/>
            <a:ext cx="8291264" cy="4713387"/>
          </a:xfrm>
        </p:spPr>
        <p:txBody>
          <a:bodyPr>
            <a:normAutofit/>
          </a:bodyPr>
          <a:lstStyle/>
          <a:p>
            <a:r>
              <a:rPr lang="zh-TW" altLang="en-US" dirty="0" smtClean="0">
                <a:latin typeface="標楷體" pitchFamily="65" charset="-120"/>
                <a:ea typeface="標楷體" pitchFamily="65" charset="-120"/>
              </a:rPr>
              <a:t>到期日：</a:t>
            </a:r>
            <a:endParaRPr lang="en-US" altLang="zh-TW" dirty="0" smtClean="0">
              <a:latin typeface="標楷體" pitchFamily="65" charset="-120"/>
              <a:ea typeface="標楷體" pitchFamily="65" charset="-120"/>
            </a:endParaRPr>
          </a:p>
          <a:p>
            <a:pPr lvl="1"/>
            <a:r>
              <a:rPr lang="zh-TW" altLang="en-US" dirty="0" smtClean="0">
                <a:latin typeface="標楷體" pitchFamily="65" charset="-120"/>
                <a:ea typeface="標楷體" pitchFamily="65" charset="-120"/>
              </a:rPr>
              <a:t>公司贖回可轉債</a:t>
            </a:r>
            <a:endParaRPr lang="en-US" altLang="zh-TW" dirty="0" smtClean="0">
              <a:latin typeface="標楷體" pitchFamily="65" charset="-120"/>
              <a:ea typeface="標楷體" pitchFamily="65" charset="-120"/>
            </a:endParaRPr>
          </a:p>
          <a:p>
            <a:pPr lvl="1"/>
            <a:endParaRPr lang="en-US" altLang="zh-TW" dirty="0" smtClean="0">
              <a:latin typeface="標楷體" pitchFamily="65" charset="-120"/>
              <a:ea typeface="標楷體" pitchFamily="65" charset="-120"/>
            </a:endParaRPr>
          </a:p>
          <a:p>
            <a:pPr lvl="1"/>
            <a:endParaRPr lang="en-US" altLang="zh-TW" dirty="0" smtClean="0">
              <a:latin typeface="標楷體" pitchFamily="65" charset="-120"/>
              <a:ea typeface="標楷體" pitchFamily="65" charset="-120"/>
            </a:endParaRPr>
          </a:p>
          <a:p>
            <a:pPr lvl="1"/>
            <a:r>
              <a:rPr lang="zh-TW" altLang="en-US" dirty="0" smtClean="0">
                <a:latin typeface="標楷體" pitchFamily="65" charset="-120"/>
                <a:ea typeface="標楷體" pitchFamily="65" charset="-120"/>
              </a:rPr>
              <a:t>公司不贖回可轉債</a:t>
            </a:r>
            <a:endParaRPr lang="en-US" altLang="zh-TW" dirty="0" smtClean="0">
              <a:latin typeface="標楷體" pitchFamily="65" charset="-120"/>
              <a:ea typeface="標楷體" pitchFamily="65" charset="-120"/>
            </a:endParaRPr>
          </a:p>
        </p:txBody>
      </p:sp>
      <p:graphicFrame>
        <p:nvGraphicFramePr>
          <p:cNvPr id="86019" name="Object 3"/>
          <p:cNvGraphicFramePr>
            <a:graphicFrameLocks noChangeAspect="1"/>
          </p:cNvGraphicFramePr>
          <p:nvPr/>
        </p:nvGraphicFramePr>
        <p:xfrm>
          <a:off x="53802" y="2708920"/>
          <a:ext cx="9090198" cy="673348"/>
        </p:xfrm>
        <a:graphic>
          <a:graphicData uri="http://schemas.openxmlformats.org/presentationml/2006/ole">
            <p:oleObj spid="_x0000_s86033" name="Equation" r:id="rId3" imgW="6515100" imgH="482600" progId="Equation.DSMT4">
              <p:embed/>
            </p:oleObj>
          </a:graphicData>
        </a:graphic>
      </p:graphicFrame>
      <p:graphicFrame>
        <p:nvGraphicFramePr>
          <p:cNvPr id="86020" name="Object 4"/>
          <p:cNvGraphicFramePr>
            <a:graphicFrameLocks noChangeAspect="1"/>
          </p:cNvGraphicFramePr>
          <p:nvPr/>
        </p:nvGraphicFramePr>
        <p:xfrm>
          <a:off x="-1" y="4278221"/>
          <a:ext cx="9144001" cy="590939"/>
        </p:xfrm>
        <a:graphic>
          <a:graphicData uri="http://schemas.openxmlformats.org/presentationml/2006/ole">
            <p:oleObj spid="_x0000_s86034" name="Equation" r:id="rId4" imgW="7467600" imgH="482600" progId="Equation.DSMT4">
              <p:embed/>
            </p:oleObj>
          </a:graphicData>
        </a:graphic>
      </p:graphicFrame>
      <p:sp>
        <p:nvSpPr>
          <p:cNvPr id="7" name="文字方塊 6"/>
          <p:cNvSpPr txBox="1"/>
          <p:nvPr/>
        </p:nvSpPr>
        <p:spPr>
          <a:xfrm>
            <a:off x="1691680" y="2879358"/>
            <a:ext cx="1368152" cy="261610"/>
          </a:xfrm>
          <a:prstGeom prst="rect">
            <a:avLst/>
          </a:prstGeom>
          <a:noFill/>
        </p:spPr>
        <p:txBody>
          <a:bodyPr wrap="square" rtlCol="0">
            <a:spAutoFit/>
          </a:bodyPr>
          <a:lstStyle/>
          <a:p>
            <a:r>
              <a:rPr lang="zh-TW" altLang="en-US" sz="1100" dirty="0" smtClean="0">
                <a:solidFill>
                  <a:srgbClr val="FF0000"/>
                </a:solidFill>
                <a:latin typeface="標楷體" pitchFamily="65" charset="-120"/>
                <a:ea typeface="標楷體" pitchFamily="65" charset="-120"/>
              </a:rPr>
              <a:t>可轉債未轉換張數</a:t>
            </a:r>
            <a:endParaRPr lang="zh-TW" altLang="en-US" sz="1100" dirty="0">
              <a:solidFill>
                <a:srgbClr val="FF0000"/>
              </a:solidFill>
              <a:latin typeface="標楷體" pitchFamily="65" charset="-120"/>
              <a:ea typeface="標楷體" pitchFamily="65" charset="-120"/>
            </a:endParaRPr>
          </a:p>
        </p:txBody>
      </p:sp>
      <p:sp>
        <p:nvSpPr>
          <p:cNvPr id="8" name="文字方塊 7"/>
          <p:cNvSpPr txBox="1"/>
          <p:nvPr/>
        </p:nvSpPr>
        <p:spPr>
          <a:xfrm>
            <a:off x="2915816" y="2879358"/>
            <a:ext cx="1152128" cy="261610"/>
          </a:xfrm>
          <a:prstGeom prst="rect">
            <a:avLst/>
          </a:prstGeom>
          <a:noFill/>
        </p:spPr>
        <p:txBody>
          <a:bodyPr wrap="square" rtlCol="0">
            <a:spAutoFit/>
          </a:bodyPr>
          <a:lstStyle/>
          <a:p>
            <a:r>
              <a:rPr lang="zh-TW" altLang="en-US" sz="1100" dirty="0" smtClean="0">
                <a:solidFill>
                  <a:srgbClr val="FF0000"/>
                </a:solidFill>
                <a:latin typeface="標楷體" pitchFamily="65" charset="-120"/>
                <a:ea typeface="標楷體" pitchFamily="65" charset="-120"/>
              </a:rPr>
              <a:t>贖回價值</a:t>
            </a:r>
            <a:endParaRPr lang="zh-TW" altLang="en-US" sz="1100" dirty="0">
              <a:solidFill>
                <a:srgbClr val="FF0000"/>
              </a:solidFill>
              <a:latin typeface="標楷體" pitchFamily="65" charset="-120"/>
              <a:ea typeface="標楷體" pitchFamily="65" charset="-120"/>
            </a:endParaRPr>
          </a:p>
        </p:txBody>
      </p:sp>
      <p:sp>
        <p:nvSpPr>
          <p:cNvPr id="9" name="文字方塊 8"/>
          <p:cNvSpPr txBox="1"/>
          <p:nvPr/>
        </p:nvSpPr>
        <p:spPr>
          <a:xfrm>
            <a:off x="3707904" y="2879358"/>
            <a:ext cx="1584176" cy="261610"/>
          </a:xfrm>
          <a:prstGeom prst="rect">
            <a:avLst/>
          </a:prstGeom>
          <a:noFill/>
        </p:spPr>
        <p:txBody>
          <a:bodyPr wrap="square" rtlCol="0">
            <a:spAutoFit/>
          </a:bodyPr>
          <a:lstStyle/>
          <a:p>
            <a:r>
              <a:rPr lang="zh-TW" altLang="en-US" sz="1100" dirty="0" smtClean="0">
                <a:solidFill>
                  <a:srgbClr val="FF0000"/>
                </a:solidFill>
                <a:latin typeface="標楷體" pitchFamily="65" charset="-120"/>
                <a:ea typeface="標楷體" pitchFamily="65" charset="-120"/>
              </a:rPr>
              <a:t>可轉債本期轉換張數</a:t>
            </a:r>
            <a:endParaRPr lang="zh-TW" altLang="en-US" sz="1100" dirty="0">
              <a:solidFill>
                <a:srgbClr val="FF0000"/>
              </a:solidFill>
              <a:latin typeface="標楷體" pitchFamily="65" charset="-120"/>
              <a:ea typeface="標楷體" pitchFamily="65" charset="-120"/>
            </a:endParaRPr>
          </a:p>
        </p:txBody>
      </p:sp>
      <p:sp>
        <p:nvSpPr>
          <p:cNvPr id="10" name="文字方塊 9"/>
          <p:cNvSpPr txBox="1"/>
          <p:nvPr/>
        </p:nvSpPr>
        <p:spPr>
          <a:xfrm>
            <a:off x="5724128" y="2951366"/>
            <a:ext cx="1440160" cy="261610"/>
          </a:xfrm>
          <a:prstGeom prst="rect">
            <a:avLst/>
          </a:prstGeom>
          <a:noFill/>
        </p:spPr>
        <p:txBody>
          <a:bodyPr wrap="square" rtlCol="0">
            <a:spAutoFit/>
          </a:bodyPr>
          <a:lstStyle/>
          <a:p>
            <a:r>
              <a:rPr lang="zh-TW" altLang="en-US" sz="1100" dirty="0" smtClean="0">
                <a:solidFill>
                  <a:srgbClr val="FF0000"/>
                </a:solidFill>
                <a:latin typeface="標楷體" pitchFamily="65" charset="-120"/>
                <a:ea typeface="標楷體" pitchFamily="65" charset="-120"/>
              </a:rPr>
              <a:t>本期股價</a:t>
            </a:r>
            <a:r>
              <a:rPr lang="en-US" altLang="zh-TW" sz="1100" dirty="0" smtClean="0">
                <a:solidFill>
                  <a:srgbClr val="FF0000"/>
                </a:solidFill>
                <a:latin typeface="標楷體" pitchFamily="65" charset="-120"/>
                <a:ea typeface="標楷體" pitchFamily="65" charset="-120"/>
              </a:rPr>
              <a:t>(call)</a:t>
            </a:r>
            <a:endParaRPr lang="zh-TW" altLang="en-US" sz="1100" dirty="0">
              <a:solidFill>
                <a:srgbClr val="FF0000"/>
              </a:solidFill>
              <a:latin typeface="標楷體" pitchFamily="65" charset="-120"/>
              <a:ea typeface="標楷體" pitchFamily="65" charset="-120"/>
            </a:endParaRPr>
          </a:p>
        </p:txBody>
      </p:sp>
      <p:sp>
        <p:nvSpPr>
          <p:cNvPr id="11" name="文字方塊 10"/>
          <p:cNvSpPr txBox="1"/>
          <p:nvPr/>
        </p:nvSpPr>
        <p:spPr>
          <a:xfrm>
            <a:off x="7775848" y="2492896"/>
            <a:ext cx="1368152"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未破產</a:t>
            </a:r>
            <a:endParaRPr lang="zh-TW" altLang="en-US" sz="1500" dirty="0">
              <a:solidFill>
                <a:srgbClr val="FF0000"/>
              </a:solidFill>
              <a:latin typeface="標楷體" pitchFamily="65" charset="-120"/>
              <a:ea typeface="標楷體" pitchFamily="65" charset="-120"/>
            </a:endParaRPr>
          </a:p>
        </p:txBody>
      </p:sp>
      <p:sp>
        <p:nvSpPr>
          <p:cNvPr id="12" name="文字方塊 11"/>
          <p:cNvSpPr txBox="1"/>
          <p:nvPr/>
        </p:nvSpPr>
        <p:spPr>
          <a:xfrm>
            <a:off x="6876256" y="3068960"/>
            <a:ext cx="1368152"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破產</a:t>
            </a:r>
            <a:endParaRPr lang="zh-TW" altLang="en-US" sz="1500" dirty="0">
              <a:solidFill>
                <a:srgbClr val="FF0000"/>
              </a:solidFill>
              <a:latin typeface="標楷體" pitchFamily="65" charset="-120"/>
              <a:ea typeface="標楷體" pitchFamily="65" charset="-120"/>
            </a:endParaRPr>
          </a:p>
        </p:txBody>
      </p:sp>
      <p:sp>
        <p:nvSpPr>
          <p:cNvPr id="13" name="文字方塊 12"/>
          <p:cNvSpPr txBox="1"/>
          <p:nvPr/>
        </p:nvSpPr>
        <p:spPr>
          <a:xfrm>
            <a:off x="2339752" y="3280628"/>
            <a:ext cx="1368152" cy="292388"/>
          </a:xfrm>
          <a:prstGeom prst="rect">
            <a:avLst/>
          </a:prstGeom>
          <a:noFill/>
        </p:spPr>
        <p:txBody>
          <a:bodyPr wrap="square" rtlCol="0">
            <a:spAutoFit/>
          </a:bodyPr>
          <a:lstStyle/>
          <a:p>
            <a:r>
              <a:rPr lang="zh-TW" altLang="en-US" sz="1300" dirty="0" smtClean="0">
                <a:solidFill>
                  <a:srgbClr val="FF0000"/>
                </a:solidFill>
                <a:latin typeface="標楷體" pitchFamily="65" charset="-120"/>
                <a:ea typeface="標楷體" pitchFamily="65" charset="-120"/>
              </a:rPr>
              <a:t>剩餘公司資產</a:t>
            </a:r>
            <a:endParaRPr lang="zh-TW" altLang="en-US" sz="1300" dirty="0">
              <a:solidFill>
                <a:srgbClr val="FF0000"/>
              </a:solidFill>
              <a:latin typeface="標楷體" pitchFamily="65" charset="-120"/>
              <a:ea typeface="標楷體" pitchFamily="65" charset="-120"/>
            </a:endParaRPr>
          </a:p>
        </p:txBody>
      </p:sp>
      <p:sp>
        <p:nvSpPr>
          <p:cNvPr id="14" name="文字方塊 13"/>
          <p:cNvSpPr txBox="1"/>
          <p:nvPr/>
        </p:nvSpPr>
        <p:spPr>
          <a:xfrm>
            <a:off x="4211960" y="3280628"/>
            <a:ext cx="1368152" cy="292388"/>
          </a:xfrm>
          <a:prstGeom prst="rect">
            <a:avLst/>
          </a:prstGeom>
          <a:noFill/>
        </p:spPr>
        <p:txBody>
          <a:bodyPr wrap="square" rtlCol="0">
            <a:spAutoFit/>
          </a:bodyPr>
          <a:lstStyle/>
          <a:p>
            <a:r>
              <a:rPr lang="zh-TW" altLang="en-US" sz="1300" dirty="0" smtClean="0">
                <a:solidFill>
                  <a:srgbClr val="FF0000"/>
                </a:solidFill>
                <a:latin typeface="標楷體" pitchFamily="65" charset="-120"/>
                <a:ea typeface="標楷體" pitchFamily="65" charset="-120"/>
              </a:rPr>
              <a:t>普通債價值</a:t>
            </a:r>
            <a:endParaRPr lang="zh-TW" altLang="en-US" sz="1300" dirty="0">
              <a:solidFill>
                <a:srgbClr val="FF0000"/>
              </a:solidFill>
              <a:latin typeface="標楷體" pitchFamily="65" charset="-120"/>
              <a:ea typeface="標楷體" pitchFamily="65" charset="-120"/>
            </a:endParaRPr>
          </a:p>
        </p:txBody>
      </p:sp>
      <p:sp>
        <p:nvSpPr>
          <p:cNvPr id="15" name="文字方塊 14"/>
          <p:cNvSpPr txBox="1"/>
          <p:nvPr/>
        </p:nvSpPr>
        <p:spPr>
          <a:xfrm>
            <a:off x="7884368" y="4041939"/>
            <a:ext cx="1368152"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未破產</a:t>
            </a:r>
            <a:endParaRPr lang="zh-TW" altLang="en-US" sz="1500" dirty="0">
              <a:solidFill>
                <a:srgbClr val="FF0000"/>
              </a:solidFill>
              <a:latin typeface="標楷體" pitchFamily="65" charset="-120"/>
              <a:ea typeface="標楷體" pitchFamily="65" charset="-120"/>
            </a:endParaRPr>
          </a:p>
        </p:txBody>
      </p:sp>
      <p:sp>
        <p:nvSpPr>
          <p:cNvPr id="16" name="文字方塊 15"/>
          <p:cNvSpPr txBox="1"/>
          <p:nvPr/>
        </p:nvSpPr>
        <p:spPr>
          <a:xfrm>
            <a:off x="5724128" y="4581128"/>
            <a:ext cx="1368152"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破產</a:t>
            </a:r>
            <a:endParaRPr lang="zh-TW" altLang="en-US" sz="1500" dirty="0">
              <a:solidFill>
                <a:srgbClr val="FF0000"/>
              </a:solidFill>
              <a:latin typeface="標楷體" pitchFamily="65" charset="-120"/>
              <a:ea typeface="標楷體" pitchFamily="65" charset="-120"/>
            </a:endParaRPr>
          </a:p>
        </p:txBody>
      </p:sp>
      <p:sp>
        <p:nvSpPr>
          <p:cNvPr id="17" name="文字方塊 16"/>
          <p:cNvSpPr txBox="1"/>
          <p:nvPr/>
        </p:nvSpPr>
        <p:spPr>
          <a:xfrm>
            <a:off x="1475656" y="4437112"/>
            <a:ext cx="1368152" cy="261610"/>
          </a:xfrm>
          <a:prstGeom prst="rect">
            <a:avLst/>
          </a:prstGeom>
          <a:noFill/>
        </p:spPr>
        <p:txBody>
          <a:bodyPr wrap="square" rtlCol="0">
            <a:spAutoFit/>
          </a:bodyPr>
          <a:lstStyle/>
          <a:p>
            <a:r>
              <a:rPr lang="zh-TW" altLang="en-US" sz="1100" dirty="0" smtClean="0">
                <a:solidFill>
                  <a:srgbClr val="FF0000"/>
                </a:solidFill>
                <a:latin typeface="標楷體" pitchFamily="65" charset="-120"/>
                <a:ea typeface="標楷體" pitchFamily="65" charset="-120"/>
              </a:rPr>
              <a:t>可轉債未轉換張數</a:t>
            </a:r>
            <a:endParaRPr lang="zh-TW" altLang="en-US" sz="1100" dirty="0">
              <a:solidFill>
                <a:srgbClr val="FF0000"/>
              </a:solidFill>
              <a:latin typeface="標楷體" pitchFamily="65" charset="-120"/>
              <a:ea typeface="標楷體" pitchFamily="65" charset="-120"/>
            </a:endParaRPr>
          </a:p>
        </p:txBody>
      </p:sp>
      <p:sp>
        <p:nvSpPr>
          <p:cNvPr id="18" name="文字方塊 17"/>
          <p:cNvSpPr txBox="1"/>
          <p:nvPr/>
        </p:nvSpPr>
        <p:spPr>
          <a:xfrm>
            <a:off x="2915816" y="4437112"/>
            <a:ext cx="1368152" cy="261610"/>
          </a:xfrm>
          <a:prstGeom prst="rect">
            <a:avLst/>
          </a:prstGeom>
          <a:noFill/>
        </p:spPr>
        <p:txBody>
          <a:bodyPr wrap="square" rtlCol="0">
            <a:spAutoFit/>
          </a:bodyPr>
          <a:lstStyle/>
          <a:p>
            <a:r>
              <a:rPr lang="zh-TW" altLang="en-US" sz="1100" dirty="0" smtClean="0">
                <a:solidFill>
                  <a:srgbClr val="FF0000"/>
                </a:solidFill>
                <a:latin typeface="標楷體" pitchFamily="65" charset="-120"/>
                <a:ea typeface="標楷體" pitchFamily="65" charset="-120"/>
              </a:rPr>
              <a:t>可轉債價值</a:t>
            </a:r>
            <a:endParaRPr lang="zh-TW" altLang="en-US" sz="1100" dirty="0">
              <a:solidFill>
                <a:srgbClr val="FF0000"/>
              </a:solidFill>
              <a:latin typeface="標楷體" pitchFamily="65" charset="-120"/>
              <a:ea typeface="標楷體" pitchFamily="65" charset="-120"/>
            </a:endParaRPr>
          </a:p>
        </p:txBody>
      </p:sp>
      <p:sp>
        <p:nvSpPr>
          <p:cNvPr id="20" name="文字方塊 19"/>
          <p:cNvSpPr txBox="1"/>
          <p:nvPr/>
        </p:nvSpPr>
        <p:spPr>
          <a:xfrm>
            <a:off x="4067944" y="4437112"/>
            <a:ext cx="1584176" cy="261610"/>
          </a:xfrm>
          <a:prstGeom prst="rect">
            <a:avLst/>
          </a:prstGeom>
          <a:noFill/>
        </p:spPr>
        <p:txBody>
          <a:bodyPr wrap="square" rtlCol="0">
            <a:spAutoFit/>
          </a:bodyPr>
          <a:lstStyle/>
          <a:p>
            <a:r>
              <a:rPr lang="zh-TW" altLang="en-US" sz="1100" dirty="0" smtClean="0">
                <a:solidFill>
                  <a:srgbClr val="FF0000"/>
                </a:solidFill>
                <a:latin typeface="標楷體" pitchFamily="65" charset="-120"/>
                <a:ea typeface="標楷體" pitchFamily="65" charset="-120"/>
              </a:rPr>
              <a:t>可轉債本期轉換張數</a:t>
            </a:r>
            <a:endParaRPr lang="zh-TW" altLang="en-US" sz="1100" dirty="0">
              <a:solidFill>
                <a:srgbClr val="FF0000"/>
              </a:solidFill>
              <a:latin typeface="標楷體" pitchFamily="65" charset="-120"/>
              <a:ea typeface="標楷體" pitchFamily="65" charset="-120"/>
            </a:endParaRPr>
          </a:p>
        </p:txBody>
      </p:sp>
      <p:sp>
        <p:nvSpPr>
          <p:cNvPr id="21" name="文字方塊 20"/>
          <p:cNvSpPr txBox="1"/>
          <p:nvPr/>
        </p:nvSpPr>
        <p:spPr>
          <a:xfrm>
            <a:off x="5724128" y="4437112"/>
            <a:ext cx="1440160" cy="261610"/>
          </a:xfrm>
          <a:prstGeom prst="rect">
            <a:avLst/>
          </a:prstGeom>
          <a:noFill/>
        </p:spPr>
        <p:txBody>
          <a:bodyPr wrap="square" rtlCol="0">
            <a:spAutoFit/>
          </a:bodyPr>
          <a:lstStyle/>
          <a:p>
            <a:r>
              <a:rPr lang="zh-TW" altLang="en-US" sz="1100" dirty="0" smtClean="0">
                <a:solidFill>
                  <a:srgbClr val="FF0000"/>
                </a:solidFill>
                <a:latin typeface="標楷體" pitchFamily="65" charset="-120"/>
                <a:ea typeface="標楷體" pitchFamily="65" charset="-120"/>
              </a:rPr>
              <a:t>本期股價</a:t>
            </a:r>
            <a:r>
              <a:rPr lang="en-US" altLang="zh-TW" sz="1100" dirty="0" smtClean="0">
                <a:solidFill>
                  <a:srgbClr val="FF0000"/>
                </a:solidFill>
                <a:latin typeface="標楷體" pitchFamily="65" charset="-120"/>
                <a:ea typeface="標楷體" pitchFamily="65" charset="-120"/>
              </a:rPr>
              <a:t>(</a:t>
            </a:r>
            <a:r>
              <a:rPr lang="en-US" altLang="zh-TW" sz="1100" dirty="0" err="1" smtClean="0">
                <a:solidFill>
                  <a:srgbClr val="FF0000"/>
                </a:solidFill>
                <a:latin typeface="標楷體" pitchFamily="65" charset="-120"/>
                <a:ea typeface="標楷體" pitchFamily="65" charset="-120"/>
              </a:rPr>
              <a:t>uncall</a:t>
            </a:r>
            <a:r>
              <a:rPr lang="en-US" altLang="zh-TW" sz="1100" dirty="0" smtClean="0">
                <a:solidFill>
                  <a:srgbClr val="FF0000"/>
                </a:solidFill>
                <a:latin typeface="標楷體" pitchFamily="65" charset="-120"/>
                <a:ea typeface="標楷體" pitchFamily="65" charset="-120"/>
              </a:rPr>
              <a:t>)</a:t>
            </a:r>
            <a:endParaRPr lang="zh-TW" altLang="en-US" sz="1100" dirty="0">
              <a:solidFill>
                <a:srgbClr val="FF0000"/>
              </a:solidFill>
              <a:latin typeface="標楷體" pitchFamily="65" charset="-120"/>
              <a:ea typeface="標楷體" pitchFamily="65" charset="-120"/>
            </a:endParaRPr>
          </a:p>
        </p:txBody>
      </p:sp>
    </p:spTree>
    <p:extLst>
      <p:ext uri="{BB962C8B-B14F-4D97-AF65-F5344CB8AC3E}">
        <p14:creationId xmlns="" xmlns:p14="http://schemas.microsoft.com/office/powerpoint/2010/main" val="7685234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57200" y="1412776"/>
            <a:ext cx="8229600" cy="4713387"/>
          </a:xfrm>
        </p:spPr>
        <p:txBody>
          <a:bodyPr/>
          <a:lstStyle/>
          <a:p>
            <a:r>
              <a:rPr lang="zh-TW" altLang="en-US" dirty="0" smtClean="0">
                <a:latin typeface="標楷體" pitchFamily="65" charset="-120"/>
                <a:ea typeface="標楷體" pitchFamily="65" charset="-120"/>
              </a:rPr>
              <a:t>通常具備附買回條款</a:t>
            </a:r>
            <a:endParaRPr lang="en-US" altLang="zh-TW" dirty="0" smtClean="0">
              <a:latin typeface="標楷體" pitchFamily="65" charset="-120"/>
              <a:ea typeface="標楷體" pitchFamily="65" charset="-120"/>
            </a:endParaRPr>
          </a:p>
          <a:p>
            <a:pPr lvl="1"/>
            <a:r>
              <a:rPr lang="zh-TW" altLang="en-US" dirty="0">
                <a:latin typeface="標楷體" pitchFamily="65" charset="-120"/>
                <a:ea typeface="標楷體" pitchFamily="65" charset="-120"/>
              </a:rPr>
              <a:t>公司</a:t>
            </a:r>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決策</a:t>
            </a:r>
            <a:r>
              <a:rPr lang="zh-TW" altLang="en-US" dirty="0">
                <a:latin typeface="標楷體" pitchFamily="65" charset="-120"/>
                <a:ea typeface="標楷體" pitchFamily="65" charset="-120"/>
              </a:rPr>
              <a:t>是否贖回流通</a:t>
            </a:r>
            <a:r>
              <a:rPr lang="zh-TW" altLang="en-US" dirty="0" smtClean="0">
                <a:latin typeface="標楷體" pitchFamily="65" charset="-120"/>
                <a:ea typeface="標楷體" pitchFamily="65" charset="-120"/>
              </a:rPr>
              <a:t>在外</a:t>
            </a:r>
            <a:r>
              <a:rPr lang="en-US" altLang="zh-TW" dirty="0" smtClean="0">
                <a:latin typeface="標楷體" pitchFamily="65" charset="-120"/>
                <a:ea typeface="標楷體" pitchFamily="65" charset="-120"/>
              </a:rPr>
              <a:t>CB</a:t>
            </a:r>
          </a:p>
          <a:p>
            <a:pPr lvl="1"/>
            <a:r>
              <a:rPr lang="zh-TW" altLang="en-US" dirty="0">
                <a:latin typeface="標楷體" pitchFamily="65" charset="-120"/>
                <a:ea typeface="標楷體" pitchFamily="65" charset="-120"/>
              </a:rPr>
              <a:t>持有</a:t>
            </a:r>
            <a:r>
              <a:rPr lang="zh-TW" altLang="en-US" dirty="0" smtClean="0">
                <a:latin typeface="標楷體" pitchFamily="65" charset="-120"/>
                <a:ea typeface="標楷體" pitchFamily="65" charset="-120"/>
              </a:rPr>
              <a:t>人</a:t>
            </a:r>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決策是否轉換手中</a:t>
            </a:r>
            <a:r>
              <a:rPr lang="en-US" altLang="zh-TW" dirty="0" smtClean="0">
                <a:latin typeface="標楷體" pitchFamily="65" charset="-120"/>
                <a:ea typeface="標楷體" pitchFamily="65" charset="-120"/>
              </a:rPr>
              <a:t>CB</a:t>
            </a:r>
          </a:p>
          <a:p>
            <a:endParaRPr lang="en-US" altLang="zh-TW" dirty="0" smtClean="0">
              <a:latin typeface="標楷體" pitchFamily="65" charset="-120"/>
              <a:ea typeface="標楷體" pitchFamily="65" charset="-120"/>
            </a:endParaRPr>
          </a:p>
          <a:p>
            <a:r>
              <a:rPr lang="zh-TW" altLang="en-US" dirty="0" smtClean="0">
                <a:latin typeface="標楷體" pitchFamily="65" charset="-120"/>
                <a:ea typeface="標楷體" pitchFamily="65" charset="-120"/>
              </a:rPr>
              <a:t>評價可轉換公司債時應納入考慮</a:t>
            </a:r>
            <a:endParaRPr lang="en-US" altLang="zh-TW" dirty="0" smtClean="0">
              <a:latin typeface="標楷體" pitchFamily="65" charset="-120"/>
              <a:ea typeface="標楷體" pitchFamily="65" charset="-120"/>
            </a:endParaRPr>
          </a:p>
          <a:p>
            <a:pPr lvl="1"/>
            <a:r>
              <a:rPr lang="zh-TW" altLang="en-US" dirty="0">
                <a:latin typeface="標楷體" pitchFamily="65" charset="-120"/>
                <a:ea typeface="標楷體" pitchFamily="65" charset="-120"/>
              </a:rPr>
              <a:t>贖回</a:t>
            </a:r>
            <a:r>
              <a:rPr lang="zh-TW" altLang="en-US" dirty="0" smtClean="0">
                <a:latin typeface="標楷體" pitchFamily="65" charset="-120"/>
                <a:ea typeface="標楷體" pitchFamily="65" charset="-120"/>
              </a:rPr>
              <a:t>策略</a:t>
            </a:r>
            <a:endParaRPr lang="en-US" altLang="zh-TW" dirty="0" smtClean="0">
              <a:latin typeface="標楷體" pitchFamily="65" charset="-120"/>
              <a:ea typeface="標楷體" pitchFamily="65" charset="-120"/>
            </a:endParaRPr>
          </a:p>
          <a:p>
            <a:pPr lvl="1"/>
            <a:r>
              <a:rPr lang="zh-TW" altLang="en-US" dirty="0">
                <a:latin typeface="標楷體" pitchFamily="65" charset="-120"/>
                <a:ea typeface="標楷體" pitchFamily="65" charset="-120"/>
              </a:rPr>
              <a:t>轉換策略</a:t>
            </a:r>
          </a:p>
        </p:txBody>
      </p:sp>
      <p:sp>
        <p:nvSpPr>
          <p:cNvPr id="5" name="標題 1"/>
          <p:cNvSpPr txBox="1">
            <a:spLocks/>
          </p:cNvSpPr>
          <p:nvPr/>
        </p:nvSpPr>
        <p:spPr>
          <a:xfrm>
            <a:off x="1475656" y="193204"/>
            <a:ext cx="2746648" cy="1003548"/>
          </a:xfrm>
          <a:prstGeom prst="rect">
            <a:avLst/>
          </a:prstGeom>
          <a:effectLst>
            <a:outerShdw blurRad="50800" dist="38100" dir="2700000" algn="tl" rotWithShape="0">
              <a:prstClr val="black">
                <a:alpha val="40000"/>
              </a:prstClr>
            </a:outerShdw>
          </a:effectLst>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TW" altLang="en-US" dirty="0" smtClean="0">
                <a:latin typeface="標楷體" pitchFamily="65" charset="-120"/>
                <a:ea typeface="標楷體" pitchFamily="65" charset="-120"/>
              </a:rPr>
              <a:t>研究動機</a:t>
            </a:r>
            <a:endParaRPr lang="zh-TW" altLang="en-US" dirty="0">
              <a:latin typeface="標楷體" pitchFamily="65" charset="-120"/>
              <a:ea typeface="標楷體" pitchFamily="65" charset="-120"/>
            </a:endParaRPr>
          </a:p>
        </p:txBody>
      </p:sp>
      <p:cxnSp>
        <p:nvCxnSpPr>
          <p:cNvPr id="6" name="直線接點 5"/>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9335495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403648" y="303647"/>
            <a:ext cx="4298815" cy="778098"/>
          </a:xfrm>
          <a:effectLst>
            <a:outerShdw blurRad="50800" dist="38100" dir="2700000" algn="tl" rotWithShape="0">
              <a:prstClr val="black">
                <a:alpha val="40000"/>
              </a:prstClr>
            </a:outerShdw>
          </a:effectLst>
        </p:spPr>
        <p:txBody>
          <a:bodyPr/>
          <a:lstStyle/>
          <a:p>
            <a:r>
              <a:rPr lang="en-US" altLang="zh-TW" dirty="0" smtClean="0">
                <a:latin typeface="Times New Roman" pitchFamily="18" charset="0"/>
                <a:cs typeface="Times New Roman" pitchFamily="18" charset="0"/>
              </a:rPr>
              <a:t>Convertible Bond</a:t>
            </a:r>
            <a:endParaRPr lang="zh-TW" altLang="en-US" dirty="0">
              <a:latin typeface="Times New Roman" pitchFamily="18" charset="0"/>
              <a:cs typeface="Times New Roman" pitchFamily="18" charset="0"/>
            </a:endParaRPr>
          </a:p>
        </p:txBody>
      </p:sp>
      <p:cxnSp>
        <p:nvCxnSpPr>
          <p:cNvPr id="4" name="直線接點 3"/>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內容版面配置區 4"/>
          <p:cNvSpPr>
            <a:spLocks noGrp="1"/>
          </p:cNvSpPr>
          <p:nvPr>
            <p:ph idx="1"/>
          </p:nvPr>
        </p:nvSpPr>
        <p:spPr>
          <a:xfrm>
            <a:off x="323528" y="1412776"/>
            <a:ext cx="8291264" cy="4713387"/>
          </a:xfrm>
        </p:spPr>
        <p:txBody>
          <a:bodyPr>
            <a:normAutofit/>
          </a:bodyPr>
          <a:lstStyle/>
          <a:p>
            <a:r>
              <a:rPr lang="zh-TW" altLang="en-US" dirty="0" smtClean="0">
                <a:latin typeface="標楷體" pitchFamily="65" charset="-120"/>
                <a:ea typeface="標楷體" pitchFamily="65" charset="-120"/>
              </a:rPr>
              <a:t>到期日：</a:t>
            </a:r>
            <a:endParaRPr lang="en-US" altLang="zh-TW" dirty="0" smtClean="0">
              <a:latin typeface="標楷體" pitchFamily="65" charset="-120"/>
              <a:ea typeface="標楷體" pitchFamily="65" charset="-120"/>
            </a:endParaRPr>
          </a:p>
          <a:p>
            <a:pPr lvl="1"/>
            <a:r>
              <a:rPr lang="zh-TW" altLang="en-US" dirty="0" smtClean="0">
                <a:latin typeface="標楷體" pitchFamily="65" charset="-120"/>
                <a:ea typeface="標楷體" pitchFamily="65" charset="-120"/>
              </a:rPr>
              <a:t>公司贖回可轉債</a:t>
            </a:r>
            <a:endParaRPr lang="en-US" altLang="zh-TW" dirty="0" smtClean="0">
              <a:latin typeface="標楷體" pitchFamily="65" charset="-120"/>
              <a:ea typeface="標楷體" pitchFamily="65" charset="-120"/>
            </a:endParaRPr>
          </a:p>
          <a:p>
            <a:pPr lvl="1"/>
            <a:endParaRPr lang="en-US" altLang="zh-TW" dirty="0" smtClean="0">
              <a:latin typeface="標楷體" pitchFamily="65" charset="-120"/>
              <a:ea typeface="標楷體" pitchFamily="65" charset="-120"/>
            </a:endParaRPr>
          </a:p>
          <a:p>
            <a:pPr lvl="1"/>
            <a:endParaRPr lang="en-US" altLang="zh-TW" dirty="0" smtClean="0">
              <a:latin typeface="標楷體" pitchFamily="65" charset="-120"/>
              <a:ea typeface="標楷體" pitchFamily="65" charset="-120"/>
            </a:endParaRPr>
          </a:p>
          <a:p>
            <a:pPr lvl="1"/>
            <a:r>
              <a:rPr lang="zh-TW" altLang="en-US" dirty="0" smtClean="0">
                <a:latin typeface="標楷體" pitchFamily="65" charset="-120"/>
                <a:ea typeface="標楷體" pitchFamily="65" charset="-120"/>
              </a:rPr>
              <a:t>公司不贖回可轉債</a:t>
            </a:r>
            <a:endParaRPr lang="en-US" altLang="zh-TW" dirty="0" smtClean="0">
              <a:latin typeface="標楷體" pitchFamily="65" charset="-120"/>
              <a:ea typeface="標楷體" pitchFamily="65" charset="-120"/>
            </a:endParaRPr>
          </a:p>
        </p:txBody>
      </p:sp>
      <p:graphicFrame>
        <p:nvGraphicFramePr>
          <p:cNvPr id="86019" name="Object 3"/>
          <p:cNvGraphicFramePr>
            <a:graphicFrameLocks noChangeAspect="1"/>
          </p:cNvGraphicFramePr>
          <p:nvPr/>
        </p:nvGraphicFramePr>
        <p:xfrm>
          <a:off x="60325" y="2708275"/>
          <a:ext cx="8991600" cy="720725"/>
        </p:xfrm>
        <a:graphic>
          <a:graphicData uri="http://schemas.openxmlformats.org/presentationml/2006/ole">
            <p:oleObj spid="_x0000_s224270" name="Equation" r:id="rId3" imgW="6032500" imgH="482600" progId="Equation.DSMT4">
              <p:embed/>
            </p:oleObj>
          </a:graphicData>
        </a:graphic>
      </p:graphicFrame>
      <p:graphicFrame>
        <p:nvGraphicFramePr>
          <p:cNvPr id="86020" name="Object 4"/>
          <p:cNvGraphicFramePr>
            <a:graphicFrameLocks noChangeAspect="1"/>
          </p:cNvGraphicFramePr>
          <p:nvPr/>
        </p:nvGraphicFramePr>
        <p:xfrm>
          <a:off x="125413" y="4137025"/>
          <a:ext cx="8893175" cy="876300"/>
        </p:xfrm>
        <a:graphic>
          <a:graphicData uri="http://schemas.openxmlformats.org/presentationml/2006/ole">
            <p:oleObj spid="_x0000_s224271" name="Equation" r:id="rId4" imgW="6883400" imgH="685800" progId="Equation.DSMT4">
              <p:embed/>
            </p:oleObj>
          </a:graphicData>
        </a:graphic>
      </p:graphicFrame>
      <p:sp>
        <p:nvSpPr>
          <p:cNvPr id="7" name="文字方塊 6"/>
          <p:cNvSpPr txBox="1"/>
          <p:nvPr/>
        </p:nvSpPr>
        <p:spPr>
          <a:xfrm>
            <a:off x="1979712" y="2924944"/>
            <a:ext cx="1368152" cy="261610"/>
          </a:xfrm>
          <a:prstGeom prst="rect">
            <a:avLst/>
          </a:prstGeom>
          <a:noFill/>
        </p:spPr>
        <p:txBody>
          <a:bodyPr wrap="square" rtlCol="0">
            <a:spAutoFit/>
          </a:bodyPr>
          <a:lstStyle/>
          <a:p>
            <a:r>
              <a:rPr lang="zh-TW" altLang="en-US" sz="1100" dirty="0" smtClean="0">
                <a:solidFill>
                  <a:srgbClr val="FF0000"/>
                </a:solidFill>
                <a:latin typeface="標楷體" pitchFamily="65" charset="-120"/>
                <a:ea typeface="標楷體" pitchFamily="65" charset="-120"/>
              </a:rPr>
              <a:t>可轉債未轉換張數</a:t>
            </a:r>
            <a:endParaRPr lang="zh-TW" altLang="en-US" sz="1100" dirty="0">
              <a:solidFill>
                <a:srgbClr val="FF0000"/>
              </a:solidFill>
              <a:latin typeface="標楷體" pitchFamily="65" charset="-120"/>
              <a:ea typeface="標楷體" pitchFamily="65" charset="-120"/>
            </a:endParaRPr>
          </a:p>
        </p:txBody>
      </p:sp>
      <p:sp>
        <p:nvSpPr>
          <p:cNvPr id="8" name="文字方塊 7"/>
          <p:cNvSpPr txBox="1"/>
          <p:nvPr/>
        </p:nvSpPr>
        <p:spPr>
          <a:xfrm>
            <a:off x="3203848" y="2924944"/>
            <a:ext cx="1152128" cy="261610"/>
          </a:xfrm>
          <a:prstGeom prst="rect">
            <a:avLst/>
          </a:prstGeom>
          <a:noFill/>
        </p:spPr>
        <p:txBody>
          <a:bodyPr wrap="square" rtlCol="0">
            <a:spAutoFit/>
          </a:bodyPr>
          <a:lstStyle/>
          <a:p>
            <a:r>
              <a:rPr lang="zh-TW" altLang="en-US" sz="1100" dirty="0" smtClean="0">
                <a:solidFill>
                  <a:srgbClr val="FF0000"/>
                </a:solidFill>
                <a:latin typeface="標楷體" pitchFamily="65" charset="-120"/>
                <a:ea typeface="標楷體" pitchFamily="65" charset="-120"/>
              </a:rPr>
              <a:t>贖回價值</a:t>
            </a:r>
            <a:endParaRPr lang="zh-TW" altLang="en-US" sz="1100" dirty="0">
              <a:solidFill>
                <a:srgbClr val="FF0000"/>
              </a:solidFill>
              <a:latin typeface="標楷體" pitchFamily="65" charset="-120"/>
              <a:ea typeface="標楷體" pitchFamily="65" charset="-120"/>
            </a:endParaRPr>
          </a:p>
        </p:txBody>
      </p:sp>
      <p:sp>
        <p:nvSpPr>
          <p:cNvPr id="9" name="文字方塊 8"/>
          <p:cNvSpPr txBox="1"/>
          <p:nvPr/>
        </p:nvSpPr>
        <p:spPr>
          <a:xfrm>
            <a:off x="3779912" y="2924944"/>
            <a:ext cx="1584176" cy="261610"/>
          </a:xfrm>
          <a:prstGeom prst="rect">
            <a:avLst/>
          </a:prstGeom>
          <a:noFill/>
        </p:spPr>
        <p:txBody>
          <a:bodyPr wrap="square" rtlCol="0">
            <a:spAutoFit/>
          </a:bodyPr>
          <a:lstStyle/>
          <a:p>
            <a:r>
              <a:rPr lang="zh-TW" altLang="en-US" sz="1100" dirty="0" smtClean="0">
                <a:solidFill>
                  <a:srgbClr val="FF0000"/>
                </a:solidFill>
                <a:latin typeface="標楷體" pitchFamily="65" charset="-120"/>
                <a:ea typeface="標楷體" pitchFamily="65" charset="-120"/>
              </a:rPr>
              <a:t>可轉債本期轉換張數</a:t>
            </a:r>
            <a:endParaRPr lang="zh-TW" altLang="en-US" sz="1100" dirty="0">
              <a:solidFill>
                <a:srgbClr val="FF0000"/>
              </a:solidFill>
              <a:latin typeface="標楷體" pitchFamily="65" charset="-120"/>
              <a:ea typeface="標楷體" pitchFamily="65" charset="-120"/>
            </a:endParaRPr>
          </a:p>
        </p:txBody>
      </p:sp>
      <p:sp>
        <p:nvSpPr>
          <p:cNvPr id="10" name="文字方塊 9"/>
          <p:cNvSpPr txBox="1"/>
          <p:nvPr/>
        </p:nvSpPr>
        <p:spPr>
          <a:xfrm>
            <a:off x="5076056" y="2924944"/>
            <a:ext cx="1440160" cy="261610"/>
          </a:xfrm>
          <a:prstGeom prst="rect">
            <a:avLst/>
          </a:prstGeom>
          <a:noFill/>
        </p:spPr>
        <p:txBody>
          <a:bodyPr wrap="square" rtlCol="0">
            <a:spAutoFit/>
          </a:bodyPr>
          <a:lstStyle/>
          <a:p>
            <a:r>
              <a:rPr lang="zh-TW" altLang="en-US" sz="1100" dirty="0" smtClean="0">
                <a:solidFill>
                  <a:srgbClr val="FF0000"/>
                </a:solidFill>
                <a:latin typeface="標楷體" pitchFamily="65" charset="-120"/>
                <a:ea typeface="標楷體" pitchFamily="65" charset="-120"/>
              </a:rPr>
              <a:t>本期股價</a:t>
            </a:r>
            <a:r>
              <a:rPr lang="en-US" altLang="zh-TW" sz="1100" dirty="0" smtClean="0">
                <a:solidFill>
                  <a:srgbClr val="FF0000"/>
                </a:solidFill>
                <a:latin typeface="標楷體" pitchFamily="65" charset="-120"/>
                <a:ea typeface="標楷體" pitchFamily="65" charset="-120"/>
              </a:rPr>
              <a:t>(call)</a:t>
            </a:r>
            <a:endParaRPr lang="zh-TW" altLang="en-US" sz="1100" dirty="0">
              <a:solidFill>
                <a:srgbClr val="FF0000"/>
              </a:solidFill>
              <a:latin typeface="標楷體" pitchFamily="65" charset="-120"/>
              <a:ea typeface="標楷體" pitchFamily="65" charset="-120"/>
            </a:endParaRPr>
          </a:p>
        </p:txBody>
      </p:sp>
      <p:sp>
        <p:nvSpPr>
          <p:cNvPr id="11" name="文字方塊 10"/>
          <p:cNvSpPr txBox="1"/>
          <p:nvPr/>
        </p:nvSpPr>
        <p:spPr>
          <a:xfrm>
            <a:off x="7775848" y="2492896"/>
            <a:ext cx="1368152"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未破產</a:t>
            </a:r>
            <a:endParaRPr lang="zh-TW" altLang="en-US" sz="1500" dirty="0">
              <a:solidFill>
                <a:srgbClr val="FF0000"/>
              </a:solidFill>
              <a:latin typeface="標楷體" pitchFamily="65" charset="-120"/>
              <a:ea typeface="標楷體" pitchFamily="65" charset="-120"/>
            </a:endParaRPr>
          </a:p>
        </p:txBody>
      </p:sp>
      <p:sp>
        <p:nvSpPr>
          <p:cNvPr id="12" name="文字方塊 11"/>
          <p:cNvSpPr txBox="1"/>
          <p:nvPr/>
        </p:nvSpPr>
        <p:spPr>
          <a:xfrm>
            <a:off x="8172400" y="3105835"/>
            <a:ext cx="1368152"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破產</a:t>
            </a:r>
            <a:endParaRPr lang="zh-TW" altLang="en-US" sz="1500" dirty="0">
              <a:solidFill>
                <a:srgbClr val="FF0000"/>
              </a:solidFill>
              <a:latin typeface="標楷體" pitchFamily="65" charset="-120"/>
              <a:ea typeface="標楷體" pitchFamily="65" charset="-120"/>
            </a:endParaRPr>
          </a:p>
        </p:txBody>
      </p:sp>
      <p:sp>
        <p:nvSpPr>
          <p:cNvPr id="13" name="文字方塊 12"/>
          <p:cNvSpPr txBox="1"/>
          <p:nvPr/>
        </p:nvSpPr>
        <p:spPr>
          <a:xfrm>
            <a:off x="3059832" y="3280628"/>
            <a:ext cx="1368152" cy="292388"/>
          </a:xfrm>
          <a:prstGeom prst="rect">
            <a:avLst/>
          </a:prstGeom>
          <a:noFill/>
        </p:spPr>
        <p:txBody>
          <a:bodyPr wrap="square" rtlCol="0">
            <a:spAutoFit/>
          </a:bodyPr>
          <a:lstStyle/>
          <a:p>
            <a:r>
              <a:rPr lang="zh-TW" altLang="en-US" sz="1300" dirty="0" smtClean="0">
                <a:solidFill>
                  <a:srgbClr val="FF0000"/>
                </a:solidFill>
                <a:latin typeface="標楷體" pitchFamily="65" charset="-120"/>
                <a:ea typeface="標楷體" pitchFamily="65" charset="-120"/>
              </a:rPr>
              <a:t>剩餘公司資產</a:t>
            </a:r>
            <a:endParaRPr lang="zh-TW" altLang="en-US" sz="1300" dirty="0">
              <a:solidFill>
                <a:srgbClr val="FF0000"/>
              </a:solidFill>
              <a:latin typeface="標楷體" pitchFamily="65" charset="-120"/>
              <a:ea typeface="標楷體" pitchFamily="65" charset="-120"/>
            </a:endParaRPr>
          </a:p>
        </p:txBody>
      </p:sp>
      <p:sp>
        <p:nvSpPr>
          <p:cNvPr id="14" name="文字方塊 13"/>
          <p:cNvSpPr txBox="1"/>
          <p:nvPr/>
        </p:nvSpPr>
        <p:spPr>
          <a:xfrm>
            <a:off x="5148064" y="3280628"/>
            <a:ext cx="1368152" cy="292388"/>
          </a:xfrm>
          <a:prstGeom prst="rect">
            <a:avLst/>
          </a:prstGeom>
          <a:noFill/>
        </p:spPr>
        <p:txBody>
          <a:bodyPr wrap="square" rtlCol="0">
            <a:spAutoFit/>
          </a:bodyPr>
          <a:lstStyle/>
          <a:p>
            <a:r>
              <a:rPr lang="zh-TW" altLang="en-US" sz="1300" dirty="0" smtClean="0">
                <a:solidFill>
                  <a:srgbClr val="FF0000"/>
                </a:solidFill>
                <a:latin typeface="標楷體" pitchFamily="65" charset="-120"/>
                <a:ea typeface="標楷體" pitchFamily="65" charset="-120"/>
              </a:rPr>
              <a:t>普通債價值</a:t>
            </a:r>
            <a:endParaRPr lang="zh-TW" altLang="en-US" sz="1300" dirty="0">
              <a:solidFill>
                <a:srgbClr val="FF0000"/>
              </a:solidFill>
              <a:latin typeface="標楷體" pitchFamily="65" charset="-120"/>
              <a:ea typeface="標楷體" pitchFamily="65" charset="-120"/>
            </a:endParaRPr>
          </a:p>
        </p:txBody>
      </p:sp>
      <p:sp>
        <p:nvSpPr>
          <p:cNvPr id="15" name="文字方塊 14"/>
          <p:cNvSpPr txBox="1"/>
          <p:nvPr/>
        </p:nvSpPr>
        <p:spPr>
          <a:xfrm>
            <a:off x="7884368" y="3861048"/>
            <a:ext cx="1368152"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未破產</a:t>
            </a:r>
            <a:endParaRPr lang="zh-TW" altLang="en-US" sz="1500" dirty="0">
              <a:solidFill>
                <a:srgbClr val="FF0000"/>
              </a:solidFill>
              <a:latin typeface="標楷體" pitchFamily="65" charset="-120"/>
              <a:ea typeface="標楷體" pitchFamily="65" charset="-120"/>
            </a:endParaRPr>
          </a:p>
        </p:txBody>
      </p:sp>
      <p:sp>
        <p:nvSpPr>
          <p:cNvPr id="16" name="文字方塊 15"/>
          <p:cNvSpPr txBox="1"/>
          <p:nvPr/>
        </p:nvSpPr>
        <p:spPr>
          <a:xfrm>
            <a:off x="7380312" y="4437112"/>
            <a:ext cx="1368152"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破產</a:t>
            </a:r>
            <a:endParaRPr lang="zh-TW" altLang="en-US" sz="1500" dirty="0">
              <a:solidFill>
                <a:srgbClr val="FF0000"/>
              </a:solidFill>
              <a:latin typeface="標楷體" pitchFamily="65" charset="-120"/>
              <a:ea typeface="標楷體" pitchFamily="65" charset="-120"/>
            </a:endParaRPr>
          </a:p>
        </p:txBody>
      </p:sp>
      <p:sp>
        <p:nvSpPr>
          <p:cNvPr id="17" name="文字方塊 16"/>
          <p:cNvSpPr txBox="1"/>
          <p:nvPr/>
        </p:nvSpPr>
        <p:spPr>
          <a:xfrm>
            <a:off x="1907704" y="4293096"/>
            <a:ext cx="1368152" cy="261610"/>
          </a:xfrm>
          <a:prstGeom prst="rect">
            <a:avLst/>
          </a:prstGeom>
          <a:noFill/>
        </p:spPr>
        <p:txBody>
          <a:bodyPr wrap="square" rtlCol="0">
            <a:spAutoFit/>
          </a:bodyPr>
          <a:lstStyle/>
          <a:p>
            <a:r>
              <a:rPr lang="zh-TW" altLang="en-US" sz="1100" dirty="0" smtClean="0">
                <a:solidFill>
                  <a:srgbClr val="FF0000"/>
                </a:solidFill>
                <a:latin typeface="標楷體" pitchFamily="65" charset="-120"/>
                <a:ea typeface="標楷體" pitchFamily="65" charset="-120"/>
              </a:rPr>
              <a:t>可轉債未轉換張數</a:t>
            </a:r>
            <a:endParaRPr lang="zh-TW" altLang="en-US" sz="1100" dirty="0">
              <a:solidFill>
                <a:srgbClr val="FF0000"/>
              </a:solidFill>
              <a:latin typeface="標楷體" pitchFamily="65" charset="-120"/>
              <a:ea typeface="標楷體" pitchFamily="65" charset="-120"/>
            </a:endParaRPr>
          </a:p>
        </p:txBody>
      </p:sp>
      <p:sp>
        <p:nvSpPr>
          <p:cNvPr id="18" name="文字方塊 17"/>
          <p:cNvSpPr txBox="1"/>
          <p:nvPr/>
        </p:nvSpPr>
        <p:spPr>
          <a:xfrm>
            <a:off x="3203848" y="4293096"/>
            <a:ext cx="1368152" cy="261610"/>
          </a:xfrm>
          <a:prstGeom prst="rect">
            <a:avLst/>
          </a:prstGeom>
          <a:noFill/>
        </p:spPr>
        <p:txBody>
          <a:bodyPr wrap="square" rtlCol="0">
            <a:spAutoFit/>
          </a:bodyPr>
          <a:lstStyle/>
          <a:p>
            <a:r>
              <a:rPr lang="zh-TW" altLang="en-US" sz="1100" dirty="0" smtClean="0">
                <a:solidFill>
                  <a:srgbClr val="FF0000"/>
                </a:solidFill>
                <a:latin typeface="標楷體" pitchFamily="65" charset="-120"/>
                <a:ea typeface="標楷體" pitchFamily="65" charset="-120"/>
              </a:rPr>
              <a:t>可轉債價值</a:t>
            </a:r>
            <a:endParaRPr lang="zh-TW" altLang="en-US" sz="1100" dirty="0">
              <a:solidFill>
                <a:srgbClr val="FF0000"/>
              </a:solidFill>
              <a:latin typeface="標楷體" pitchFamily="65" charset="-120"/>
              <a:ea typeface="標楷體" pitchFamily="65" charset="-120"/>
            </a:endParaRPr>
          </a:p>
        </p:txBody>
      </p:sp>
      <p:sp>
        <p:nvSpPr>
          <p:cNvPr id="20" name="文字方塊 19"/>
          <p:cNvSpPr txBox="1"/>
          <p:nvPr/>
        </p:nvSpPr>
        <p:spPr>
          <a:xfrm>
            <a:off x="4283968" y="4293096"/>
            <a:ext cx="1584176" cy="261610"/>
          </a:xfrm>
          <a:prstGeom prst="rect">
            <a:avLst/>
          </a:prstGeom>
          <a:noFill/>
        </p:spPr>
        <p:txBody>
          <a:bodyPr wrap="square" rtlCol="0">
            <a:spAutoFit/>
          </a:bodyPr>
          <a:lstStyle/>
          <a:p>
            <a:r>
              <a:rPr lang="zh-TW" altLang="en-US" sz="1100" dirty="0" smtClean="0">
                <a:solidFill>
                  <a:srgbClr val="FF0000"/>
                </a:solidFill>
                <a:latin typeface="標楷體" pitchFamily="65" charset="-120"/>
                <a:ea typeface="標楷體" pitchFamily="65" charset="-120"/>
              </a:rPr>
              <a:t>本期轉換張數</a:t>
            </a:r>
            <a:endParaRPr lang="zh-TW" altLang="en-US" sz="1100" dirty="0">
              <a:solidFill>
                <a:srgbClr val="FF0000"/>
              </a:solidFill>
              <a:latin typeface="標楷體" pitchFamily="65" charset="-120"/>
              <a:ea typeface="標楷體" pitchFamily="65" charset="-120"/>
            </a:endParaRPr>
          </a:p>
        </p:txBody>
      </p:sp>
      <p:sp>
        <p:nvSpPr>
          <p:cNvPr id="21" name="文字方塊 20"/>
          <p:cNvSpPr txBox="1"/>
          <p:nvPr/>
        </p:nvSpPr>
        <p:spPr>
          <a:xfrm>
            <a:off x="5364088" y="4293096"/>
            <a:ext cx="1440160" cy="261610"/>
          </a:xfrm>
          <a:prstGeom prst="rect">
            <a:avLst/>
          </a:prstGeom>
          <a:noFill/>
        </p:spPr>
        <p:txBody>
          <a:bodyPr wrap="square" rtlCol="0">
            <a:spAutoFit/>
          </a:bodyPr>
          <a:lstStyle/>
          <a:p>
            <a:r>
              <a:rPr lang="zh-TW" altLang="en-US" sz="1100" dirty="0" smtClean="0">
                <a:solidFill>
                  <a:srgbClr val="FF0000"/>
                </a:solidFill>
                <a:latin typeface="標楷體" pitchFamily="65" charset="-120"/>
                <a:ea typeface="標楷體" pitchFamily="65" charset="-120"/>
              </a:rPr>
              <a:t>本期股價</a:t>
            </a:r>
            <a:r>
              <a:rPr lang="en-US" altLang="zh-TW" sz="1100" dirty="0" smtClean="0">
                <a:solidFill>
                  <a:srgbClr val="FF0000"/>
                </a:solidFill>
                <a:latin typeface="標楷體" pitchFamily="65" charset="-120"/>
                <a:ea typeface="標楷體" pitchFamily="65" charset="-120"/>
              </a:rPr>
              <a:t>(</a:t>
            </a:r>
            <a:r>
              <a:rPr lang="en-US" altLang="zh-TW" sz="1100" dirty="0" err="1" smtClean="0">
                <a:solidFill>
                  <a:srgbClr val="FF0000"/>
                </a:solidFill>
                <a:latin typeface="標楷體" pitchFamily="65" charset="-120"/>
                <a:ea typeface="標楷體" pitchFamily="65" charset="-120"/>
              </a:rPr>
              <a:t>uncall</a:t>
            </a:r>
            <a:r>
              <a:rPr lang="en-US" altLang="zh-TW" sz="1100" dirty="0" smtClean="0">
                <a:solidFill>
                  <a:srgbClr val="FF0000"/>
                </a:solidFill>
                <a:latin typeface="標楷體" pitchFamily="65" charset="-120"/>
                <a:ea typeface="標楷體" pitchFamily="65" charset="-120"/>
              </a:rPr>
              <a:t>)</a:t>
            </a:r>
            <a:endParaRPr lang="zh-TW" altLang="en-US" sz="1100" dirty="0">
              <a:solidFill>
                <a:srgbClr val="FF0000"/>
              </a:solidFill>
              <a:latin typeface="標楷體" pitchFamily="65" charset="-120"/>
              <a:ea typeface="標楷體" pitchFamily="65" charset="-120"/>
            </a:endParaRPr>
          </a:p>
        </p:txBody>
      </p:sp>
    </p:spTree>
    <p:extLst>
      <p:ext uri="{BB962C8B-B14F-4D97-AF65-F5344CB8AC3E}">
        <p14:creationId xmlns="" xmlns:p14="http://schemas.microsoft.com/office/powerpoint/2010/main" val="76852340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403648" y="303647"/>
            <a:ext cx="4298815" cy="778098"/>
          </a:xfrm>
          <a:effectLst>
            <a:outerShdw blurRad="50800" dist="38100" dir="2700000" algn="tl" rotWithShape="0">
              <a:prstClr val="black">
                <a:alpha val="40000"/>
              </a:prstClr>
            </a:outerShdw>
          </a:effectLst>
        </p:spPr>
        <p:txBody>
          <a:bodyPr/>
          <a:lstStyle/>
          <a:p>
            <a:r>
              <a:rPr lang="en-US" altLang="zh-TW" dirty="0" smtClean="0">
                <a:latin typeface="Times New Roman" pitchFamily="18" charset="0"/>
                <a:cs typeface="Times New Roman" pitchFamily="18" charset="0"/>
              </a:rPr>
              <a:t>Convertible Bond</a:t>
            </a:r>
            <a:endParaRPr lang="zh-TW" altLang="en-US" dirty="0">
              <a:latin typeface="Times New Roman" pitchFamily="18" charset="0"/>
              <a:cs typeface="Times New Roman" pitchFamily="18" charset="0"/>
            </a:endParaRPr>
          </a:p>
        </p:txBody>
      </p:sp>
      <p:cxnSp>
        <p:nvCxnSpPr>
          <p:cNvPr id="4" name="直線接點 3"/>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23" name="表格 22"/>
          <p:cNvGraphicFramePr>
            <a:graphicFrameLocks noGrp="1"/>
          </p:cNvGraphicFramePr>
          <p:nvPr/>
        </p:nvGraphicFramePr>
        <p:xfrm>
          <a:off x="251520" y="1700808"/>
          <a:ext cx="3528392" cy="3168354"/>
        </p:xfrm>
        <a:graphic>
          <a:graphicData uri="http://schemas.openxmlformats.org/drawingml/2006/table">
            <a:tbl>
              <a:tblPr/>
              <a:tblGrid>
                <a:gridCol w="648070"/>
                <a:gridCol w="936104"/>
                <a:gridCol w="1008112"/>
                <a:gridCol w="936106"/>
              </a:tblGrid>
              <a:tr h="452622">
                <a:tc>
                  <a:txBody>
                    <a:bodyPr/>
                    <a:lstStyle/>
                    <a:p>
                      <a:pPr algn="ctr" fontAlgn="ctr"/>
                      <a:r>
                        <a:rPr lang="zh-TW" altLang="en-US" sz="1500" b="1" i="0" u="none" strike="noStrike" dirty="0" smtClean="0">
                          <a:solidFill>
                            <a:srgbClr val="FFFFFF"/>
                          </a:solidFill>
                          <a:latin typeface="+mn-lt"/>
                        </a:rPr>
                        <a:t> </a:t>
                      </a:r>
                      <a:r>
                        <a:rPr lang="en-US" sz="1500" b="1" i="0" u="none" strike="noStrike" dirty="0" smtClean="0">
                          <a:solidFill>
                            <a:srgbClr val="FFFFFF"/>
                          </a:solidFill>
                          <a:latin typeface="+mn-lt"/>
                        </a:rPr>
                        <a:t>Stock</a:t>
                      </a:r>
                      <a:endParaRPr lang="en-US" sz="1500" b="1" i="0" u="none" strike="noStrike" dirty="0">
                        <a:solidFill>
                          <a:srgbClr val="FFFFFF"/>
                        </a:solidFill>
                        <a:latin typeface="+mn-lt"/>
                      </a:endParaRPr>
                    </a:p>
                  </a:txBody>
                  <a:tcPr marL="0" marR="0" marT="0" marB="0" anchor="ctr">
                    <a:lnL>
                      <a:noFill/>
                    </a:lnL>
                    <a:lnR>
                      <a:noFill/>
                    </a:lnR>
                    <a:lnT>
                      <a:noFill/>
                    </a:lnT>
                    <a:lnB>
                      <a:noFill/>
                    </a:lnB>
                    <a:solidFill>
                      <a:srgbClr val="376091"/>
                    </a:solidFill>
                  </a:tcPr>
                </a:tc>
                <a:tc>
                  <a:txBody>
                    <a:bodyPr/>
                    <a:lstStyle/>
                    <a:p>
                      <a:pPr algn="ctr" fontAlgn="ctr"/>
                      <a:r>
                        <a:rPr lang="zh-TW" altLang="en-US" sz="1500" b="1" i="0" u="none" strike="noStrike" dirty="0">
                          <a:solidFill>
                            <a:srgbClr val="FFFFFF"/>
                          </a:solidFill>
                          <a:latin typeface="+mn-lt"/>
                        </a:rPr>
                        <a:t>不</a:t>
                      </a:r>
                      <a:r>
                        <a:rPr lang="en-US" sz="1500" b="1" i="0" u="none" strike="noStrike" dirty="0">
                          <a:solidFill>
                            <a:srgbClr val="FFFFFF"/>
                          </a:solidFill>
                          <a:latin typeface="+mn-lt"/>
                        </a:rPr>
                        <a:t>Call</a:t>
                      </a:r>
                    </a:p>
                  </a:txBody>
                  <a:tcPr marL="0" marR="0" marT="0" marB="0" anchor="ctr">
                    <a:lnL>
                      <a:noFill/>
                    </a:lnL>
                    <a:lnR>
                      <a:noFill/>
                    </a:lnR>
                    <a:lnT>
                      <a:noFill/>
                    </a:lnT>
                    <a:lnB>
                      <a:noFill/>
                    </a:lnB>
                    <a:solidFill>
                      <a:srgbClr val="376091"/>
                    </a:solidFill>
                  </a:tcPr>
                </a:tc>
                <a:tc>
                  <a:txBody>
                    <a:bodyPr/>
                    <a:lstStyle/>
                    <a:p>
                      <a:pPr algn="ctr" fontAlgn="ctr"/>
                      <a:r>
                        <a:rPr lang="zh-TW" altLang="en-US" sz="1500" b="1" i="0" u="none" strike="noStrike">
                          <a:solidFill>
                            <a:srgbClr val="FFFFFF"/>
                          </a:solidFill>
                          <a:latin typeface="+mn-lt"/>
                        </a:rPr>
                        <a:t>本期</a:t>
                      </a:r>
                      <a:r>
                        <a:rPr lang="en-US" sz="1500" b="1" i="0" u="none" strike="noStrike">
                          <a:solidFill>
                            <a:srgbClr val="FFFFFF"/>
                          </a:solidFill>
                          <a:latin typeface="+mn-lt"/>
                        </a:rPr>
                        <a:t>Call</a:t>
                      </a:r>
                    </a:p>
                  </a:txBody>
                  <a:tcPr marL="0" marR="0" marT="0" marB="0" anchor="ctr">
                    <a:lnL>
                      <a:noFill/>
                    </a:lnL>
                    <a:lnR>
                      <a:noFill/>
                    </a:lnR>
                    <a:lnT>
                      <a:noFill/>
                    </a:lnT>
                    <a:lnB>
                      <a:noFill/>
                    </a:lnB>
                    <a:solidFill>
                      <a:srgbClr val="376091"/>
                    </a:solidFill>
                  </a:tcPr>
                </a:tc>
                <a:tc>
                  <a:txBody>
                    <a:bodyPr/>
                    <a:lstStyle/>
                    <a:p>
                      <a:pPr algn="ctr" fontAlgn="ctr"/>
                      <a:r>
                        <a:rPr lang="zh-TW" altLang="en-US" sz="1500" b="1" i="0" u="none" strike="noStrike">
                          <a:solidFill>
                            <a:srgbClr val="FFFFFF"/>
                          </a:solidFill>
                          <a:latin typeface="+mn-lt"/>
                        </a:rPr>
                        <a:t>之前</a:t>
                      </a:r>
                      <a:r>
                        <a:rPr lang="en-US" sz="1500" b="1" i="0" u="none" strike="noStrike">
                          <a:solidFill>
                            <a:srgbClr val="FFFFFF"/>
                          </a:solidFill>
                          <a:latin typeface="+mn-lt"/>
                        </a:rPr>
                        <a:t>Call</a:t>
                      </a:r>
                    </a:p>
                  </a:txBody>
                  <a:tcPr marL="0" marR="0" marT="0" marB="0" anchor="ctr">
                    <a:lnL>
                      <a:noFill/>
                    </a:lnL>
                    <a:lnR>
                      <a:noFill/>
                    </a:lnR>
                    <a:lnT>
                      <a:noFill/>
                    </a:lnT>
                    <a:lnB>
                      <a:noFill/>
                    </a:lnB>
                    <a:solidFill>
                      <a:srgbClr val="376091"/>
                    </a:solidFill>
                  </a:tcPr>
                </a:tc>
              </a:tr>
              <a:tr h="452622">
                <a:tc>
                  <a:txBody>
                    <a:bodyPr/>
                    <a:lstStyle/>
                    <a:p>
                      <a:pPr algn="ctr" fontAlgn="ctr"/>
                      <a:r>
                        <a:rPr lang="en-US" altLang="zh-TW" sz="1500" b="0" i="0" u="none" strike="noStrike" dirty="0">
                          <a:solidFill>
                            <a:srgbClr val="000000"/>
                          </a:solidFill>
                          <a:latin typeface="+mn-lt"/>
                        </a:rPr>
                        <a:t>0%</a:t>
                      </a:r>
                    </a:p>
                  </a:txBody>
                  <a:tcPr marL="0" marR="0" marT="0" marB="0" anchor="ctr">
                    <a:lnL>
                      <a:noFill/>
                    </a:lnL>
                    <a:lnR>
                      <a:noFill/>
                    </a:lnR>
                    <a:lnT>
                      <a:noFill/>
                    </a:lnT>
                    <a:lnB>
                      <a:noFill/>
                    </a:lnB>
                    <a:solidFill>
                      <a:srgbClr val="B8CCE4"/>
                    </a:solidFill>
                  </a:tcPr>
                </a:tc>
                <a:tc>
                  <a:txBody>
                    <a:bodyPr/>
                    <a:lstStyle/>
                    <a:p>
                      <a:pPr algn="ctr" fontAlgn="ctr"/>
                      <a:r>
                        <a:rPr lang="en-US" altLang="zh-TW" sz="1500" b="0" i="0" u="none" strike="noStrike">
                          <a:solidFill>
                            <a:srgbClr val="000000"/>
                          </a:solidFill>
                          <a:latin typeface="+mn-lt"/>
                        </a:rPr>
                        <a:t>73.828568</a:t>
                      </a:r>
                    </a:p>
                  </a:txBody>
                  <a:tcPr marL="0" marR="0" marT="0" marB="0" anchor="ctr">
                    <a:lnL>
                      <a:noFill/>
                    </a:lnL>
                    <a:lnR>
                      <a:noFill/>
                    </a:lnR>
                    <a:lnT>
                      <a:noFill/>
                    </a:lnT>
                    <a:lnB>
                      <a:noFill/>
                    </a:lnB>
                    <a:solidFill>
                      <a:srgbClr val="B8CCE4"/>
                    </a:solidFill>
                  </a:tcPr>
                </a:tc>
                <a:tc>
                  <a:txBody>
                    <a:bodyPr/>
                    <a:lstStyle/>
                    <a:p>
                      <a:pPr algn="ctr" fontAlgn="ctr"/>
                      <a:r>
                        <a:rPr lang="en-US" altLang="zh-TW" sz="1500" b="0" i="0" u="none" strike="noStrike" dirty="0">
                          <a:solidFill>
                            <a:srgbClr val="000000"/>
                          </a:solidFill>
                          <a:latin typeface="+mn-lt"/>
                        </a:rPr>
                        <a:t>64.42857</a:t>
                      </a:r>
                    </a:p>
                  </a:txBody>
                  <a:tcPr marL="0" marR="0" marT="0" marB="0" anchor="ctr">
                    <a:lnL>
                      <a:noFill/>
                    </a:lnL>
                    <a:lnR>
                      <a:noFill/>
                    </a:lnR>
                    <a:lnT>
                      <a:noFill/>
                    </a:lnT>
                    <a:lnB>
                      <a:noFill/>
                    </a:lnB>
                    <a:solidFill>
                      <a:srgbClr val="B8CCE4"/>
                    </a:solidFill>
                  </a:tcPr>
                </a:tc>
                <a:tc>
                  <a:txBody>
                    <a:bodyPr/>
                    <a:lstStyle/>
                    <a:p>
                      <a:pPr algn="ctr" fontAlgn="ctr"/>
                      <a:r>
                        <a:rPr lang="en-US" altLang="zh-TW" sz="1500" b="0" i="0" u="none" strike="noStrike" dirty="0">
                          <a:solidFill>
                            <a:srgbClr val="000000"/>
                          </a:solidFill>
                          <a:latin typeface="+mn-lt"/>
                        </a:rPr>
                        <a:t>179.4286</a:t>
                      </a:r>
                    </a:p>
                  </a:txBody>
                  <a:tcPr marL="0" marR="0" marT="0" marB="0" anchor="ctr">
                    <a:lnL>
                      <a:noFill/>
                    </a:lnL>
                    <a:lnR>
                      <a:noFill/>
                    </a:lnR>
                    <a:lnT>
                      <a:noFill/>
                    </a:lnT>
                    <a:lnB>
                      <a:noFill/>
                    </a:lnB>
                    <a:solidFill>
                      <a:srgbClr val="B8CCE4"/>
                    </a:solidFill>
                  </a:tcPr>
                </a:tc>
              </a:tr>
              <a:tr h="452622">
                <a:tc>
                  <a:txBody>
                    <a:bodyPr/>
                    <a:lstStyle/>
                    <a:p>
                      <a:pPr algn="ctr" fontAlgn="ctr"/>
                      <a:r>
                        <a:rPr lang="en-US" altLang="zh-TW" sz="1500" b="0" i="0" u="none" strike="noStrike" dirty="0">
                          <a:solidFill>
                            <a:srgbClr val="000000"/>
                          </a:solidFill>
                          <a:latin typeface="+mn-lt"/>
                        </a:rPr>
                        <a:t>20%</a:t>
                      </a:r>
                    </a:p>
                  </a:txBody>
                  <a:tcPr marL="0" marR="0" marT="0" marB="0" anchor="ctr">
                    <a:lnL>
                      <a:noFill/>
                    </a:lnL>
                    <a:lnR>
                      <a:noFill/>
                    </a:lnR>
                    <a:lnT>
                      <a:noFill/>
                    </a:lnT>
                    <a:lnB>
                      <a:noFill/>
                    </a:lnB>
                    <a:solidFill>
                      <a:srgbClr val="B8CCE4"/>
                    </a:solidFill>
                  </a:tcPr>
                </a:tc>
                <a:tc>
                  <a:txBody>
                    <a:bodyPr/>
                    <a:lstStyle/>
                    <a:p>
                      <a:pPr algn="ctr" fontAlgn="ctr"/>
                      <a:r>
                        <a:rPr lang="en-US" altLang="zh-TW" sz="1500" b="0" i="0" u="none" strike="noStrike" dirty="0">
                          <a:solidFill>
                            <a:srgbClr val="000000"/>
                          </a:solidFill>
                          <a:latin typeface="+mn-lt"/>
                        </a:rPr>
                        <a:t>73.03736</a:t>
                      </a:r>
                    </a:p>
                  </a:txBody>
                  <a:tcPr marL="0" marR="0" marT="0" marB="0" anchor="ctr">
                    <a:lnL>
                      <a:noFill/>
                    </a:lnL>
                    <a:lnR>
                      <a:noFill/>
                    </a:lnR>
                    <a:lnT>
                      <a:noFill/>
                    </a:lnT>
                    <a:lnB>
                      <a:noFill/>
                    </a:lnB>
                    <a:solidFill>
                      <a:srgbClr val="B8CCE4"/>
                    </a:solidFill>
                  </a:tcPr>
                </a:tc>
                <a:tc>
                  <a:txBody>
                    <a:bodyPr/>
                    <a:lstStyle/>
                    <a:p>
                      <a:pPr algn="ctr" fontAlgn="ctr"/>
                      <a:r>
                        <a:rPr lang="en-US" altLang="zh-TW" sz="1500" b="0" i="0" u="none" strike="noStrike" dirty="0">
                          <a:solidFill>
                            <a:srgbClr val="000000"/>
                          </a:solidFill>
                          <a:latin typeface="+mn-lt"/>
                        </a:rPr>
                        <a:t>67.25274</a:t>
                      </a:r>
                    </a:p>
                  </a:txBody>
                  <a:tcPr marL="0" marR="0" marT="0" marB="0" anchor="ctr">
                    <a:lnL>
                      <a:noFill/>
                    </a:lnL>
                    <a:lnR>
                      <a:noFill/>
                    </a:lnR>
                    <a:lnT>
                      <a:noFill/>
                    </a:lnT>
                    <a:lnB>
                      <a:noFill/>
                    </a:lnB>
                    <a:solidFill>
                      <a:srgbClr val="B8CCE4"/>
                    </a:solidFill>
                  </a:tcPr>
                </a:tc>
                <a:tc>
                  <a:txBody>
                    <a:bodyPr/>
                    <a:lstStyle/>
                    <a:p>
                      <a:pPr algn="ctr" fontAlgn="ctr"/>
                      <a:r>
                        <a:rPr lang="en-US" altLang="zh-TW" sz="1500" b="0" i="0" u="none" strike="noStrike" dirty="0">
                          <a:solidFill>
                            <a:srgbClr val="000000"/>
                          </a:solidFill>
                          <a:latin typeface="+mn-lt"/>
                        </a:rPr>
                        <a:t>138.022</a:t>
                      </a:r>
                    </a:p>
                  </a:txBody>
                  <a:tcPr marL="0" marR="0" marT="0" marB="0" anchor="ctr">
                    <a:lnL>
                      <a:noFill/>
                    </a:lnL>
                    <a:lnR>
                      <a:noFill/>
                    </a:lnR>
                    <a:lnT>
                      <a:noFill/>
                    </a:lnT>
                    <a:lnB>
                      <a:noFill/>
                    </a:lnB>
                    <a:solidFill>
                      <a:srgbClr val="B8CCE4"/>
                    </a:solidFill>
                  </a:tcPr>
                </a:tc>
              </a:tr>
              <a:tr h="452622">
                <a:tc>
                  <a:txBody>
                    <a:bodyPr/>
                    <a:lstStyle/>
                    <a:p>
                      <a:pPr algn="ctr" fontAlgn="ctr"/>
                      <a:r>
                        <a:rPr lang="en-US" altLang="zh-TW" sz="1500" b="0" i="0" u="none" strike="noStrike">
                          <a:solidFill>
                            <a:srgbClr val="000000"/>
                          </a:solidFill>
                          <a:latin typeface="+mn-lt"/>
                        </a:rPr>
                        <a:t>40%</a:t>
                      </a:r>
                    </a:p>
                  </a:txBody>
                  <a:tcPr marL="0" marR="0" marT="0" marB="0" anchor="ctr">
                    <a:lnL>
                      <a:noFill/>
                    </a:lnL>
                    <a:lnR>
                      <a:noFill/>
                    </a:lnR>
                    <a:lnT>
                      <a:noFill/>
                    </a:lnT>
                    <a:lnB>
                      <a:noFill/>
                    </a:lnB>
                    <a:solidFill>
                      <a:srgbClr val="B8CCE4"/>
                    </a:solidFill>
                  </a:tcPr>
                </a:tc>
                <a:tc>
                  <a:txBody>
                    <a:bodyPr/>
                    <a:lstStyle/>
                    <a:p>
                      <a:pPr algn="ctr" fontAlgn="ctr"/>
                      <a:r>
                        <a:rPr lang="en-US" altLang="zh-TW" sz="1500" b="0" i="0" u="none" strike="noStrike" dirty="0">
                          <a:solidFill>
                            <a:srgbClr val="000000"/>
                          </a:solidFill>
                          <a:latin typeface="+mn-lt"/>
                        </a:rPr>
                        <a:t>72.542855</a:t>
                      </a:r>
                    </a:p>
                  </a:txBody>
                  <a:tcPr marL="0" marR="0" marT="0" marB="0" anchor="ctr">
                    <a:lnL>
                      <a:noFill/>
                    </a:lnL>
                    <a:lnR>
                      <a:noFill/>
                    </a:lnR>
                    <a:lnT>
                      <a:noFill/>
                    </a:lnT>
                    <a:lnB>
                      <a:noFill/>
                    </a:lnB>
                    <a:solidFill>
                      <a:srgbClr val="B8CCE4"/>
                    </a:solidFill>
                  </a:tcPr>
                </a:tc>
                <a:tc>
                  <a:txBody>
                    <a:bodyPr/>
                    <a:lstStyle/>
                    <a:p>
                      <a:pPr algn="ctr" fontAlgn="ctr"/>
                      <a:r>
                        <a:rPr lang="en-US" altLang="zh-TW" sz="1500" b="0" i="0" u="none" strike="noStrike" dirty="0">
                          <a:solidFill>
                            <a:srgbClr val="000000"/>
                          </a:solidFill>
                          <a:latin typeface="+mn-lt"/>
                        </a:rPr>
                        <a:t>69.01786</a:t>
                      </a:r>
                    </a:p>
                  </a:txBody>
                  <a:tcPr marL="0" marR="0" marT="0" marB="0" anchor="ctr">
                    <a:lnL>
                      <a:noFill/>
                    </a:lnL>
                    <a:lnR>
                      <a:noFill/>
                    </a:lnR>
                    <a:lnT>
                      <a:noFill/>
                    </a:lnT>
                    <a:lnB>
                      <a:noFill/>
                    </a:lnB>
                    <a:solidFill>
                      <a:srgbClr val="B8CCE4"/>
                    </a:solidFill>
                  </a:tcPr>
                </a:tc>
                <a:tc>
                  <a:txBody>
                    <a:bodyPr/>
                    <a:lstStyle/>
                    <a:p>
                      <a:pPr algn="ctr" fontAlgn="ctr"/>
                      <a:r>
                        <a:rPr lang="en-US" altLang="zh-TW" sz="1500" b="0" i="0" u="none" strike="noStrike" dirty="0">
                          <a:solidFill>
                            <a:srgbClr val="000000"/>
                          </a:solidFill>
                          <a:latin typeface="+mn-lt"/>
                        </a:rPr>
                        <a:t>112.1429</a:t>
                      </a:r>
                    </a:p>
                  </a:txBody>
                  <a:tcPr marL="0" marR="0" marT="0" marB="0" anchor="ctr">
                    <a:lnL>
                      <a:noFill/>
                    </a:lnL>
                    <a:lnR>
                      <a:noFill/>
                    </a:lnR>
                    <a:lnT>
                      <a:noFill/>
                    </a:lnT>
                    <a:lnB>
                      <a:noFill/>
                    </a:lnB>
                    <a:solidFill>
                      <a:srgbClr val="B8CCE4"/>
                    </a:solidFill>
                  </a:tcPr>
                </a:tc>
              </a:tr>
              <a:tr h="452622">
                <a:tc>
                  <a:txBody>
                    <a:bodyPr/>
                    <a:lstStyle/>
                    <a:p>
                      <a:pPr algn="ctr" fontAlgn="ctr"/>
                      <a:r>
                        <a:rPr lang="en-US" altLang="zh-TW" sz="1500" b="0" i="0" u="none" strike="noStrike">
                          <a:solidFill>
                            <a:srgbClr val="000000"/>
                          </a:solidFill>
                          <a:latin typeface="+mn-lt"/>
                        </a:rPr>
                        <a:t>60%</a:t>
                      </a:r>
                    </a:p>
                  </a:txBody>
                  <a:tcPr marL="0" marR="0" marT="0" marB="0" anchor="ctr">
                    <a:lnL>
                      <a:noFill/>
                    </a:lnL>
                    <a:lnR>
                      <a:noFill/>
                    </a:lnR>
                    <a:lnT>
                      <a:noFill/>
                    </a:lnT>
                    <a:lnB>
                      <a:noFill/>
                    </a:lnB>
                    <a:solidFill>
                      <a:srgbClr val="B8CCE4"/>
                    </a:solidFill>
                  </a:tcPr>
                </a:tc>
                <a:tc>
                  <a:txBody>
                    <a:bodyPr/>
                    <a:lstStyle/>
                    <a:p>
                      <a:pPr algn="ctr" fontAlgn="ctr"/>
                      <a:r>
                        <a:rPr lang="en-US" altLang="zh-TW" sz="1500" b="0" i="0" u="none" strike="noStrike" dirty="0">
                          <a:solidFill>
                            <a:srgbClr val="FF0000"/>
                          </a:solidFill>
                          <a:latin typeface="+mn-lt"/>
                        </a:rPr>
                        <a:t>72.20451</a:t>
                      </a:r>
                    </a:p>
                  </a:txBody>
                  <a:tcPr marL="0" marR="0" marT="0" marB="0" anchor="ctr">
                    <a:lnL>
                      <a:noFill/>
                    </a:lnL>
                    <a:lnR>
                      <a:noFill/>
                    </a:lnR>
                    <a:lnT>
                      <a:noFill/>
                    </a:lnT>
                    <a:lnB>
                      <a:noFill/>
                    </a:lnB>
                    <a:solidFill>
                      <a:srgbClr val="B8CCE4"/>
                    </a:solidFill>
                  </a:tcPr>
                </a:tc>
                <a:tc>
                  <a:txBody>
                    <a:bodyPr/>
                    <a:lstStyle/>
                    <a:p>
                      <a:pPr algn="ctr" fontAlgn="ctr"/>
                      <a:r>
                        <a:rPr lang="en-US" altLang="zh-TW" sz="1500" b="0" i="0" u="none" strike="noStrike" dirty="0">
                          <a:solidFill>
                            <a:srgbClr val="FF0000"/>
                          </a:solidFill>
                          <a:latin typeface="+mn-lt"/>
                        </a:rPr>
                        <a:t>70.22556</a:t>
                      </a:r>
                    </a:p>
                  </a:txBody>
                  <a:tcPr marL="0" marR="0" marT="0" marB="0" anchor="ctr">
                    <a:lnL>
                      <a:noFill/>
                    </a:lnL>
                    <a:lnR>
                      <a:noFill/>
                    </a:lnR>
                    <a:lnT>
                      <a:noFill/>
                    </a:lnT>
                    <a:lnB>
                      <a:noFill/>
                    </a:lnB>
                    <a:solidFill>
                      <a:srgbClr val="B8CCE4"/>
                    </a:solidFill>
                  </a:tcPr>
                </a:tc>
                <a:tc>
                  <a:txBody>
                    <a:bodyPr/>
                    <a:lstStyle/>
                    <a:p>
                      <a:pPr algn="ctr" fontAlgn="ctr"/>
                      <a:r>
                        <a:rPr lang="en-US" altLang="zh-TW" sz="1500" b="0" i="0" u="none" strike="noStrike" dirty="0">
                          <a:solidFill>
                            <a:srgbClr val="000000"/>
                          </a:solidFill>
                          <a:latin typeface="+mn-lt"/>
                        </a:rPr>
                        <a:t>94.43609</a:t>
                      </a:r>
                    </a:p>
                  </a:txBody>
                  <a:tcPr marL="0" marR="0" marT="0" marB="0" anchor="ctr">
                    <a:lnL>
                      <a:noFill/>
                    </a:lnL>
                    <a:lnR>
                      <a:noFill/>
                    </a:lnR>
                    <a:lnT>
                      <a:noFill/>
                    </a:lnT>
                    <a:lnB>
                      <a:noFill/>
                    </a:lnB>
                    <a:solidFill>
                      <a:srgbClr val="B8CCE4"/>
                    </a:solidFill>
                  </a:tcPr>
                </a:tc>
              </a:tr>
              <a:tr h="452622">
                <a:tc>
                  <a:txBody>
                    <a:bodyPr/>
                    <a:lstStyle/>
                    <a:p>
                      <a:pPr algn="ctr" fontAlgn="ctr"/>
                      <a:r>
                        <a:rPr lang="en-US" altLang="zh-TW" sz="1500" b="0" i="0" u="none" strike="noStrike" dirty="0">
                          <a:solidFill>
                            <a:srgbClr val="000000"/>
                          </a:solidFill>
                          <a:latin typeface="+mn-lt"/>
                        </a:rPr>
                        <a:t>80%</a:t>
                      </a:r>
                    </a:p>
                  </a:txBody>
                  <a:tcPr marL="0" marR="0" marT="0" marB="0" anchor="ctr">
                    <a:lnL>
                      <a:noFill/>
                    </a:lnL>
                    <a:lnR>
                      <a:noFill/>
                    </a:lnR>
                    <a:lnT>
                      <a:noFill/>
                    </a:lnT>
                    <a:lnB>
                      <a:noFill/>
                    </a:lnB>
                    <a:solidFill>
                      <a:srgbClr val="B8CCE4"/>
                    </a:solidFill>
                  </a:tcPr>
                </a:tc>
                <a:tc>
                  <a:txBody>
                    <a:bodyPr/>
                    <a:lstStyle/>
                    <a:p>
                      <a:pPr algn="ctr" fontAlgn="ctr"/>
                      <a:r>
                        <a:rPr lang="en-US" altLang="zh-TW" sz="1500" b="0" i="0" u="none" strike="noStrike" dirty="0">
                          <a:solidFill>
                            <a:srgbClr val="000000"/>
                          </a:solidFill>
                          <a:latin typeface="+mn-lt"/>
                        </a:rPr>
                        <a:t>71.95844</a:t>
                      </a:r>
                    </a:p>
                  </a:txBody>
                  <a:tcPr marL="0" marR="0" marT="0" marB="0" anchor="ctr">
                    <a:lnL>
                      <a:noFill/>
                    </a:lnL>
                    <a:lnR>
                      <a:noFill/>
                    </a:lnR>
                    <a:lnT>
                      <a:noFill/>
                    </a:lnT>
                    <a:lnB>
                      <a:noFill/>
                    </a:lnB>
                    <a:solidFill>
                      <a:srgbClr val="B8CCE4"/>
                    </a:solidFill>
                  </a:tcPr>
                </a:tc>
                <a:tc>
                  <a:txBody>
                    <a:bodyPr/>
                    <a:lstStyle/>
                    <a:p>
                      <a:pPr algn="ctr" fontAlgn="ctr"/>
                      <a:r>
                        <a:rPr lang="en-US" altLang="zh-TW" sz="1500" b="0" i="0" u="none" strike="noStrike" dirty="0">
                          <a:solidFill>
                            <a:srgbClr val="000000"/>
                          </a:solidFill>
                          <a:latin typeface="+mn-lt"/>
                        </a:rPr>
                        <a:t>71.10389</a:t>
                      </a:r>
                    </a:p>
                  </a:txBody>
                  <a:tcPr marL="0" marR="0" marT="0" marB="0" anchor="ctr">
                    <a:lnL>
                      <a:noFill/>
                    </a:lnL>
                    <a:lnR>
                      <a:noFill/>
                    </a:lnR>
                    <a:lnT>
                      <a:noFill/>
                    </a:lnT>
                    <a:lnB>
                      <a:noFill/>
                    </a:lnB>
                    <a:solidFill>
                      <a:srgbClr val="B8CCE4"/>
                    </a:solidFill>
                  </a:tcPr>
                </a:tc>
                <a:tc>
                  <a:txBody>
                    <a:bodyPr/>
                    <a:lstStyle/>
                    <a:p>
                      <a:pPr algn="ctr" fontAlgn="ctr"/>
                      <a:r>
                        <a:rPr lang="en-US" altLang="zh-TW" sz="1500" b="0" i="0" u="none" strike="noStrike" dirty="0">
                          <a:solidFill>
                            <a:srgbClr val="000000"/>
                          </a:solidFill>
                          <a:latin typeface="+mn-lt"/>
                        </a:rPr>
                        <a:t>81.55844</a:t>
                      </a:r>
                    </a:p>
                  </a:txBody>
                  <a:tcPr marL="0" marR="0" marT="0" marB="0" anchor="ctr">
                    <a:lnL>
                      <a:noFill/>
                    </a:lnL>
                    <a:lnR>
                      <a:noFill/>
                    </a:lnR>
                    <a:lnT>
                      <a:noFill/>
                    </a:lnT>
                    <a:lnB>
                      <a:noFill/>
                    </a:lnB>
                    <a:solidFill>
                      <a:srgbClr val="B8CCE4"/>
                    </a:solidFill>
                  </a:tcPr>
                </a:tc>
              </a:tr>
              <a:tr h="452622">
                <a:tc>
                  <a:txBody>
                    <a:bodyPr/>
                    <a:lstStyle/>
                    <a:p>
                      <a:pPr algn="ctr" fontAlgn="ctr"/>
                      <a:r>
                        <a:rPr lang="en-US" altLang="zh-TW" sz="1500" b="0" i="0" u="none" strike="noStrike">
                          <a:solidFill>
                            <a:srgbClr val="000000"/>
                          </a:solidFill>
                          <a:latin typeface="+mn-lt"/>
                        </a:rPr>
                        <a:t>100%</a:t>
                      </a:r>
                    </a:p>
                  </a:txBody>
                  <a:tcPr marL="0" marR="0" marT="0" marB="0" anchor="ctr">
                    <a:lnL>
                      <a:noFill/>
                    </a:lnL>
                    <a:lnR>
                      <a:noFill/>
                    </a:lnR>
                    <a:lnT>
                      <a:noFill/>
                    </a:lnT>
                    <a:lnB>
                      <a:noFill/>
                    </a:lnB>
                    <a:solidFill>
                      <a:srgbClr val="B8CCE4"/>
                    </a:solidFill>
                  </a:tcPr>
                </a:tc>
                <a:tc>
                  <a:txBody>
                    <a:bodyPr/>
                    <a:lstStyle/>
                    <a:p>
                      <a:pPr algn="ctr" fontAlgn="ctr"/>
                      <a:r>
                        <a:rPr lang="en-US" altLang="zh-TW" sz="1500" b="0" i="0" u="none" strike="noStrike" dirty="0">
                          <a:solidFill>
                            <a:srgbClr val="000000"/>
                          </a:solidFill>
                          <a:latin typeface="+mn-lt"/>
                        </a:rPr>
                        <a:t>71.771427</a:t>
                      </a:r>
                    </a:p>
                  </a:txBody>
                  <a:tcPr marL="0" marR="0" marT="0" marB="0" anchor="ctr">
                    <a:lnL>
                      <a:noFill/>
                    </a:lnL>
                    <a:lnR>
                      <a:noFill/>
                    </a:lnR>
                    <a:lnT>
                      <a:noFill/>
                    </a:lnT>
                    <a:lnB>
                      <a:noFill/>
                    </a:lnB>
                    <a:solidFill>
                      <a:srgbClr val="B8CCE4"/>
                    </a:solidFill>
                  </a:tcPr>
                </a:tc>
                <a:tc>
                  <a:txBody>
                    <a:bodyPr/>
                    <a:lstStyle/>
                    <a:p>
                      <a:pPr algn="ctr" fontAlgn="ctr"/>
                      <a:r>
                        <a:rPr lang="en-US" altLang="zh-TW" sz="1500" b="0" i="0" u="none" strike="noStrike" dirty="0">
                          <a:solidFill>
                            <a:srgbClr val="000000"/>
                          </a:solidFill>
                          <a:latin typeface="+mn-lt"/>
                        </a:rPr>
                        <a:t>71.77143</a:t>
                      </a:r>
                    </a:p>
                  </a:txBody>
                  <a:tcPr marL="0" marR="0" marT="0" marB="0" anchor="ctr">
                    <a:lnL>
                      <a:noFill/>
                    </a:lnL>
                    <a:lnR>
                      <a:noFill/>
                    </a:lnR>
                    <a:lnT>
                      <a:noFill/>
                    </a:lnT>
                    <a:lnB>
                      <a:noFill/>
                    </a:lnB>
                    <a:solidFill>
                      <a:srgbClr val="B8CCE4"/>
                    </a:solidFill>
                  </a:tcPr>
                </a:tc>
                <a:tc>
                  <a:txBody>
                    <a:bodyPr/>
                    <a:lstStyle/>
                    <a:p>
                      <a:pPr algn="ctr" fontAlgn="ctr"/>
                      <a:r>
                        <a:rPr lang="en-US" altLang="zh-TW" sz="1500" b="0" i="0" u="none" strike="noStrike" dirty="0">
                          <a:solidFill>
                            <a:srgbClr val="000000"/>
                          </a:solidFill>
                          <a:latin typeface="+mn-lt"/>
                        </a:rPr>
                        <a:t>71.77143</a:t>
                      </a:r>
                    </a:p>
                  </a:txBody>
                  <a:tcPr marL="0" marR="0" marT="0" marB="0" anchor="ctr">
                    <a:lnL>
                      <a:noFill/>
                    </a:lnL>
                    <a:lnR>
                      <a:noFill/>
                    </a:lnR>
                    <a:lnT>
                      <a:noFill/>
                    </a:lnT>
                    <a:lnB>
                      <a:noFill/>
                    </a:lnB>
                    <a:solidFill>
                      <a:srgbClr val="B8CCE4"/>
                    </a:solidFill>
                  </a:tcPr>
                </a:tc>
              </a:tr>
            </a:tbl>
          </a:graphicData>
        </a:graphic>
      </p:graphicFrame>
      <p:graphicFrame>
        <p:nvGraphicFramePr>
          <p:cNvPr id="24" name="表格 23"/>
          <p:cNvGraphicFramePr>
            <a:graphicFrameLocks noGrp="1"/>
          </p:cNvGraphicFramePr>
          <p:nvPr/>
        </p:nvGraphicFramePr>
        <p:xfrm>
          <a:off x="3851921" y="1700808"/>
          <a:ext cx="5184576" cy="3168354"/>
        </p:xfrm>
        <a:graphic>
          <a:graphicData uri="http://schemas.openxmlformats.org/drawingml/2006/table">
            <a:tbl>
              <a:tblPr/>
              <a:tblGrid>
                <a:gridCol w="803243"/>
                <a:gridCol w="584178"/>
                <a:gridCol w="848926"/>
                <a:gridCol w="694518"/>
                <a:gridCol w="750079"/>
                <a:gridCol w="783551"/>
                <a:gridCol w="720081"/>
              </a:tblGrid>
              <a:tr h="434552">
                <a:tc>
                  <a:txBody>
                    <a:bodyPr/>
                    <a:lstStyle/>
                    <a:p>
                      <a:pPr algn="ctr" fontAlgn="ctr"/>
                      <a:r>
                        <a:rPr lang="en-US" sz="1500" b="1" i="0" u="none" strike="noStrike" dirty="0" err="1">
                          <a:solidFill>
                            <a:srgbClr val="FFFFFF"/>
                          </a:solidFill>
                          <a:latin typeface="+mn-lt"/>
                        </a:rPr>
                        <a:t>CBValue</a:t>
                      </a:r>
                      <a:endParaRPr lang="en-US" sz="1500" b="1" i="0" u="none" strike="noStrike" dirty="0">
                        <a:solidFill>
                          <a:srgbClr val="FFFFFF"/>
                        </a:solidFill>
                        <a:latin typeface="+mn-lt"/>
                      </a:endParaRPr>
                    </a:p>
                  </a:txBody>
                  <a:tcPr marL="0" marR="0" marT="0" marB="0" anchor="ctr">
                    <a:lnL>
                      <a:noFill/>
                    </a:lnL>
                    <a:lnR>
                      <a:noFill/>
                    </a:lnR>
                    <a:lnT>
                      <a:noFill/>
                    </a:lnT>
                    <a:lnB>
                      <a:noFill/>
                    </a:lnB>
                    <a:solidFill>
                      <a:srgbClr val="376091"/>
                    </a:solidFill>
                  </a:tcPr>
                </a:tc>
                <a:tc>
                  <a:txBody>
                    <a:bodyPr/>
                    <a:lstStyle/>
                    <a:p>
                      <a:pPr algn="ctr" fontAlgn="ctr"/>
                      <a:r>
                        <a:rPr lang="en-US" altLang="zh-TW" sz="1500" b="1" i="0" u="none" strike="noStrike">
                          <a:solidFill>
                            <a:srgbClr val="FFFFFF"/>
                          </a:solidFill>
                          <a:latin typeface="+mn-lt"/>
                        </a:rPr>
                        <a:t>0%</a:t>
                      </a:r>
                    </a:p>
                  </a:txBody>
                  <a:tcPr marL="0" marR="0" marT="0" marB="0" anchor="ctr">
                    <a:lnL>
                      <a:noFill/>
                    </a:lnL>
                    <a:lnR>
                      <a:noFill/>
                    </a:lnR>
                    <a:lnT>
                      <a:noFill/>
                    </a:lnT>
                    <a:lnB>
                      <a:noFill/>
                    </a:lnB>
                    <a:solidFill>
                      <a:srgbClr val="376091"/>
                    </a:solidFill>
                  </a:tcPr>
                </a:tc>
                <a:tc>
                  <a:txBody>
                    <a:bodyPr/>
                    <a:lstStyle/>
                    <a:p>
                      <a:pPr algn="ctr" fontAlgn="ctr"/>
                      <a:r>
                        <a:rPr lang="en-US" altLang="zh-TW" sz="1500" b="1" i="0" u="none" strike="noStrike">
                          <a:solidFill>
                            <a:srgbClr val="FFFFFF"/>
                          </a:solidFill>
                          <a:latin typeface="+mn-lt"/>
                        </a:rPr>
                        <a:t>20%</a:t>
                      </a:r>
                    </a:p>
                  </a:txBody>
                  <a:tcPr marL="0" marR="0" marT="0" marB="0" anchor="ctr">
                    <a:lnL>
                      <a:noFill/>
                    </a:lnL>
                    <a:lnR>
                      <a:noFill/>
                    </a:lnR>
                    <a:lnT>
                      <a:noFill/>
                    </a:lnT>
                    <a:lnB>
                      <a:noFill/>
                    </a:lnB>
                    <a:solidFill>
                      <a:srgbClr val="376091"/>
                    </a:solidFill>
                  </a:tcPr>
                </a:tc>
                <a:tc>
                  <a:txBody>
                    <a:bodyPr/>
                    <a:lstStyle/>
                    <a:p>
                      <a:pPr algn="ctr" fontAlgn="ctr"/>
                      <a:r>
                        <a:rPr lang="en-US" altLang="zh-TW" sz="1500" b="1" i="0" u="none" strike="noStrike">
                          <a:solidFill>
                            <a:srgbClr val="FFFFFF"/>
                          </a:solidFill>
                          <a:latin typeface="+mn-lt"/>
                        </a:rPr>
                        <a:t>40%</a:t>
                      </a:r>
                    </a:p>
                  </a:txBody>
                  <a:tcPr marL="0" marR="0" marT="0" marB="0" anchor="ctr">
                    <a:lnL>
                      <a:noFill/>
                    </a:lnL>
                    <a:lnR>
                      <a:noFill/>
                    </a:lnR>
                    <a:lnT>
                      <a:noFill/>
                    </a:lnT>
                    <a:lnB>
                      <a:noFill/>
                    </a:lnB>
                    <a:solidFill>
                      <a:srgbClr val="376091"/>
                    </a:solidFill>
                  </a:tcPr>
                </a:tc>
                <a:tc>
                  <a:txBody>
                    <a:bodyPr/>
                    <a:lstStyle/>
                    <a:p>
                      <a:pPr algn="ctr" fontAlgn="ctr"/>
                      <a:r>
                        <a:rPr lang="en-US" altLang="zh-TW" sz="1500" b="1" i="0" u="none" strike="noStrike">
                          <a:solidFill>
                            <a:srgbClr val="FFFFFF"/>
                          </a:solidFill>
                          <a:latin typeface="+mn-lt"/>
                        </a:rPr>
                        <a:t>60%</a:t>
                      </a:r>
                    </a:p>
                  </a:txBody>
                  <a:tcPr marL="0" marR="0" marT="0" marB="0" anchor="ctr">
                    <a:lnL>
                      <a:noFill/>
                    </a:lnL>
                    <a:lnR>
                      <a:noFill/>
                    </a:lnR>
                    <a:lnT>
                      <a:noFill/>
                    </a:lnT>
                    <a:lnB>
                      <a:noFill/>
                    </a:lnB>
                    <a:solidFill>
                      <a:srgbClr val="376091"/>
                    </a:solidFill>
                  </a:tcPr>
                </a:tc>
                <a:tc>
                  <a:txBody>
                    <a:bodyPr/>
                    <a:lstStyle/>
                    <a:p>
                      <a:pPr algn="ctr" fontAlgn="ctr"/>
                      <a:r>
                        <a:rPr lang="en-US" altLang="zh-TW" sz="1500" b="1" i="0" u="none" strike="noStrike">
                          <a:solidFill>
                            <a:srgbClr val="FFFFFF"/>
                          </a:solidFill>
                          <a:latin typeface="+mn-lt"/>
                        </a:rPr>
                        <a:t>80%</a:t>
                      </a:r>
                    </a:p>
                  </a:txBody>
                  <a:tcPr marL="0" marR="0" marT="0" marB="0" anchor="ctr">
                    <a:lnL>
                      <a:noFill/>
                    </a:lnL>
                    <a:lnR>
                      <a:noFill/>
                    </a:lnR>
                    <a:lnT>
                      <a:noFill/>
                    </a:lnT>
                    <a:lnB>
                      <a:noFill/>
                    </a:lnB>
                    <a:solidFill>
                      <a:srgbClr val="376091"/>
                    </a:solidFill>
                  </a:tcPr>
                </a:tc>
                <a:tc>
                  <a:txBody>
                    <a:bodyPr/>
                    <a:lstStyle/>
                    <a:p>
                      <a:pPr algn="ctr" fontAlgn="ctr"/>
                      <a:r>
                        <a:rPr lang="en-US" altLang="zh-TW" sz="1500" b="1" i="0" u="none" strike="noStrike">
                          <a:solidFill>
                            <a:srgbClr val="FFFFFF"/>
                          </a:solidFill>
                          <a:latin typeface="+mn-lt"/>
                        </a:rPr>
                        <a:t>100%</a:t>
                      </a:r>
                    </a:p>
                  </a:txBody>
                  <a:tcPr marL="0" marR="0" marT="0" marB="0" anchor="ctr">
                    <a:lnL>
                      <a:noFill/>
                    </a:lnL>
                    <a:lnR>
                      <a:noFill/>
                    </a:lnR>
                    <a:lnT>
                      <a:noFill/>
                    </a:lnT>
                    <a:lnB>
                      <a:noFill/>
                    </a:lnB>
                    <a:solidFill>
                      <a:srgbClr val="376091"/>
                    </a:solidFill>
                  </a:tcPr>
                </a:tc>
              </a:tr>
              <a:tr h="459850">
                <a:tc>
                  <a:txBody>
                    <a:bodyPr/>
                    <a:lstStyle/>
                    <a:p>
                      <a:pPr algn="ctr" fontAlgn="ctr"/>
                      <a:r>
                        <a:rPr lang="en-US" altLang="zh-TW" sz="1500" b="0" i="0" u="none" strike="noStrike" dirty="0">
                          <a:solidFill>
                            <a:srgbClr val="000000"/>
                          </a:solidFill>
                          <a:latin typeface="+mn-lt"/>
                        </a:rPr>
                        <a:t>0%</a:t>
                      </a:r>
                    </a:p>
                  </a:txBody>
                  <a:tcPr marL="0" marR="0" marT="0" marB="0" anchor="ctr">
                    <a:lnL>
                      <a:noFill/>
                    </a:lnL>
                    <a:lnR>
                      <a:noFill/>
                    </a:lnR>
                    <a:lnT>
                      <a:noFill/>
                    </a:lnT>
                    <a:lnB>
                      <a:noFill/>
                    </a:lnB>
                    <a:solidFill>
                      <a:srgbClr val="B8CCE4"/>
                    </a:solidFill>
                  </a:tcPr>
                </a:tc>
                <a:tc>
                  <a:txBody>
                    <a:bodyPr/>
                    <a:lstStyle/>
                    <a:p>
                      <a:pPr algn="ctr" fontAlgn="ctr"/>
                      <a:r>
                        <a:rPr lang="en-US" altLang="zh-TW" sz="1500" b="0" i="0" u="none" strike="noStrike">
                          <a:solidFill>
                            <a:schemeClr val="tx1"/>
                          </a:solidFill>
                          <a:latin typeface="+mn-lt"/>
                        </a:rPr>
                        <a:t>108</a:t>
                      </a:r>
                    </a:p>
                  </a:txBody>
                  <a:tcPr marL="0" marR="0" marT="0" marB="0" anchor="ctr">
                    <a:lnL>
                      <a:noFill/>
                    </a:lnL>
                    <a:lnR>
                      <a:noFill/>
                    </a:lnR>
                    <a:lnT>
                      <a:noFill/>
                    </a:lnT>
                    <a:lnB>
                      <a:noFill/>
                    </a:lnB>
                    <a:solidFill>
                      <a:srgbClr val="B8CCE4"/>
                    </a:solidFill>
                  </a:tcPr>
                </a:tc>
                <a:tc>
                  <a:txBody>
                    <a:bodyPr/>
                    <a:lstStyle/>
                    <a:p>
                      <a:pPr algn="ctr" fontAlgn="ctr"/>
                      <a:r>
                        <a:rPr lang="en-US" altLang="zh-TW" sz="1500" b="0" i="0" u="none" strike="noStrike">
                          <a:solidFill>
                            <a:schemeClr val="tx1"/>
                          </a:solidFill>
                          <a:latin typeface="+mn-lt"/>
                        </a:rPr>
                        <a:t>108.311</a:t>
                      </a:r>
                    </a:p>
                  </a:txBody>
                  <a:tcPr marL="0" marR="0" marT="0" marB="0" anchor="ctr">
                    <a:lnL>
                      <a:noFill/>
                    </a:lnL>
                    <a:lnR>
                      <a:noFill/>
                    </a:lnR>
                    <a:lnT>
                      <a:noFill/>
                    </a:lnT>
                    <a:lnB>
                      <a:noFill/>
                    </a:lnB>
                    <a:solidFill>
                      <a:srgbClr val="B8CCE4"/>
                    </a:solidFill>
                  </a:tcPr>
                </a:tc>
                <a:tc>
                  <a:txBody>
                    <a:bodyPr/>
                    <a:lstStyle/>
                    <a:p>
                      <a:pPr algn="ctr" fontAlgn="ctr"/>
                      <a:r>
                        <a:rPr lang="en-US" altLang="zh-TW" sz="1500" b="0" i="0" u="none" strike="noStrike">
                          <a:solidFill>
                            <a:schemeClr val="tx1"/>
                          </a:solidFill>
                          <a:latin typeface="+mn-lt"/>
                        </a:rPr>
                        <a:t>108.326</a:t>
                      </a:r>
                    </a:p>
                  </a:txBody>
                  <a:tcPr marL="0" marR="0" marT="0" marB="0" anchor="ctr">
                    <a:lnL>
                      <a:noFill/>
                    </a:lnL>
                    <a:lnR>
                      <a:noFill/>
                    </a:lnR>
                    <a:lnT>
                      <a:noFill/>
                    </a:lnT>
                    <a:lnB>
                      <a:noFill/>
                    </a:lnB>
                    <a:solidFill>
                      <a:srgbClr val="B8CCE4"/>
                    </a:solidFill>
                  </a:tcPr>
                </a:tc>
                <a:tc>
                  <a:txBody>
                    <a:bodyPr/>
                    <a:lstStyle/>
                    <a:p>
                      <a:pPr algn="ctr" fontAlgn="ctr"/>
                      <a:r>
                        <a:rPr lang="en-US" altLang="zh-TW" sz="1500" b="0" i="0" u="none" strike="noStrike">
                          <a:solidFill>
                            <a:schemeClr val="tx1"/>
                          </a:solidFill>
                          <a:latin typeface="+mn-lt"/>
                        </a:rPr>
                        <a:t>108.184</a:t>
                      </a:r>
                    </a:p>
                  </a:txBody>
                  <a:tcPr marL="0" marR="0" marT="0" marB="0" anchor="ctr">
                    <a:lnL>
                      <a:noFill/>
                    </a:lnL>
                    <a:lnR>
                      <a:noFill/>
                    </a:lnR>
                    <a:lnT>
                      <a:noFill/>
                    </a:lnT>
                    <a:lnB>
                      <a:noFill/>
                    </a:lnB>
                    <a:solidFill>
                      <a:srgbClr val="B8CCE4"/>
                    </a:solidFill>
                  </a:tcPr>
                </a:tc>
                <a:tc>
                  <a:txBody>
                    <a:bodyPr/>
                    <a:lstStyle/>
                    <a:p>
                      <a:pPr algn="ctr" fontAlgn="ctr"/>
                      <a:r>
                        <a:rPr lang="en-US" altLang="zh-TW" sz="1500" b="0" i="0" u="none" strike="noStrike">
                          <a:solidFill>
                            <a:schemeClr val="tx1"/>
                          </a:solidFill>
                          <a:latin typeface="+mn-lt"/>
                        </a:rPr>
                        <a:t>107.9501</a:t>
                      </a:r>
                    </a:p>
                  </a:txBody>
                  <a:tcPr marL="0" marR="0" marT="0" marB="0" anchor="ctr">
                    <a:lnL>
                      <a:noFill/>
                    </a:lnL>
                    <a:lnR>
                      <a:noFill/>
                    </a:lnR>
                    <a:lnT>
                      <a:noFill/>
                    </a:lnT>
                    <a:lnB>
                      <a:noFill/>
                    </a:lnB>
                    <a:solidFill>
                      <a:srgbClr val="B8CCE4"/>
                    </a:solidFill>
                  </a:tcPr>
                </a:tc>
                <a:tc>
                  <a:txBody>
                    <a:bodyPr/>
                    <a:lstStyle/>
                    <a:p>
                      <a:pPr algn="ctr" fontAlgn="ctr"/>
                      <a:r>
                        <a:rPr lang="en-US" altLang="zh-TW" sz="1500" b="0" i="0" u="none" strike="noStrike" dirty="0" smtClean="0">
                          <a:solidFill>
                            <a:schemeClr val="tx1"/>
                          </a:solidFill>
                          <a:latin typeface="+mn-lt"/>
                        </a:rPr>
                        <a:t>107.657</a:t>
                      </a:r>
                      <a:endParaRPr lang="en-US" altLang="zh-TW" sz="1500" b="0" i="0" u="none" strike="noStrike" dirty="0">
                        <a:solidFill>
                          <a:schemeClr val="tx1"/>
                        </a:solidFill>
                        <a:latin typeface="+mn-lt"/>
                      </a:endParaRPr>
                    </a:p>
                  </a:txBody>
                  <a:tcPr marL="0" marR="0" marT="0" marB="0" anchor="ctr">
                    <a:lnL>
                      <a:noFill/>
                    </a:lnL>
                    <a:lnR>
                      <a:noFill/>
                    </a:lnR>
                    <a:lnT>
                      <a:noFill/>
                    </a:lnT>
                    <a:lnB>
                      <a:noFill/>
                    </a:lnB>
                    <a:solidFill>
                      <a:srgbClr val="B8CCE4"/>
                    </a:solidFill>
                  </a:tcPr>
                </a:tc>
              </a:tr>
              <a:tr h="459850">
                <a:tc>
                  <a:txBody>
                    <a:bodyPr/>
                    <a:lstStyle/>
                    <a:p>
                      <a:pPr algn="ctr" fontAlgn="ctr"/>
                      <a:r>
                        <a:rPr lang="en-US" altLang="zh-TW" sz="1500" b="0" i="0" u="none" strike="noStrike" dirty="0">
                          <a:solidFill>
                            <a:srgbClr val="000000"/>
                          </a:solidFill>
                          <a:latin typeface="+mn-lt"/>
                        </a:rPr>
                        <a:t>20%</a:t>
                      </a:r>
                    </a:p>
                  </a:txBody>
                  <a:tcPr marL="0" marR="0" marT="0" marB="0" anchor="ctr">
                    <a:lnL>
                      <a:noFill/>
                    </a:lnL>
                    <a:lnR>
                      <a:noFill/>
                    </a:lnR>
                    <a:lnT>
                      <a:noFill/>
                    </a:lnT>
                    <a:lnB>
                      <a:noFill/>
                    </a:lnB>
                    <a:solidFill>
                      <a:srgbClr val="B8CCE4"/>
                    </a:solidFill>
                  </a:tcPr>
                </a:tc>
                <a:tc>
                  <a:txBody>
                    <a:bodyPr/>
                    <a:lstStyle/>
                    <a:p>
                      <a:pPr algn="ctr" fontAlgn="ctr"/>
                      <a:r>
                        <a:rPr lang="zh-TW" altLang="en-US" sz="1500" b="0" i="0" u="none" strike="noStrike">
                          <a:solidFill>
                            <a:schemeClr val="tx1"/>
                          </a:solidFill>
                          <a:latin typeface="+mn-lt"/>
                        </a:rPr>
                        <a:t>　</a:t>
                      </a:r>
                    </a:p>
                  </a:txBody>
                  <a:tcPr marL="0" marR="0" marT="0" marB="0" anchor="ctr">
                    <a:lnL>
                      <a:noFill/>
                    </a:lnL>
                    <a:lnR>
                      <a:noFill/>
                    </a:lnR>
                    <a:lnT>
                      <a:noFill/>
                    </a:lnT>
                    <a:lnB>
                      <a:noFill/>
                    </a:lnB>
                    <a:solidFill>
                      <a:srgbClr val="B8CCE4"/>
                    </a:solidFill>
                  </a:tcPr>
                </a:tc>
                <a:tc>
                  <a:txBody>
                    <a:bodyPr/>
                    <a:lstStyle/>
                    <a:p>
                      <a:pPr algn="ctr" fontAlgn="ctr"/>
                      <a:r>
                        <a:rPr lang="en-US" altLang="zh-TW" sz="1500" b="0" i="0" u="none" strike="noStrike">
                          <a:solidFill>
                            <a:schemeClr val="tx1"/>
                          </a:solidFill>
                          <a:latin typeface="+mn-lt"/>
                        </a:rPr>
                        <a:t>86.4</a:t>
                      </a:r>
                    </a:p>
                  </a:txBody>
                  <a:tcPr marL="0" marR="0" marT="0" marB="0" anchor="ctr">
                    <a:lnL>
                      <a:noFill/>
                    </a:lnL>
                    <a:lnR>
                      <a:noFill/>
                    </a:lnR>
                    <a:lnT>
                      <a:noFill/>
                    </a:lnT>
                    <a:lnB>
                      <a:noFill/>
                    </a:lnB>
                    <a:solidFill>
                      <a:srgbClr val="B8CCE4"/>
                    </a:solidFill>
                  </a:tcPr>
                </a:tc>
                <a:tc>
                  <a:txBody>
                    <a:bodyPr/>
                    <a:lstStyle/>
                    <a:p>
                      <a:pPr algn="ctr" fontAlgn="ctr"/>
                      <a:r>
                        <a:rPr lang="en-US" altLang="zh-TW" sz="1500" b="0" i="0" u="none" strike="noStrike">
                          <a:solidFill>
                            <a:schemeClr val="tx1"/>
                          </a:solidFill>
                          <a:latin typeface="+mn-lt"/>
                        </a:rPr>
                        <a:t>86.5629</a:t>
                      </a:r>
                    </a:p>
                  </a:txBody>
                  <a:tcPr marL="0" marR="0" marT="0" marB="0" anchor="ctr">
                    <a:lnL>
                      <a:noFill/>
                    </a:lnL>
                    <a:lnR>
                      <a:noFill/>
                    </a:lnR>
                    <a:lnT>
                      <a:noFill/>
                    </a:lnT>
                    <a:lnB>
                      <a:noFill/>
                    </a:lnB>
                    <a:solidFill>
                      <a:srgbClr val="B8CCE4"/>
                    </a:solidFill>
                  </a:tcPr>
                </a:tc>
                <a:tc>
                  <a:txBody>
                    <a:bodyPr/>
                    <a:lstStyle/>
                    <a:p>
                      <a:pPr algn="ctr" fontAlgn="ctr"/>
                      <a:r>
                        <a:rPr lang="en-US" altLang="zh-TW" sz="1500" b="0" i="0" u="none" strike="noStrike" dirty="0">
                          <a:solidFill>
                            <a:srgbClr val="FF0000"/>
                          </a:solidFill>
                          <a:latin typeface="+mn-lt"/>
                        </a:rPr>
                        <a:t>86.5227</a:t>
                      </a:r>
                    </a:p>
                  </a:txBody>
                  <a:tcPr marL="0" marR="0" marT="0" marB="0" anchor="ctr">
                    <a:lnL>
                      <a:noFill/>
                    </a:lnL>
                    <a:lnR>
                      <a:noFill/>
                    </a:lnR>
                    <a:lnT>
                      <a:noFill/>
                    </a:lnT>
                    <a:lnB>
                      <a:noFill/>
                    </a:lnB>
                    <a:solidFill>
                      <a:srgbClr val="B8CCE4"/>
                    </a:solidFill>
                  </a:tcPr>
                </a:tc>
                <a:tc>
                  <a:txBody>
                    <a:bodyPr/>
                    <a:lstStyle/>
                    <a:p>
                      <a:pPr algn="ctr" fontAlgn="ctr"/>
                      <a:r>
                        <a:rPr lang="en-US" altLang="zh-TW" sz="1500" b="0" i="0" u="none" strike="noStrike">
                          <a:solidFill>
                            <a:schemeClr val="tx1"/>
                          </a:solidFill>
                          <a:latin typeface="+mn-lt"/>
                        </a:rPr>
                        <a:t>86.3626</a:t>
                      </a:r>
                    </a:p>
                  </a:txBody>
                  <a:tcPr marL="0" marR="0" marT="0" marB="0" anchor="ctr">
                    <a:lnL>
                      <a:noFill/>
                    </a:lnL>
                    <a:lnR>
                      <a:noFill/>
                    </a:lnR>
                    <a:lnT>
                      <a:noFill/>
                    </a:lnT>
                    <a:lnB>
                      <a:noFill/>
                    </a:lnB>
                    <a:solidFill>
                      <a:srgbClr val="B8CCE4"/>
                    </a:solidFill>
                  </a:tcPr>
                </a:tc>
                <a:tc>
                  <a:txBody>
                    <a:bodyPr/>
                    <a:lstStyle/>
                    <a:p>
                      <a:pPr algn="ctr" fontAlgn="ctr"/>
                      <a:r>
                        <a:rPr lang="en-US" altLang="zh-TW" sz="1500" b="0" i="0" u="none" strike="noStrike" dirty="0" smtClean="0">
                          <a:solidFill>
                            <a:schemeClr val="tx1"/>
                          </a:solidFill>
                          <a:latin typeface="+mn-lt"/>
                        </a:rPr>
                        <a:t>86.1257</a:t>
                      </a:r>
                      <a:endParaRPr lang="en-US" altLang="zh-TW" sz="1500" b="0" i="0" u="none" strike="noStrike" dirty="0">
                        <a:solidFill>
                          <a:schemeClr val="tx1"/>
                        </a:solidFill>
                        <a:latin typeface="+mn-lt"/>
                      </a:endParaRPr>
                    </a:p>
                  </a:txBody>
                  <a:tcPr marL="0" marR="0" marT="0" marB="0" anchor="ctr">
                    <a:lnL>
                      <a:noFill/>
                    </a:lnL>
                    <a:lnR>
                      <a:noFill/>
                    </a:lnR>
                    <a:lnT>
                      <a:noFill/>
                    </a:lnT>
                    <a:lnB>
                      <a:noFill/>
                    </a:lnB>
                    <a:solidFill>
                      <a:srgbClr val="B8CCE4"/>
                    </a:solidFill>
                  </a:tcPr>
                </a:tc>
              </a:tr>
              <a:tr h="459850">
                <a:tc>
                  <a:txBody>
                    <a:bodyPr/>
                    <a:lstStyle/>
                    <a:p>
                      <a:pPr algn="ctr" fontAlgn="ctr"/>
                      <a:r>
                        <a:rPr lang="en-US" altLang="zh-TW" sz="1500" b="0" i="0" u="none" strike="noStrike" dirty="0">
                          <a:solidFill>
                            <a:srgbClr val="000000"/>
                          </a:solidFill>
                          <a:latin typeface="+mn-lt"/>
                        </a:rPr>
                        <a:t>40%</a:t>
                      </a:r>
                    </a:p>
                  </a:txBody>
                  <a:tcPr marL="0" marR="0" marT="0" marB="0" anchor="ctr">
                    <a:lnL>
                      <a:noFill/>
                    </a:lnL>
                    <a:lnR>
                      <a:noFill/>
                    </a:lnR>
                    <a:lnT>
                      <a:noFill/>
                    </a:lnT>
                    <a:lnB>
                      <a:noFill/>
                    </a:lnB>
                    <a:solidFill>
                      <a:srgbClr val="B8CCE4"/>
                    </a:solidFill>
                  </a:tcPr>
                </a:tc>
                <a:tc>
                  <a:txBody>
                    <a:bodyPr/>
                    <a:lstStyle/>
                    <a:p>
                      <a:pPr algn="ctr" fontAlgn="ctr"/>
                      <a:r>
                        <a:rPr lang="zh-TW" altLang="en-US" sz="1500" b="0" i="0" u="none" strike="noStrike">
                          <a:solidFill>
                            <a:schemeClr val="tx1"/>
                          </a:solidFill>
                          <a:latin typeface="+mn-lt"/>
                        </a:rPr>
                        <a:t>　</a:t>
                      </a:r>
                    </a:p>
                  </a:txBody>
                  <a:tcPr marL="0" marR="0" marT="0" marB="0" anchor="ctr">
                    <a:lnL>
                      <a:noFill/>
                    </a:lnL>
                    <a:lnR>
                      <a:noFill/>
                    </a:lnR>
                    <a:lnT>
                      <a:noFill/>
                    </a:lnT>
                    <a:lnB>
                      <a:noFill/>
                    </a:lnB>
                    <a:solidFill>
                      <a:srgbClr val="B8CCE4"/>
                    </a:solidFill>
                  </a:tcPr>
                </a:tc>
                <a:tc>
                  <a:txBody>
                    <a:bodyPr/>
                    <a:lstStyle/>
                    <a:p>
                      <a:pPr algn="ctr" fontAlgn="ctr"/>
                      <a:r>
                        <a:rPr lang="zh-TW" altLang="en-US" sz="1500" b="0" i="0" u="none" strike="noStrike">
                          <a:solidFill>
                            <a:schemeClr val="tx1"/>
                          </a:solidFill>
                          <a:latin typeface="+mn-lt"/>
                        </a:rPr>
                        <a:t>　</a:t>
                      </a:r>
                    </a:p>
                  </a:txBody>
                  <a:tcPr marL="0" marR="0" marT="0" marB="0" anchor="ctr">
                    <a:lnL>
                      <a:noFill/>
                    </a:lnL>
                    <a:lnR>
                      <a:noFill/>
                    </a:lnR>
                    <a:lnT>
                      <a:noFill/>
                    </a:lnT>
                    <a:lnB>
                      <a:noFill/>
                    </a:lnB>
                    <a:solidFill>
                      <a:srgbClr val="B8CCE4"/>
                    </a:solidFill>
                  </a:tcPr>
                </a:tc>
                <a:tc>
                  <a:txBody>
                    <a:bodyPr/>
                    <a:lstStyle/>
                    <a:p>
                      <a:pPr algn="ctr" fontAlgn="ctr"/>
                      <a:r>
                        <a:rPr lang="en-US" altLang="zh-TW" sz="1500" b="0" i="0" u="none" strike="noStrike">
                          <a:solidFill>
                            <a:schemeClr val="tx1"/>
                          </a:solidFill>
                          <a:latin typeface="+mn-lt"/>
                        </a:rPr>
                        <a:t>64.8</a:t>
                      </a:r>
                    </a:p>
                  </a:txBody>
                  <a:tcPr marL="0" marR="0" marT="0" marB="0" anchor="ctr">
                    <a:lnL>
                      <a:noFill/>
                    </a:lnL>
                    <a:lnR>
                      <a:noFill/>
                    </a:lnR>
                    <a:lnT>
                      <a:noFill/>
                    </a:lnT>
                    <a:lnB>
                      <a:noFill/>
                    </a:lnB>
                    <a:solidFill>
                      <a:srgbClr val="B8CCE4"/>
                    </a:solidFill>
                  </a:tcPr>
                </a:tc>
                <a:tc>
                  <a:txBody>
                    <a:bodyPr/>
                    <a:lstStyle/>
                    <a:p>
                      <a:pPr algn="ctr" fontAlgn="ctr"/>
                      <a:r>
                        <a:rPr lang="en-US" altLang="zh-TW" sz="1500" b="0" i="0" u="none" strike="noStrike">
                          <a:solidFill>
                            <a:schemeClr val="tx1"/>
                          </a:solidFill>
                          <a:latin typeface="+mn-lt"/>
                        </a:rPr>
                        <a:t>64.8614</a:t>
                      </a:r>
                    </a:p>
                  </a:txBody>
                  <a:tcPr marL="0" marR="0" marT="0" marB="0" anchor="ctr">
                    <a:lnL>
                      <a:noFill/>
                    </a:lnL>
                    <a:lnR>
                      <a:noFill/>
                    </a:lnR>
                    <a:lnT>
                      <a:noFill/>
                    </a:lnT>
                    <a:lnB>
                      <a:noFill/>
                    </a:lnB>
                    <a:solidFill>
                      <a:srgbClr val="B8CCE4"/>
                    </a:solidFill>
                  </a:tcPr>
                </a:tc>
                <a:tc>
                  <a:txBody>
                    <a:bodyPr/>
                    <a:lstStyle/>
                    <a:p>
                      <a:pPr algn="ctr" fontAlgn="ctr"/>
                      <a:r>
                        <a:rPr lang="en-US" altLang="zh-TW" sz="1500" b="0" i="0" u="none" strike="noStrike">
                          <a:solidFill>
                            <a:schemeClr val="tx1"/>
                          </a:solidFill>
                          <a:latin typeface="+mn-lt"/>
                        </a:rPr>
                        <a:t>64.77506</a:t>
                      </a:r>
                    </a:p>
                  </a:txBody>
                  <a:tcPr marL="0" marR="0" marT="0" marB="0" anchor="ctr">
                    <a:lnL>
                      <a:noFill/>
                    </a:lnL>
                    <a:lnR>
                      <a:noFill/>
                    </a:lnR>
                    <a:lnT>
                      <a:noFill/>
                    </a:lnT>
                    <a:lnB>
                      <a:noFill/>
                    </a:lnB>
                    <a:solidFill>
                      <a:srgbClr val="B8CCE4"/>
                    </a:solidFill>
                  </a:tcPr>
                </a:tc>
                <a:tc>
                  <a:txBody>
                    <a:bodyPr/>
                    <a:lstStyle/>
                    <a:p>
                      <a:pPr algn="ctr" fontAlgn="ctr"/>
                      <a:r>
                        <a:rPr lang="en-US" altLang="zh-TW" sz="1500" b="0" i="0" u="none" strike="noStrike" dirty="0" smtClean="0">
                          <a:solidFill>
                            <a:schemeClr val="tx1"/>
                          </a:solidFill>
                          <a:latin typeface="+mn-lt"/>
                        </a:rPr>
                        <a:t>64.5943</a:t>
                      </a:r>
                      <a:endParaRPr lang="en-US" altLang="zh-TW" sz="1500" b="0" i="0" u="none" strike="noStrike" dirty="0">
                        <a:solidFill>
                          <a:schemeClr val="tx1"/>
                        </a:solidFill>
                        <a:latin typeface="+mn-lt"/>
                      </a:endParaRPr>
                    </a:p>
                  </a:txBody>
                  <a:tcPr marL="0" marR="0" marT="0" marB="0" anchor="ctr">
                    <a:lnL>
                      <a:noFill/>
                    </a:lnL>
                    <a:lnR>
                      <a:noFill/>
                    </a:lnR>
                    <a:lnT>
                      <a:noFill/>
                    </a:lnT>
                    <a:lnB>
                      <a:noFill/>
                    </a:lnB>
                    <a:solidFill>
                      <a:srgbClr val="B8CCE4"/>
                    </a:solidFill>
                  </a:tcPr>
                </a:tc>
              </a:tr>
              <a:tr h="459850">
                <a:tc>
                  <a:txBody>
                    <a:bodyPr/>
                    <a:lstStyle/>
                    <a:p>
                      <a:pPr algn="ctr" fontAlgn="ctr"/>
                      <a:r>
                        <a:rPr lang="en-US" altLang="zh-TW" sz="1500" b="0" i="0" u="none" strike="noStrike" dirty="0">
                          <a:solidFill>
                            <a:srgbClr val="000000"/>
                          </a:solidFill>
                          <a:latin typeface="+mn-lt"/>
                        </a:rPr>
                        <a:t>60%</a:t>
                      </a:r>
                    </a:p>
                  </a:txBody>
                  <a:tcPr marL="0" marR="0" marT="0" marB="0" anchor="ctr">
                    <a:lnL>
                      <a:noFill/>
                    </a:lnL>
                    <a:lnR>
                      <a:noFill/>
                    </a:lnR>
                    <a:lnT>
                      <a:noFill/>
                    </a:lnT>
                    <a:lnB>
                      <a:noFill/>
                    </a:lnB>
                    <a:solidFill>
                      <a:srgbClr val="B8CCE4"/>
                    </a:solidFill>
                  </a:tcPr>
                </a:tc>
                <a:tc>
                  <a:txBody>
                    <a:bodyPr/>
                    <a:lstStyle/>
                    <a:p>
                      <a:pPr algn="ctr" fontAlgn="ctr"/>
                      <a:r>
                        <a:rPr lang="zh-TW" altLang="en-US" sz="1500" b="0" i="0" u="none" strike="noStrike">
                          <a:solidFill>
                            <a:schemeClr val="tx1"/>
                          </a:solidFill>
                          <a:latin typeface="+mn-lt"/>
                        </a:rPr>
                        <a:t>　</a:t>
                      </a:r>
                    </a:p>
                  </a:txBody>
                  <a:tcPr marL="0" marR="0" marT="0" marB="0" anchor="ctr">
                    <a:lnL>
                      <a:noFill/>
                    </a:lnL>
                    <a:lnR>
                      <a:noFill/>
                    </a:lnR>
                    <a:lnT>
                      <a:noFill/>
                    </a:lnT>
                    <a:lnB>
                      <a:noFill/>
                    </a:lnB>
                    <a:solidFill>
                      <a:srgbClr val="B8CCE4"/>
                    </a:solidFill>
                  </a:tcPr>
                </a:tc>
                <a:tc>
                  <a:txBody>
                    <a:bodyPr/>
                    <a:lstStyle/>
                    <a:p>
                      <a:pPr algn="ctr" fontAlgn="ctr"/>
                      <a:r>
                        <a:rPr lang="zh-TW" altLang="en-US" sz="1500" b="0" i="0" u="none" strike="noStrike">
                          <a:solidFill>
                            <a:schemeClr val="tx1"/>
                          </a:solidFill>
                          <a:latin typeface="+mn-lt"/>
                        </a:rPr>
                        <a:t>　</a:t>
                      </a:r>
                    </a:p>
                  </a:txBody>
                  <a:tcPr marL="0" marR="0" marT="0" marB="0" anchor="ctr">
                    <a:lnL>
                      <a:noFill/>
                    </a:lnL>
                    <a:lnR>
                      <a:noFill/>
                    </a:lnR>
                    <a:lnT>
                      <a:noFill/>
                    </a:lnT>
                    <a:lnB>
                      <a:noFill/>
                    </a:lnB>
                    <a:solidFill>
                      <a:srgbClr val="B8CCE4"/>
                    </a:solidFill>
                  </a:tcPr>
                </a:tc>
                <a:tc>
                  <a:txBody>
                    <a:bodyPr/>
                    <a:lstStyle/>
                    <a:p>
                      <a:pPr algn="ctr" fontAlgn="ctr"/>
                      <a:r>
                        <a:rPr lang="zh-TW" altLang="en-US" sz="1500" b="0" i="0" u="none" strike="noStrike">
                          <a:solidFill>
                            <a:schemeClr val="tx1"/>
                          </a:solidFill>
                          <a:latin typeface="+mn-lt"/>
                        </a:rPr>
                        <a:t>　</a:t>
                      </a:r>
                    </a:p>
                  </a:txBody>
                  <a:tcPr marL="0" marR="0" marT="0" marB="0" anchor="ctr">
                    <a:lnL>
                      <a:noFill/>
                    </a:lnL>
                    <a:lnR>
                      <a:noFill/>
                    </a:lnR>
                    <a:lnT>
                      <a:noFill/>
                    </a:lnT>
                    <a:lnB>
                      <a:noFill/>
                    </a:lnB>
                    <a:solidFill>
                      <a:srgbClr val="B8CCE4"/>
                    </a:solidFill>
                  </a:tcPr>
                </a:tc>
                <a:tc>
                  <a:txBody>
                    <a:bodyPr/>
                    <a:lstStyle/>
                    <a:p>
                      <a:pPr algn="ctr" fontAlgn="ctr"/>
                      <a:r>
                        <a:rPr lang="en-US" altLang="zh-TW" sz="1500" b="0" i="0" u="none" strike="noStrike">
                          <a:solidFill>
                            <a:schemeClr val="tx1"/>
                          </a:solidFill>
                          <a:latin typeface="+mn-lt"/>
                        </a:rPr>
                        <a:t>43.2</a:t>
                      </a:r>
                    </a:p>
                  </a:txBody>
                  <a:tcPr marL="0" marR="0" marT="0" marB="0" anchor="ctr">
                    <a:lnL>
                      <a:noFill/>
                    </a:lnL>
                    <a:lnR>
                      <a:noFill/>
                    </a:lnR>
                    <a:lnT>
                      <a:noFill/>
                    </a:lnT>
                    <a:lnB>
                      <a:noFill/>
                    </a:lnB>
                    <a:solidFill>
                      <a:srgbClr val="B8CCE4"/>
                    </a:solidFill>
                  </a:tcPr>
                </a:tc>
                <a:tc>
                  <a:txBody>
                    <a:bodyPr/>
                    <a:lstStyle/>
                    <a:p>
                      <a:pPr algn="ctr" fontAlgn="ctr"/>
                      <a:r>
                        <a:rPr lang="en-US" altLang="zh-TW" sz="1500" b="0" i="0" u="none" strike="noStrike">
                          <a:solidFill>
                            <a:schemeClr val="tx1"/>
                          </a:solidFill>
                          <a:latin typeface="+mn-lt"/>
                        </a:rPr>
                        <a:t>43.18753</a:t>
                      </a:r>
                    </a:p>
                  </a:txBody>
                  <a:tcPr marL="0" marR="0" marT="0" marB="0" anchor="ctr">
                    <a:lnL>
                      <a:noFill/>
                    </a:lnL>
                    <a:lnR>
                      <a:noFill/>
                    </a:lnR>
                    <a:lnT>
                      <a:noFill/>
                    </a:lnT>
                    <a:lnB>
                      <a:noFill/>
                    </a:lnB>
                    <a:solidFill>
                      <a:srgbClr val="B8CCE4"/>
                    </a:solidFill>
                  </a:tcPr>
                </a:tc>
                <a:tc>
                  <a:txBody>
                    <a:bodyPr/>
                    <a:lstStyle/>
                    <a:p>
                      <a:pPr algn="ctr" fontAlgn="ctr"/>
                      <a:r>
                        <a:rPr lang="en-US" altLang="zh-TW" sz="1500" b="0" i="0" u="none" strike="noStrike" dirty="0" smtClean="0">
                          <a:solidFill>
                            <a:schemeClr val="tx1"/>
                          </a:solidFill>
                          <a:latin typeface="+mn-lt"/>
                        </a:rPr>
                        <a:t>43.0629</a:t>
                      </a:r>
                      <a:endParaRPr lang="en-US" altLang="zh-TW" sz="1500" b="0" i="0" u="none" strike="noStrike" dirty="0">
                        <a:solidFill>
                          <a:schemeClr val="tx1"/>
                        </a:solidFill>
                        <a:latin typeface="+mn-lt"/>
                      </a:endParaRPr>
                    </a:p>
                  </a:txBody>
                  <a:tcPr marL="0" marR="0" marT="0" marB="0" anchor="ctr">
                    <a:lnL>
                      <a:noFill/>
                    </a:lnL>
                    <a:lnR>
                      <a:noFill/>
                    </a:lnR>
                    <a:lnT>
                      <a:noFill/>
                    </a:lnT>
                    <a:lnB>
                      <a:noFill/>
                    </a:lnB>
                    <a:solidFill>
                      <a:srgbClr val="B8CCE4"/>
                    </a:solidFill>
                  </a:tcPr>
                </a:tc>
              </a:tr>
              <a:tr h="459850">
                <a:tc>
                  <a:txBody>
                    <a:bodyPr/>
                    <a:lstStyle/>
                    <a:p>
                      <a:pPr algn="ctr" fontAlgn="ctr"/>
                      <a:r>
                        <a:rPr lang="en-US" altLang="zh-TW" sz="1500" b="0" i="0" u="none" strike="noStrike" dirty="0">
                          <a:solidFill>
                            <a:srgbClr val="000000"/>
                          </a:solidFill>
                          <a:latin typeface="+mn-lt"/>
                        </a:rPr>
                        <a:t>80%</a:t>
                      </a:r>
                    </a:p>
                  </a:txBody>
                  <a:tcPr marL="0" marR="0" marT="0" marB="0" anchor="ctr">
                    <a:lnL>
                      <a:noFill/>
                    </a:lnL>
                    <a:lnR>
                      <a:noFill/>
                    </a:lnR>
                    <a:lnT>
                      <a:noFill/>
                    </a:lnT>
                    <a:lnB>
                      <a:noFill/>
                    </a:lnB>
                    <a:solidFill>
                      <a:srgbClr val="B8CCE4"/>
                    </a:solidFill>
                  </a:tcPr>
                </a:tc>
                <a:tc>
                  <a:txBody>
                    <a:bodyPr/>
                    <a:lstStyle/>
                    <a:p>
                      <a:pPr algn="ctr" fontAlgn="ctr"/>
                      <a:r>
                        <a:rPr lang="zh-TW" altLang="en-US" sz="1500" b="0" i="0" u="none" strike="noStrike">
                          <a:solidFill>
                            <a:schemeClr val="tx1"/>
                          </a:solidFill>
                          <a:latin typeface="+mn-lt"/>
                        </a:rPr>
                        <a:t>　</a:t>
                      </a:r>
                    </a:p>
                  </a:txBody>
                  <a:tcPr marL="0" marR="0" marT="0" marB="0" anchor="ctr">
                    <a:lnL>
                      <a:noFill/>
                    </a:lnL>
                    <a:lnR>
                      <a:noFill/>
                    </a:lnR>
                    <a:lnT>
                      <a:noFill/>
                    </a:lnT>
                    <a:lnB>
                      <a:noFill/>
                    </a:lnB>
                    <a:solidFill>
                      <a:srgbClr val="B8CCE4"/>
                    </a:solidFill>
                  </a:tcPr>
                </a:tc>
                <a:tc>
                  <a:txBody>
                    <a:bodyPr/>
                    <a:lstStyle/>
                    <a:p>
                      <a:pPr algn="ctr" fontAlgn="ctr"/>
                      <a:r>
                        <a:rPr lang="zh-TW" altLang="en-US" sz="1500" b="0" i="0" u="none" strike="noStrike">
                          <a:solidFill>
                            <a:schemeClr val="tx1"/>
                          </a:solidFill>
                          <a:latin typeface="+mn-lt"/>
                        </a:rPr>
                        <a:t>　</a:t>
                      </a:r>
                    </a:p>
                  </a:txBody>
                  <a:tcPr marL="0" marR="0" marT="0" marB="0" anchor="ctr">
                    <a:lnL>
                      <a:noFill/>
                    </a:lnL>
                    <a:lnR>
                      <a:noFill/>
                    </a:lnR>
                    <a:lnT>
                      <a:noFill/>
                    </a:lnT>
                    <a:lnB>
                      <a:noFill/>
                    </a:lnB>
                    <a:solidFill>
                      <a:srgbClr val="B8CCE4"/>
                    </a:solidFill>
                  </a:tcPr>
                </a:tc>
                <a:tc>
                  <a:txBody>
                    <a:bodyPr/>
                    <a:lstStyle/>
                    <a:p>
                      <a:pPr algn="ctr" fontAlgn="ctr"/>
                      <a:r>
                        <a:rPr lang="zh-TW" altLang="en-US" sz="1500" b="0" i="0" u="none" strike="noStrike">
                          <a:solidFill>
                            <a:schemeClr val="tx1"/>
                          </a:solidFill>
                          <a:latin typeface="+mn-lt"/>
                        </a:rPr>
                        <a:t>　</a:t>
                      </a:r>
                    </a:p>
                  </a:txBody>
                  <a:tcPr marL="0" marR="0" marT="0" marB="0" anchor="ctr">
                    <a:lnL>
                      <a:noFill/>
                    </a:lnL>
                    <a:lnR>
                      <a:noFill/>
                    </a:lnR>
                    <a:lnT>
                      <a:noFill/>
                    </a:lnT>
                    <a:lnB>
                      <a:noFill/>
                    </a:lnB>
                    <a:solidFill>
                      <a:srgbClr val="B8CCE4"/>
                    </a:solidFill>
                  </a:tcPr>
                </a:tc>
                <a:tc>
                  <a:txBody>
                    <a:bodyPr/>
                    <a:lstStyle/>
                    <a:p>
                      <a:pPr algn="ctr" fontAlgn="ctr"/>
                      <a:r>
                        <a:rPr lang="zh-TW" altLang="en-US" sz="1500" b="0" i="0" u="none" strike="noStrike">
                          <a:solidFill>
                            <a:schemeClr val="tx1"/>
                          </a:solidFill>
                          <a:latin typeface="+mn-lt"/>
                        </a:rPr>
                        <a:t>　</a:t>
                      </a:r>
                    </a:p>
                  </a:txBody>
                  <a:tcPr marL="0" marR="0" marT="0" marB="0" anchor="ctr">
                    <a:lnL>
                      <a:noFill/>
                    </a:lnL>
                    <a:lnR>
                      <a:noFill/>
                    </a:lnR>
                    <a:lnT>
                      <a:noFill/>
                    </a:lnT>
                    <a:lnB>
                      <a:noFill/>
                    </a:lnB>
                    <a:solidFill>
                      <a:srgbClr val="B8CCE4"/>
                    </a:solidFill>
                  </a:tcPr>
                </a:tc>
                <a:tc>
                  <a:txBody>
                    <a:bodyPr/>
                    <a:lstStyle/>
                    <a:p>
                      <a:pPr algn="ctr" fontAlgn="ctr"/>
                      <a:r>
                        <a:rPr lang="en-US" altLang="zh-TW" sz="1500" b="0" i="0" u="none" strike="noStrike">
                          <a:solidFill>
                            <a:schemeClr val="tx1"/>
                          </a:solidFill>
                          <a:latin typeface="+mn-lt"/>
                        </a:rPr>
                        <a:t>21.6</a:t>
                      </a:r>
                    </a:p>
                  </a:txBody>
                  <a:tcPr marL="0" marR="0" marT="0" marB="0" anchor="ctr">
                    <a:lnL>
                      <a:noFill/>
                    </a:lnL>
                    <a:lnR>
                      <a:noFill/>
                    </a:lnR>
                    <a:lnT>
                      <a:noFill/>
                    </a:lnT>
                    <a:lnB>
                      <a:noFill/>
                    </a:lnB>
                    <a:solidFill>
                      <a:srgbClr val="B8CCE4"/>
                    </a:solidFill>
                  </a:tcPr>
                </a:tc>
                <a:tc>
                  <a:txBody>
                    <a:bodyPr/>
                    <a:lstStyle/>
                    <a:p>
                      <a:pPr algn="ctr" fontAlgn="ctr"/>
                      <a:r>
                        <a:rPr lang="en-US" altLang="zh-TW" sz="1500" b="0" i="0" u="none" strike="noStrike" dirty="0" smtClean="0">
                          <a:solidFill>
                            <a:schemeClr val="tx1"/>
                          </a:solidFill>
                          <a:latin typeface="+mn-lt"/>
                        </a:rPr>
                        <a:t>21.5313</a:t>
                      </a:r>
                      <a:endParaRPr lang="en-US" altLang="zh-TW" sz="1500" b="0" i="0" u="none" strike="noStrike" dirty="0">
                        <a:solidFill>
                          <a:schemeClr val="tx1"/>
                        </a:solidFill>
                        <a:latin typeface="+mn-lt"/>
                      </a:endParaRPr>
                    </a:p>
                  </a:txBody>
                  <a:tcPr marL="0" marR="0" marT="0" marB="0" anchor="ctr">
                    <a:lnL>
                      <a:noFill/>
                    </a:lnL>
                    <a:lnR>
                      <a:noFill/>
                    </a:lnR>
                    <a:lnT>
                      <a:noFill/>
                    </a:lnT>
                    <a:lnB>
                      <a:noFill/>
                    </a:lnB>
                    <a:solidFill>
                      <a:srgbClr val="B8CCE4"/>
                    </a:solidFill>
                  </a:tcPr>
                </a:tc>
              </a:tr>
              <a:tr h="434552">
                <a:tc>
                  <a:txBody>
                    <a:bodyPr/>
                    <a:lstStyle/>
                    <a:p>
                      <a:pPr algn="ctr" fontAlgn="ctr"/>
                      <a:r>
                        <a:rPr lang="en-US" altLang="zh-TW" sz="1500" b="0" i="0" u="none" strike="noStrike" dirty="0">
                          <a:solidFill>
                            <a:srgbClr val="000000"/>
                          </a:solidFill>
                          <a:latin typeface="+mn-lt"/>
                        </a:rPr>
                        <a:t>100%</a:t>
                      </a:r>
                    </a:p>
                  </a:txBody>
                  <a:tcPr marL="0" marR="0" marT="0" marB="0" anchor="ctr">
                    <a:lnL>
                      <a:noFill/>
                    </a:lnL>
                    <a:lnR>
                      <a:noFill/>
                    </a:lnR>
                    <a:lnT>
                      <a:noFill/>
                    </a:lnT>
                    <a:lnB>
                      <a:noFill/>
                    </a:lnB>
                    <a:solidFill>
                      <a:srgbClr val="B8CCE4"/>
                    </a:solidFill>
                  </a:tcPr>
                </a:tc>
                <a:tc>
                  <a:txBody>
                    <a:bodyPr/>
                    <a:lstStyle/>
                    <a:p>
                      <a:pPr algn="ctr" fontAlgn="ctr"/>
                      <a:r>
                        <a:rPr lang="zh-TW" altLang="en-US" sz="1500" b="0" i="0" u="none" strike="noStrike" dirty="0">
                          <a:solidFill>
                            <a:schemeClr val="tx1"/>
                          </a:solidFill>
                          <a:latin typeface="+mn-lt"/>
                        </a:rPr>
                        <a:t>　</a:t>
                      </a:r>
                    </a:p>
                  </a:txBody>
                  <a:tcPr marL="0" marR="0" marT="0" marB="0" anchor="ctr">
                    <a:lnL>
                      <a:noFill/>
                    </a:lnL>
                    <a:lnR>
                      <a:noFill/>
                    </a:lnR>
                    <a:lnT>
                      <a:noFill/>
                    </a:lnT>
                    <a:lnB>
                      <a:noFill/>
                    </a:lnB>
                    <a:solidFill>
                      <a:srgbClr val="B8CCE4"/>
                    </a:solidFill>
                  </a:tcPr>
                </a:tc>
                <a:tc>
                  <a:txBody>
                    <a:bodyPr/>
                    <a:lstStyle/>
                    <a:p>
                      <a:pPr algn="ctr" fontAlgn="ctr"/>
                      <a:r>
                        <a:rPr lang="zh-TW" altLang="en-US" sz="1500" b="0" i="0" u="none" strike="noStrike">
                          <a:solidFill>
                            <a:schemeClr val="tx1"/>
                          </a:solidFill>
                          <a:latin typeface="+mn-lt"/>
                        </a:rPr>
                        <a:t>　</a:t>
                      </a:r>
                    </a:p>
                  </a:txBody>
                  <a:tcPr marL="0" marR="0" marT="0" marB="0" anchor="ctr">
                    <a:lnL>
                      <a:noFill/>
                    </a:lnL>
                    <a:lnR>
                      <a:noFill/>
                    </a:lnR>
                    <a:lnT>
                      <a:noFill/>
                    </a:lnT>
                    <a:lnB>
                      <a:noFill/>
                    </a:lnB>
                    <a:solidFill>
                      <a:srgbClr val="B8CCE4"/>
                    </a:solidFill>
                  </a:tcPr>
                </a:tc>
                <a:tc>
                  <a:txBody>
                    <a:bodyPr/>
                    <a:lstStyle/>
                    <a:p>
                      <a:pPr algn="ctr" fontAlgn="ctr"/>
                      <a:r>
                        <a:rPr lang="zh-TW" altLang="en-US" sz="1500" b="0" i="0" u="none" strike="noStrike">
                          <a:solidFill>
                            <a:schemeClr val="tx1"/>
                          </a:solidFill>
                          <a:latin typeface="+mn-lt"/>
                        </a:rPr>
                        <a:t>　</a:t>
                      </a:r>
                    </a:p>
                  </a:txBody>
                  <a:tcPr marL="0" marR="0" marT="0" marB="0" anchor="ctr">
                    <a:lnL>
                      <a:noFill/>
                    </a:lnL>
                    <a:lnR>
                      <a:noFill/>
                    </a:lnR>
                    <a:lnT>
                      <a:noFill/>
                    </a:lnT>
                    <a:lnB>
                      <a:noFill/>
                    </a:lnB>
                    <a:solidFill>
                      <a:srgbClr val="B8CCE4"/>
                    </a:solidFill>
                  </a:tcPr>
                </a:tc>
                <a:tc>
                  <a:txBody>
                    <a:bodyPr/>
                    <a:lstStyle/>
                    <a:p>
                      <a:pPr algn="ctr" fontAlgn="ctr"/>
                      <a:r>
                        <a:rPr lang="zh-TW" altLang="en-US" sz="1500" b="0" i="0" u="none" strike="noStrike">
                          <a:solidFill>
                            <a:schemeClr val="tx1"/>
                          </a:solidFill>
                          <a:latin typeface="+mn-lt"/>
                        </a:rPr>
                        <a:t>　</a:t>
                      </a:r>
                    </a:p>
                  </a:txBody>
                  <a:tcPr marL="0" marR="0" marT="0" marB="0" anchor="ctr">
                    <a:lnL>
                      <a:noFill/>
                    </a:lnL>
                    <a:lnR>
                      <a:noFill/>
                    </a:lnR>
                    <a:lnT>
                      <a:noFill/>
                    </a:lnT>
                    <a:lnB>
                      <a:noFill/>
                    </a:lnB>
                    <a:solidFill>
                      <a:srgbClr val="B8CCE4"/>
                    </a:solidFill>
                  </a:tcPr>
                </a:tc>
                <a:tc>
                  <a:txBody>
                    <a:bodyPr/>
                    <a:lstStyle/>
                    <a:p>
                      <a:pPr algn="ctr" fontAlgn="ctr"/>
                      <a:r>
                        <a:rPr lang="zh-TW" altLang="en-US" sz="1500" b="0" i="0" u="none" strike="noStrike">
                          <a:solidFill>
                            <a:schemeClr val="tx1"/>
                          </a:solidFill>
                          <a:latin typeface="+mn-lt"/>
                        </a:rPr>
                        <a:t>　</a:t>
                      </a:r>
                    </a:p>
                  </a:txBody>
                  <a:tcPr marL="0" marR="0" marT="0" marB="0" anchor="ctr">
                    <a:lnL>
                      <a:noFill/>
                    </a:lnL>
                    <a:lnR>
                      <a:noFill/>
                    </a:lnR>
                    <a:lnT>
                      <a:noFill/>
                    </a:lnT>
                    <a:lnB>
                      <a:noFill/>
                    </a:lnB>
                    <a:solidFill>
                      <a:srgbClr val="B8CCE4"/>
                    </a:solidFill>
                  </a:tcPr>
                </a:tc>
                <a:tc>
                  <a:txBody>
                    <a:bodyPr/>
                    <a:lstStyle/>
                    <a:p>
                      <a:pPr algn="ctr" fontAlgn="ctr"/>
                      <a:r>
                        <a:rPr lang="en-US" altLang="zh-TW" sz="1500" b="0" i="0" u="none" strike="noStrike" dirty="0">
                          <a:solidFill>
                            <a:schemeClr val="tx1"/>
                          </a:solidFill>
                          <a:latin typeface="+mn-lt"/>
                        </a:rPr>
                        <a:t>0</a:t>
                      </a:r>
                    </a:p>
                  </a:txBody>
                  <a:tcPr marL="0" marR="0" marT="0" marB="0" anchor="ctr">
                    <a:lnL>
                      <a:noFill/>
                    </a:lnL>
                    <a:lnR>
                      <a:noFill/>
                    </a:lnR>
                    <a:lnT>
                      <a:noFill/>
                    </a:lnT>
                    <a:lnB>
                      <a:noFill/>
                    </a:lnB>
                    <a:solidFill>
                      <a:srgbClr val="B8CCE4"/>
                    </a:solidFill>
                  </a:tcPr>
                </a:tc>
              </a:tr>
            </a:tbl>
          </a:graphicData>
        </a:graphic>
      </p:graphicFrame>
    </p:spTree>
    <p:extLst>
      <p:ext uri="{BB962C8B-B14F-4D97-AF65-F5344CB8AC3E}">
        <p14:creationId xmlns="" xmlns:p14="http://schemas.microsoft.com/office/powerpoint/2010/main" val="76852340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403648" y="303647"/>
            <a:ext cx="4298815" cy="778098"/>
          </a:xfrm>
          <a:effectLst>
            <a:outerShdw blurRad="50800" dist="38100" dir="2700000" algn="tl" rotWithShape="0">
              <a:prstClr val="black">
                <a:alpha val="40000"/>
              </a:prstClr>
            </a:outerShdw>
          </a:effectLst>
        </p:spPr>
        <p:txBody>
          <a:bodyPr/>
          <a:lstStyle/>
          <a:p>
            <a:r>
              <a:rPr lang="en-US" altLang="zh-TW" dirty="0" smtClean="0">
                <a:latin typeface="Times New Roman" pitchFamily="18" charset="0"/>
                <a:cs typeface="Times New Roman" pitchFamily="18" charset="0"/>
              </a:rPr>
              <a:t>Convertible Bond</a:t>
            </a:r>
            <a:endParaRPr lang="zh-TW" altLang="en-US" dirty="0">
              <a:latin typeface="Times New Roman" pitchFamily="18" charset="0"/>
              <a:cs typeface="Times New Roman" pitchFamily="18" charset="0"/>
            </a:endParaRPr>
          </a:p>
        </p:txBody>
      </p:sp>
      <p:cxnSp>
        <p:nvCxnSpPr>
          <p:cNvPr id="4" name="直線接點 3"/>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內容版面配置區 4"/>
          <p:cNvSpPr>
            <a:spLocks noGrp="1"/>
          </p:cNvSpPr>
          <p:nvPr>
            <p:ph idx="1"/>
          </p:nvPr>
        </p:nvSpPr>
        <p:spPr>
          <a:xfrm>
            <a:off x="323528" y="1412776"/>
            <a:ext cx="8291264" cy="4713387"/>
          </a:xfrm>
        </p:spPr>
        <p:txBody>
          <a:bodyPr>
            <a:normAutofit/>
          </a:bodyPr>
          <a:lstStyle/>
          <a:p>
            <a:r>
              <a:rPr lang="zh-TW" altLang="en-US" dirty="0" smtClean="0">
                <a:latin typeface="標楷體" pitchFamily="65" charset="-120"/>
                <a:ea typeface="標楷體" pitchFamily="65" charset="-120"/>
              </a:rPr>
              <a:t>到期前：</a:t>
            </a:r>
            <a:endParaRPr lang="en-US" altLang="zh-TW" dirty="0" smtClean="0">
              <a:latin typeface="標楷體" pitchFamily="65" charset="-120"/>
              <a:ea typeface="標楷體" pitchFamily="65" charset="-120"/>
            </a:endParaRPr>
          </a:p>
          <a:p>
            <a:pPr lvl="1"/>
            <a:r>
              <a:rPr lang="zh-TW" altLang="en-US" dirty="0" smtClean="0">
                <a:latin typeface="標楷體" pitchFamily="65" charset="-120"/>
                <a:ea typeface="標楷體" pitchFamily="65" charset="-120"/>
              </a:rPr>
              <a:t>公司贖回可轉債</a:t>
            </a:r>
            <a:endParaRPr lang="en-US" altLang="zh-TW" dirty="0" smtClean="0">
              <a:latin typeface="標楷體" pitchFamily="65" charset="-120"/>
              <a:ea typeface="標楷體" pitchFamily="65" charset="-120"/>
            </a:endParaRPr>
          </a:p>
          <a:p>
            <a:pPr lvl="1"/>
            <a:endParaRPr lang="en-US" altLang="zh-TW" dirty="0" smtClean="0">
              <a:latin typeface="標楷體" pitchFamily="65" charset="-120"/>
              <a:ea typeface="標楷體" pitchFamily="65" charset="-120"/>
            </a:endParaRPr>
          </a:p>
          <a:p>
            <a:pPr lvl="1"/>
            <a:endParaRPr lang="en-US" altLang="zh-TW" dirty="0" smtClean="0">
              <a:latin typeface="標楷體" pitchFamily="65" charset="-120"/>
              <a:ea typeface="標楷體" pitchFamily="65" charset="-120"/>
            </a:endParaRPr>
          </a:p>
          <a:p>
            <a:pPr lvl="1"/>
            <a:r>
              <a:rPr lang="zh-TW" altLang="en-US" dirty="0" smtClean="0">
                <a:latin typeface="標楷體" pitchFamily="65" charset="-120"/>
                <a:ea typeface="標楷體" pitchFamily="65" charset="-120"/>
              </a:rPr>
              <a:t>公司不贖回可轉債</a:t>
            </a:r>
            <a:endParaRPr lang="en-US" altLang="zh-TW" dirty="0" smtClean="0">
              <a:latin typeface="標楷體" pitchFamily="65" charset="-120"/>
              <a:ea typeface="標楷體" pitchFamily="65" charset="-120"/>
            </a:endParaRPr>
          </a:p>
        </p:txBody>
      </p:sp>
      <p:graphicFrame>
        <p:nvGraphicFramePr>
          <p:cNvPr id="86019" name="Object 3"/>
          <p:cNvGraphicFramePr>
            <a:graphicFrameLocks noChangeAspect="1"/>
          </p:cNvGraphicFramePr>
          <p:nvPr/>
        </p:nvGraphicFramePr>
        <p:xfrm>
          <a:off x="155575" y="2674367"/>
          <a:ext cx="8831263" cy="682625"/>
        </p:xfrm>
        <a:graphic>
          <a:graphicData uri="http://schemas.openxmlformats.org/presentationml/2006/ole">
            <p:oleObj spid="_x0000_s87056" name="Equation" r:id="rId3" imgW="6451600" imgH="508000" progId="Equation.DSMT4">
              <p:embed/>
            </p:oleObj>
          </a:graphicData>
        </a:graphic>
      </p:graphicFrame>
      <p:graphicFrame>
        <p:nvGraphicFramePr>
          <p:cNvPr id="86020" name="Object 4"/>
          <p:cNvGraphicFramePr>
            <a:graphicFrameLocks noChangeAspect="1"/>
          </p:cNvGraphicFramePr>
          <p:nvPr/>
        </p:nvGraphicFramePr>
        <p:xfrm>
          <a:off x="55563" y="4221163"/>
          <a:ext cx="9053512" cy="1012825"/>
        </p:xfrm>
        <a:graphic>
          <a:graphicData uri="http://schemas.openxmlformats.org/presentationml/2006/ole">
            <p:oleObj spid="_x0000_s87057" name="Equation" r:id="rId4" imgW="7023100" imgH="787400" progId="Equation.DSMT4">
              <p:embed/>
            </p:oleObj>
          </a:graphicData>
        </a:graphic>
      </p:graphicFrame>
      <p:sp>
        <p:nvSpPr>
          <p:cNvPr id="7" name="文字方塊 6"/>
          <p:cNvSpPr txBox="1"/>
          <p:nvPr/>
        </p:nvSpPr>
        <p:spPr>
          <a:xfrm>
            <a:off x="7596336" y="2457763"/>
            <a:ext cx="1368152"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未破產</a:t>
            </a:r>
            <a:endParaRPr lang="zh-TW" altLang="en-US" sz="1500" dirty="0">
              <a:solidFill>
                <a:srgbClr val="FF0000"/>
              </a:solidFill>
              <a:latin typeface="標楷體" pitchFamily="65" charset="-120"/>
              <a:ea typeface="標楷體" pitchFamily="65" charset="-120"/>
            </a:endParaRPr>
          </a:p>
        </p:txBody>
      </p:sp>
      <p:sp>
        <p:nvSpPr>
          <p:cNvPr id="8" name="文字方塊 7"/>
          <p:cNvSpPr txBox="1"/>
          <p:nvPr/>
        </p:nvSpPr>
        <p:spPr>
          <a:xfrm>
            <a:off x="6948264" y="2961819"/>
            <a:ext cx="1368152"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破產</a:t>
            </a:r>
            <a:endParaRPr lang="zh-TW" altLang="en-US" sz="1500" dirty="0">
              <a:solidFill>
                <a:srgbClr val="FF0000"/>
              </a:solidFill>
              <a:latin typeface="標楷體" pitchFamily="65" charset="-120"/>
              <a:ea typeface="標楷體" pitchFamily="65" charset="-120"/>
            </a:endParaRPr>
          </a:p>
        </p:txBody>
      </p:sp>
      <p:sp>
        <p:nvSpPr>
          <p:cNvPr id="9" name="文字方塊 8"/>
          <p:cNvSpPr txBox="1"/>
          <p:nvPr/>
        </p:nvSpPr>
        <p:spPr>
          <a:xfrm>
            <a:off x="7748736" y="3969931"/>
            <a:ext cx="1368152"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未破產</a:t>
            </a:r>
            <a:endParaRPr lang="zh-TW" altLang="en-US" sz="1500" dirty="0">
              <a:solidFill>
                <a:srgbClr val="FF0000"/>
              </a:solidFill>
              <a:latin typeface="標楷體" pitchFamily="65" charset="-120"/>
              <a:ea typeface="標楷體" pitchFamily="65" charset="-120"/>
            </a:endParaRPr>
          </a:p>
        </p:txBody>
      </p:sp>
      <p:sp>
        <p:nvSpPr>
          <p:cNvPr id="10" name="文字方塊 9"/>
          <p:cNvSpPr txBox="1"/>
          <p:nvPr/>
        </p:nvSpPr>
        <p:spPr>
          <a:xfrm>
            <a:off x="5220072" y="4509120"/>
            <a:ext cx="1368152"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破產</a:t>
            </a:r>
            <a:endParaRPr lang="zh-TW" altLang="en-US" sz="1500" dirty="0">
              <a:solidFill>
                <a:srgbClr val="FF0000"/>
              </a:solidFill>
              <a:latin typeface="標楷體" pitchFamily="65" charset="-120"/>
              <a:ea typeface="標楷體" pitchFamily="65" charset="-120"/>
            </a:endParaRPr>
          </a:p>
        </p:txBody>
      </p:sp>
      <p:sp>
        <p:nvSpPr>
          <p:cNvPr id="11" name="文字方塊 10"/>
          <p:cNvSpPr txBox="1"/>
          <p:nvPr/>
        </p:nvSpPr>
        <p:spPr>
          <a:xfrm>
            <a:off x="1763688" y="2852936"/>
            <a:ext cx="1368152" cy="261610"/>
          </a:xfrm>
          <a:prstGeom prst="rect">
            <a:avLst/>
          </a:prstGeom>
          <a:noFill/>
        </p:spPr>
        <p:txBody>
          <a:bodyPr wrap="square" rtlCol="0">
            <a:spAutoFit/>
          </a:bodyPr>
          <a:lstStyle/>
          <a:p>
            <a:r>
              <a:rPr lang="zh-TW" altLang="en-US" sz="1100" dirty="0" smtClean="0">
                <a:solidFill>
                  <a:srgbClr val="FF0000"/>
                </a:solidFill>
                <a:latin typeface="標楷體" pitchFamily="65" charset="-120"/>
                <a:ea typeface="標楷體" pitchFamily="65" charset="-120"/>
              </a:rPr>
              <a:t>可轉債未轉換張數</a:t>
            </a:r>
            <a:endParaRPr lang="zh-TW" altLang="en-US" sz="1100" dirty="0">
              <a:solidFill>
                <a:srgbClr val="FF0000"/>
              </a:solidFill>
              <a:latin typeface="標楷體" pitchFamily="65" charset="-120"/>
              <a:ea typeface="標楷體" pitchFamily="65" charset="-120"/>
            </a:endParaRPr>
          </a:p>
        </p:txBody>
      </p:sp>
      <p:sp>
        <p:nvSpPr>
          <p:cNvPr id="12" name="文字方塊 11"/>
          <p:cNvSpPr txBox="1"/>
          <p:nvPr/>
        </p:nvSpPr>
        <p:spPr>
          <a:xfrm>
            <a:off x="2987824" y="2852936"/>
            <a:ext cx="1152128" cy="261610"/>
          </a:xfrm>
          <a:prstGeom prst="rect">
            <a:avLst/>
          </a:prstGeom>
          <a:noFill/>
        </p:spPr>
        <p:txBody>
          <a:bodyPr wrap="square" rtlCol="0">
            <a:spAutoFit/>
          </a:bodyPr>
          <a:lstStyle/>
          <a:p>
            <a:r>
              <a:rPr lang="zh-TW" altLang="en-US" sz="1100" dirty="0" smtClean="0">
                <a:solidFill>
                  <a:srgbClr val="FF0000"/>
                </a:solidFill>
                <a:latin typeface="標楷體" pitchFamily="65" charset="-120"/>
                <a:ea typeface="標楷體" pitchFamily="65" charset="-120"/>
              </a:rPr>
              <a:t>贖回價值</a:t>
            </a:r>
            <a:endParaRPr lang="zh-TW" altLang="en-US" sz="1100" dirty="0">
              <a:solidFill>
                <a:srgbClr val="FF0000"/>
              </a:solidFill>
              <a:latin typeface="標楷體" pitchFamily="65" charset="-120"/>
              <a:ea typeface="標楷體" pitchFamily="65" charset="-120"/>
            </a:endParaRPr>
          </a:p>
        </p:txBody>
      </p:sp>
      <p:sp>
        <p:nvSpPr>
          <p:cNvPr id="13" name="文字方塊 12"/>
          <p:cNvSpPr txBox="1"/>
          <p:nvPr/>
        </p:nvSpPr>
        <p:spPr>
          <a:xfrm>
            <a:off x="3779912" y="2852936"/>
            <a:ext cx="1584176" cy="261610"/>
          </a:xfrm>
          <a:prstGeom prst="rect">
            <a:avLst/>
          </a:prstGeom>
          <a:noFill/>
        </p:spPr>
        <p:txBody>
          <a:bodyPr wrap="square" rtlCol="0">
            <a:spAutoFit/>
          </a:bodyPr>
          <a:lstStyle/>
          <a:p>
            <a:r>
              <a:rPr lang="zh-TW" altLang="en-US" sz="1100" dirty="0" smtClean="0">
                <a:solidFill>
                  <a:srgbClr val="FF0000"/>
                </a:solidFill>
                <a:latin typeface="標楷體" pitchFamily="65" charset="-120"/>
                <a:ea typeface="標楷體" pitchFamily="65" charset="-120"/>
              </a:rPr>
              <a:t>可轉債本期轉換張數</a:t>
            </a:r>
            <a:endParaRPr lang="zh-TW" altLang="en-US" sz="1100" dirty="0">
              <a:solidFill>
                <a:srgbClr val="FF0000"/>
              </a:solidFill>
              <a:latin typeface="標楷體" pitchFamily="65" charset="-120"/>
              <a:ea typeface="標楷體" pitchFamily="65" charset="-120"/>
            </a:endParaRPr>
          </a:p>
        </p:txBody>
      </p:sp>
      <p:sp>
        <p:nvSpPr>
          <p:cNvPr id="14" name="文字方塊 13"/>
          <p:cNvSpPr txBox="1"/>
          <p:nvPr/>
        </p:nvSpPr>
        <p:spPr>
          <a:xfrm>
            <a:off x="5652120" y="2852936"/>
            <a:ext cx="1440160" cy="261610"/>
          </a:xfrm>
          <a:prstGeom prst="rect">
            <a:avLst/>
          </a:prstGeom>
          <a:noFill/>
        </p:spPr>
        <p:txBody>
          <a:bodyPr wrap="square" rtlCol="0">
            <a:spAutoFit/>
          </a:bodyPr>
          <a:lstStyle/>
          <a:p>
            <a:r>
              <a:rPr lang="zh-TW" altLang="en-US" sz="1100" dirty="0" smtClean="0">
                <a:solidFill>
                  <a:srgbClr val="FF0000"/>
                </a:solidFill>
                <a:latin typeface="標楷體" pitchFamily="65" charset="-120"/>
                <a:ea typeface="標楷體" pitchFamily="65" charset="-120"/>
              </a:rPr>
              <a:t>本期股價</a:t>
            </a:r>
            <a:r>
              <a:rPr lang="en-US" altLang="zh-TW" sz="1100" dirty="0" smtClean="0">
                <a:solidFill>
                  <a:srgbClr val="FF0000"/>
                </a:solidFill>
                <a:latin typeface="標楷體" pitchFamily="65" charset="-120"/>
                <a:ea typeface="標楷體" pitchFamily="65" charset="-120"/>
              </a:rPr>
              <a:t>(call)</a:t>
            </a:r>
            <a:endParaRPr lang="zh-TW" altLang="en-US" sz="1100" dirty="0">
              <a:solidFill>
                <a:srgbClr val="FF0000"/>
              </a:solidFill>
              <a:latin typeface="標楷體" pitchFamily="65" charset="-120"/>
              <a:ea typeface="標楷體" pitchFamily="65" charset="-120"/>
            </a:endParaRPr>
          </a:p>
        </p:txBody>
      </p:sp>
      <p:sp>
        <p:nvSpPr>
          <p:cNvPr id="15" name="文字方塊 14"/>
          <p:cNvSpPr txBox="1"/>
          <p:nvPr/>
        </p:nvSpPr>
        <p:spPr>
          <a:xfrm>
            <a:off x="1691680" y="4391526"/>
            <a:ext cx="1368152" cy="261610"/>
          </a:xfrm>
          <a:prstGeom prst="rect">
            <a:avLst/>
          </a:prstGeom>
          <a:noFill/>
        </p:spPr>
        <p:txBody>
          <a:bodyPr wrap="square" rtlCol="0">
            <a:spAutoFit/>
          </a:bodyPr>
          <a:lstStyle/>
          <a:p>
            <a:r>
              <a:rPr lang="zh-TW" altLang="en-US" sz="1100" dirty="0" smtClean="0">
                <a:solidFill>
                  <a:srgbClr val="FF0000"/>
                </a:solidFill>
                <a:latin typeface="標楷體" pitchFamily="65" charset="-120"/>
                <a:ea typeface="標楷體" pitchFamily="65" charset="-120"/>
              </a:rPr>
              <a:t>可轉債未轉換張數</a:t>
            </a:r>
            <a:endParaRPr lang="zh-TW" altLang="en-US" sz="1100" dirty="0">
              <a:solidFill>
                <a:srgbClr val="FF0000"/>
              </a:solidFill>
              <a:latin typeface="標楷體" pitchFamily="65" charset="-120"/>
              <a:ea typeface="標楷體" pitchFamily="65" charset="-120"/>
            </a:endParaRPr>
          </a:p>
        </p:txBody>
      </p:sp>
      <p:sp>
        <p:nvSpPr>
          <p:cNvPr id="16" name="文字方塊 15"/>
          <p:cNvSpPr txBox="1"/>
          <p:nvPr/>
        </p:nvSpPr>
        <p:spPr>
          <a:xfrm>
            <a:off x="2915816" y="4391526"/>
            <a:ext cx="1152128" cy="261610"/>
          </a:xfrm>
          <a:prstGeom prst="rect">
            <a:avLst/>
          </a:prstGeom>
          <a:noFill/>
        </p:spPr>
        <p:txBody>
          <a:bodyPr wrap="square" rtlCol="0">
            <a:spAutoFit/>
          </a:bodyPr>
          <a:lstStyle/>
          <a:p>
            <a:r>
              <a:rPr lang="zh-TW" altLang="en-US" sz="1100" dirty="0" smtClean="0">
                <a:solidFill>
                  <a:srgbClr val="FF0000"/>
                </a:solidFill>
                <a:latin typeface="標楷體" pitchFamily="65" charset="-120"/>
                <a:ea typeface="標楷體" pitchFamily="65" charset="-120"/>
              </a:rPr>
              <a:t>可轉債價值</a:t>
            </a:r>
            <a:endParaRPr lang="zh-TW" altLang="en-US" sz="1100" dirty="0">
              <a:solidFill>
                <a:srgbClr val="FF0000"/>
              </a:solidFill>
              <a:latin typeface="標楷體" pitchFamily="65" charset="-120"/>
              <a:ea typeface="標楷體" pitchFamily="65" charset="-120"/>
            </a:endParaRPr>
          </a:p>
        </p:txBody>
      </p:sp>
      <p:sp>
        <p:nvSpPr>
          <p:cNvPr id="17" name="文字方塊 16"/>
          <p:cNvSpPr txBox="1"/>
          <p:nvPr/>
        </p:nvSpPr>
        <p:spPr>
          <a:xfrm>
            <a:off x="3707904" y="4391526"/>
            <a:ext cx="1584176" cy="261610"/>
          </a:xfrm>
          <a:prstGeom prst="rect">
            <a:avLst/>
          </a:prstGeom>
          <a:noFill/>
        </p:spPr>
        <p:txBody>
          <a:bodyPr wrap="square" rtlCol="0">
            <a:spAutoFit/>
          </a:bodyPr>
          <a:lstStyle/>
          <a:p>
            <a:r>
              <a:rPr lang="zh-TW" altLang="en-US" sz="1100" dirty="0" smtClean="0">
                <a:solidFill>
                  <a:srgbClr val="FF0000"/>
                </a:solidFill>
                <a:latin typeface="標楷體" pitchFamily="65" charset="-120"/>
                <a:ea typeface="標楷體" pitchFamily="65" charset="-120"/>
              </a:rPr>
              <a:t>可轉債本期轉換張數</a:t>
            </a:r>
            <a:endParaRPr lang="zh-TW" altLang="en-US" sz="1100" dirty="0">
              <a:solidFill>
                <a:srgbClr val="FF0000"/>
              </a:solidFill>
              <a:latin typeface="標楷體" pitchFamily="65" charset="-120"/>
              <a:ea typeface="標楷體" pitchFamily="65" charset="-120"/>
            </a:endParaRPr>
          </a:p>
        </p:txBody>
      </p:sp>
      <p:sp>
        <p:nvSpPr>
          <p:cNvPr id="18" name="文字方塊 17"/>
          <p:cNvSpPr txBox="1"/>
          <p:nvPr/>
        </p:nvSpPr>
        <p:spPr>
          <a:xfrm>
            <a:off x="5652120" y="4437112"/>
            <a:ext cx="1440160" cy="261610"/>
          </a:xfrm>
          <a:prstGeom prst="rect">
            <a:avLst/>
          </a:prstGeom>
          <a:noFill/>
        </p:spPr>
        <p:txBody>
          <a:bodyPr wrap="square" rtlCol="0">
            <a:spAutoFit/>
          </a:bodyPr>
          <a:lstStyle/>
          <a:p>
            <a:r>
              <a:rPr lang="zh-TW" altLang="en-US" sz="1100" dirty="0" smtClean="0">
                <a:solidFill>
                  <a:srgbClr val="FF0000"/>
                </a:solidFill>
                <a:latin typeface="標楷體" pitchFamily="65" charset="-120"/>
                <a:ea typeface="標楷體" pitchFamily="65" charset="-120"/>
              </a:rPr>
              <a:t>本期股價</a:t>
            </a:r>
            <a:r>
              <a:rPr lang="en-US" altLang="zh-TW" sz="1100" dirty="0" smtClean="0">
                <a:solidFill>
                  <a:srgbClr val="FF0000"/>
                </a:solidFill>
                <a:latin typeface="標楷體" pitchFamily="65" charset="-120"/>
                <a:ea typeface="標楷體" pitchFamily="65" charset="-120"/>
              </a:rPr>
              <a:t>(</a:t>
            </a:r>
            <a:r>
              <a:rPr lang="en-US" altLang="zh-TW" sz="1100" dirty="0" err="1" smtClean="0">
                <a:solidFill>
                  <a:srgbClr val="FF0000"/>
                </a:solidFill>
                <a:latin typeface="標楷體" pitchFamily="65" charset="-120"/>
                <a:ea typeface="標楷體" pitchFamily="65" charset="-120"/>
              </a:rPr>
              <a:t>uncall</a:t>
            </a:r>
            <a:r>
              <a:rPr lang="en-US" altLang="zh-TW" sz="1100" dirty="0" smtClean="0">
                <a:solidFill>
                  <a:srgbClr val="FF0000"/>
                </a:solidFill>
                <a:latin typeface="標楷體" pitchFamily="65" charset="-120"/>
                <a:ea typeface="標楷體" pitchFamily="65" charset="-120"/>
              </a:rPr>
              <a:t>)</a:t>
            </a:r>
            <a:endParaRPr lang="zh-TW" altLang="en-US" sz="1100" dirty="0">
              <a:solidFill>
                <a:srgbClr val="FF0000"/>
              </a:solidFill>
              <a:latin typeface="標楷體" pitchFamily="65" charset="-120"/>
              <a:ea typeface="標楷體" pitchFamily="65" charset="-120"/>
            </a:endParaRPr>
          </a:p>
        </p:txBody>
      </p:sp>
      <p:sp>
        <p:nvSpPr>
          <p:cNvPr id="19" name="文字方塊 18"/>
          <p:cNvSpPr txBox="1"/>
          <p:nvPr/>
        </p:nvSpPr>
        <p:spPr>
          <a:xfrm>
            <a:off x="2411760" y="3212976"/>
            <a:ext cx="1368152" cy="292388"/>
          </a:xfrm>
          <a:prstGeom prst="rect">
            <a:avLst/>
          </a:prstGeom>
          <a:noFill/>
        </p:spPr>
        <p:txBody>
          <a:bodyPr wrap="square" rtlCol="0">
            <a:spAutoFit/>
          </a:bodyPr>
          <a:lstStyle/>
          <a:p>
            <a:r>
              <a:rPr lang="zh-TW" altLang="en-US" sz="1300" dirty="0" smtClean="0">
                <a:solidFill>
                  <a:srgbClr val="FF0000"/>
                </a:solidFill>
                <a:latin typeface="標楷體" pitchFamily="65" charset="-120"/>
                <a:ea typeface="標楷體" pitchFamily="65" charset="-120"/>
              </a:rPr>
              <a:t>剩餘公司資產</a:t>
            </a:r>
            <a:endParaRPr lang="zh-TW" altLang="en-US" sz="1300" dirty="0">
              <a:solidFill>
                <a:srgbClr val="FF0000"/>
              </a:solidFill>
              <a:latin typeface="標楷體" pitchFamily="65" charset="-120"/>
              <a:ea typeface="標楷體" pitchFamily="65" charset="-120"/>
            </a:endParaRPr>
          </a:p>
        </p:txBody>
      </p:sp>
      <p:sp>
        <p:nvSpPr>
          <p:cNvPr id="20" name="文字方塊 19"/>
          <p:cNvSpPr txBox="1"/>
          <p:nvPr/>
        </p:nvSpPr>
        <p:spPr>
          <a:xfrm>
            <a:off x="3779912" y="3212976"/>
            <a:ext cx="1368152" cy="292388"/>
          </a:xfrm>
          <a:prstGeom prst="rect">
            <a:avLst/>
          </a:prstGeom>
          <a:noFill/>
        </p:spPr>
        <p:txBody>
          <a:bodyPr wrap="square" rtlCol="0">
            <a:spAutoFit/>
          </a:bodyPr>
          <a:lstStyle/>
          <a:p>
            <a:r>
              <a:rPr lang="zh-TW" altLang="en-US" sz="1300" dirty="0" smtClean="0">
                <a:solidFill>
                  <a:srgbClr val="FF0000"/>
                </a:solidFill>
                <a:latin typeface="標楷體" pitchFamily="65" charset="-120"/>
                <a:ea typeface="標楷體" pitchFamily="65" charset="-120"/>
              </a:rPr>
              <a:t>普通債現值</a:t>
            </a:r>
            <a:endParaRPr lang="zh-TW" altLang="en-US" sz="1300" dirty="0">
              <a:solidFill>
                <a:srgbClr val="FF0000"/>
              </a:solidFill>
              <a:latin typeface="標楷體" pitchFamily="65" charset="-120"/>
              <a:ea typeface="標楷體" pitchFamily="65" charset="-120"/>
            </a:endParaRPr>
          </a:p>
        </p:txBody>
      </p:sp>
      <p:sp>
        <p:nvSpPr>
          <p:cNvPr id="21" name="文字方塊 20"/>
          <p:cNvSpPr txBox="1"/>
          <p:nvPr/>
        </p:nvSpPr>
        <p:spPr>
          <a:xfrm>
            <a:off x="3491880" y="4720788"/>
            <a:ext cx="1368152" cy="292388"/>
          </a:xfrm>
          <a:prstGeom prst="rect">
            <a:avLst/>
          </a:prstGeom>
          <a:noFill/>
        </p:spPr>
        <p:txBody>
          <a:bodyPr wrap="square" rtlCol="0">
            <a:spAutoFit/>
          </a:bodyPr>
          <a:lstStyle/>
          <a:p>
            <a:r>
              <a:rPr lang="zh-TW" altLang="en-US" sz="1300" dirty="0" smtClean="0">
                <a:solidFill>
                  <a:srgbClr val="FF0000"/>
                </a:solidFill>
                <a:latin typeface="標楷體" pitchFamily="65" charset="-120"/>
                <a:ea typeface="標楷體" pitchFamily="65" charset="-120"/>
              </a:rPr>
              <a:t>普通債現值</a:t>
            </a:r>
            <a:endParaRPr lang="zh-TW" altLang="en-US" sz="1300" dirty="0">
              <a:solidFill>
                <a:srgbClr val="FF0000"/>
              </a:solidFill>
              <a:latin typeface="標楷體" pitchFamily="65" charset="-120"/>
              <a:ea typeface="標楷體" pitchFamily="65" charset="-120"/>
            </a:endParaRPr>
          </a:p>
        </p:txBody>
      </p:sp>
      <p:sp>
        <p:nvSpPr>
          <p:cNvPr id="22" name="文字方塊 21"/>
          <p:cNvSpPr txBox="1"/>
          <p:nvPr/>
        </p:nvSpPr>
        <p:spPr>
          <a:xfrm>
            <a:off x="2195736" y="4720788"/>
            <a:ext cx="1368152" cy="292388"/>
          </a:xfrm>
          <a:prstGeom prst="rect">
            <a:avLst/>
          </a:prstGeom>
          <a:noFill/>
        </p:spPr>
        <p:txBody>
          <a:bodyPr wrap="square" rtlCol="0">
            <a:spAutoFit/>
          </a:bodyPr>
          <a:lstStyle/>
          <a:p>
            <a:r>
              <a:rPr lang="zh-TW" altLang="en-US" sz="1300" dirty="0" smtClean="0">
                <a:solidFill>
                  <a:srgbClr val="FF0000"/>
                </a:solidFill>
                <a:latin typeface="標楷體" pitchFamily="65" charset="-120"/>
                <a:ea typeface="標楷體" pitchFamily="65" charset="-120"/>
              </a:rPr>
              <a:t>剩餘公司資產</a:t>
            </a:r>
            <a:endParaRPr lang="zh-TW" altLang="en-US" sz="1300" dirty="0">
              <a:solidFill>
                <a:srgbClr val="FF0000"/>
              </a:solidFill>
              <a:latin typeface="標楷體" pitchFamily="65" charset="-120"/>
              <a:ea typeface="標楷體" pitchFamily="65" charset="-120"/>
            </a:endParaRPr>
          </a:p>
        </p:txBody>
      </p:sp>
      <p:sp>
        <p:nvSpPr>
          <p:cNvPr id="23" name="文字方塊 22"/>
          <p:cNvSpPr txBox="1"/>
          <p:nvPr/>
        </p:nvSpPr>
        <p:spPr>
          <a:xfrm>
            <a:off x="1619672" y="5085184"/>
            <a:ext cx="5256584"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可轉債未來價值之期望值折現，</a:t>
            </a:r>
            <a:r>
              <a:rPr lang="en-US" altLang="zh-TW" sz="1500" dirty="0" smtClean="0">
                <a:solidFill>
                  <a:srgbClr val="FF0000"/>
                </a:solidFill>
                <a:latin typeface="標楷體" pitchFamily="65" charset="-120"/>
                <a:ea typeface="標楷體" pitchFamily="65" charset="-120"/>
              </a:rPr>
              <a:t>y*</a:t>
            </a:r>
            <a:r>
              <a:rPr lang="zh-TW" altLang="en-US" sz="1500" dirty="0" smtClean="0">
                <a:solidFill>
                  <a:srgbClr val="FF0000"/>
                </a:solidFill>
                <a:latin typeface="標楷體" pitchFamily="65" charset="-120"/>
                <a:ea typeface="標楷體" pitchFamily="65" charset="-120"/>
              </a:rPr>
              <a:t>為下一期之最佳轉換比例</a:t>
            </a:r>
            <a:endParaRPr lang="zh-TW" altLang="en-US" sz="1500" dirty="0">
              <a:solidFill>
                <a:srgbClr val="FF0000"/>
              </a:solidFill>
              <a:latin typeface="標楷體" pitchFamily="65" charset="-120"/>
              <a:ea typeface="標楷體" pitchFamily="65" charset="-120"/>
            </a:endParaRPr>
          </a:p>
        </p:txBody>
      </p:sp>
    </p:spTree>
    <p:extLst>
      <p:ext uri="{BB962C8B-B14F-4D97-AF65-F5344CB8AC3E}">
        <p14:creationId xmlns="" xmlns:p14="http://schemas.microsoft.com/office/powerpoint/2010/main" val="76852340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403648" y="303647"/>
            <a:ext cx="4298815" cy="778098"/>
          </a:xfrm>
          <a:effectLst>
            <a:outerShdw blurRad="50800" dist="38100" dir="2700000" algn="tl" rotWithShape="0">
              <a:prstClr val="black">
                <a:alpha val="40000"/>
              </a:prstClr>
            </a:outerShdw>
          </a:effectLst>
        </p:spPr>
        <p:txBody>
          <a:bodyPr/>
          <a:lstStyle/>
          <a:p>
            <a:r>
              <a:rPr lang="en-US" altLang="zh-TW" dirty="0" smtClean="0">
                <a:latin typeface="Times New Roman" pitchFamily="18" charset="0"/>
                <a:cs typeface="Times New Roman" pitchFamily="18" charset="0"/>
              </a:rPr>
              <a:t>Convertible Bond</a:t>
            </a:r>
            <a:endParaRPr lang="zh-TW" altLang="en-US" dirty="0">
              <a:latin typeface="Times New Roman" pitchFamily="18" charset="0"/>
              <a:cs typeface="Times New Roman" pitchFamily="18" charset="0"/>
            </a:endParaRPr>
          </a:p>
        </p:txBody>
      </p:sp>
      <p:cxnSp>
        <p:nvCxnSpPr>
          <p:cNvPr id="4" name="直線接點 3"/>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內容版面配置區 4"/>
          <p:cNvSpPr>
            <a:spLocks noGrp="1"/>
          </p:cNvSpPr>
          <p:nvPr>
            <p:ph idx="1"/>
          </p:nvPr>
        </p:nvSpPr>
        <p:spPr>
          <a:xfrm>
            <a:off x="323528" y="1412776"/>
            <a:ext cx="8291264" cy="4713387"/>
          </a:xfrm>
        </p:spPr>
        <p:txBody>
          <a:bodyPr>
            <a:normAutofit/>
          </a:bodyPr>
          <a:lstStyle/>
          <a:p>
            <a:r>
              <a:rPr lang="zh-TW" altLang="en-US" dirty="0" smtClean="0">
                <a:latin typeface="標楷體" pitchFamily="65" charset="-120"/>
                <a:ea typeface="標楷體" pitchFamily="65" charset="-120"/>
              </a:rPr>
              <a:t>到期前：</a:t>
            </a:r>
            <a:endParaRPr lang="en-US" altLang="zh-TW" dirty="0" smtClean="0">
              <a:latin typeface="標楷體" pitchFamily="65" charset="-120"/>
              <a:ea typeface="標楷體" pitchFamily="65" charset="-120"/>
            </a:endParaRPr>
          </a:p>
          <a:p>
            <a:pPr lvl="1"/>
            <a:r>
              <a:rPr lang="zh-TW" altLang="en-US" dirty="0" smtClean="0">
                <a:latin typeface="標楷體" pitchFamily="65" charset="-120"/>
                <a:ea typeface="標楷體" pitchFamily="65" charset="-120"/>
              </a:rPr>
              <a:t>公司贖回可轉債</a:t>
            </a:r>
            <a:endParaRPr lang="en-US" altLang="zh-TW" dirty="0" smtClean="0">
              <a:latin typeface="標楷體" pitchFamily="65" charset="-120"/>
              <a:ea typeface="標楷體" pitchFamily="65" charset="-120"/>
            </a:endParaRPr>
          </a:p>
          <a:p>
            <a:pPr lvl="1"/>
            <a:endParaRPr lang="en-US" altLang="zh-TW" dirty="0" smtClean="0">
              <a:latin typeface="標楷體" pitchFamily="65" charset="-120"/>
              <a:ea typeface="標楷體" pitchFamily="65" charset="-120"/>
            </a:endParaRPr>
          </a:p>
          <a:p>
            <a:pPr lvl="1"/>
            <a:endParaRPr lang="en-US" altLang="zh-TW" dirty="0" smtClean="0">
              <a:latin typeface="標楷體" pitchFamily="65" charset="-120"/>
              <a:ea typeface="標楷體" pitchFamily="65" charset="-120"/>
            </a:endParaRPr>
          </a:p>
          <a:p>
            <a:pPr lvl="1"/>
            <a:r>
              <a:rPr lang="zh-TW" altLang="en-US" dirty="0" smtClean="0">
                <a:latin typeface="標楷體" pitchFamily="65" charset="-120"/>
                <a:ea typeface="標楷體" pitchFamily="65" charset="-120"/>
              </a:rPr>
              <a:t>公司不贖回可轉債</a:t>
            </a:r>
            <a:endParaRPr lang="en-US" altLang="zh-TW" dirty="0" smtClean="0">
              <a:latin typeface="標楷體" pitchFamily="65" charset="-120"/>
              <a:ea typeface="標楷體" pitchFamily="65" charset="-120"/>
            </a:endParaRPr>
          </a:p>
        </p:txBody>
      </p:sp>
      <p:graphicFrame>
        <p:nvGraphicFramePr>
          <p:cNvPr id="86019" name="Object 3"/>
          <p:cNvGraphicFramePr>
            <a:graphicFrameLocks noChangeAspect="1"/>
          </p:cNvGraphicFramePr>
          <p:nvPr/>
        </p:nvGraphicFramePr>
        <p:xfrm>
          <a:off x="-36511" y="2636913"/>
          <a:ext cx="9180512" cy="698694"/>
        </p:xfrm>
        <a:graphic>
          <a:graphicData uri="http://schemas.openxmlformats.org/presentationml/2006/ole">
            <p:oleObj spid="_x0000_s226324" name="Equation" r:id="rId3" imgW="6553200" imgH="508000" progId="Equation.DSMT4">
              <p:embed/>
            </p:oleObj>
          </a:graphicData>
        </a:graphic>
      </p:graphicFrame>
      <p:graphicFrame>
        <p:nvGraphicFramePr>
          <p:cNvPr id="86020" name="Object 4"/>
          <p:cNvGraphicFramePr>
            <a:graphicFrameLocks noChangeAspect="1"/>
          </p:cNvGraphicFramePr>
          <p:nvPr/>
        </p:nvGraphicFramePr>
        <p:xfrm>
          <a:off x="179512" y="4232275"/>
          <a:ext cx="8667750" cy="969963"/>
        </p:xfrm>
        <a:graphic>
          <a:graphicData uri="http://schemas.openxmlformats.org/presentationml/2006/ole">
            <p:oleObj spid="_x0000_s226325" name="Equation" r:id="rId4" imgW="6731000" imgH="762000" progId="Equation.DSMT4">
              <p:embed/>
            </p:oleObj>
          </a:graphicData>
        </a:graphic>
      </p:graphicFrame>
      <p:sp>
        <p:nvSpPr>
          <p:cNvPr id="7" name="文字方塊 6"/>
          <p:cNvSpPr txBox="1"/>
          <p:nvPr/>
        </p:nvSpPr>
        <p:spPr>
          <a:xfrm>
            <a:off x="8460432" y="2636912"/>
            <a:ext cx="1368152"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未破產</a:t>
            </a:r>
            <a:endParaRPr lang="zh-TW" altLang="en-US" sz="1500" dirty="0">
              <a:solidFill>
                <a:srgbClr val="FF0000"/>
              </a:solidFill>
              <a:latin typeface="標楷體" pitchFamily="65" charset="-120"/>
              <a:ea typeface="標楷體" pitchFamily="65" charset="-120"/>
            </a:endParaRPr>
          </a:p>
        </p:txBody>
      </p:sp>
      <p:sp>
        <p:nvSpPr>
          <p:cNvPr id="8" name="文字方塊 7"/>
          <p:cNvSpPr txBox="1"/>
          <p:nvPr/>
        </p:nvSpPr>
        <p:spPr>
          <a:xfrm>
            <a:off x="7380312" y="3177843"/>
            <a:ext cx="1368152"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破產</a:t>
            </a:r>
            <a:endParaRPr lang="zh-TW" altLang="en-US" sz="1500" dirty="0">
              <a:solidFill>
                <a:srgbClr val="FF0000"/>
              </a:solidFill>
              <a:latin typeface="標楷體" pitchFamily="65" charset="-120"/>
              <a:ea typeface="標楷體" pitchFamily="65" charset="-120"/>
            </a:endParaRPr>
          </a:p>
        </p:txBody>
      </p:sp>
      <p:sp>
        <p:nvSpPr>
          <p:cNvPr id="9" name="文字方塊 8"/>
          <p:cNvSpPr txBox="1"/>
          <p:nvPr/>
        </p:nvSpPr>
        <p:spPr>
          <a:xfrm>
            <a:off x="7380312" y="3969931"/>
            <a:ext cx="1368152"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未破產</a:t>
            </a:r>
            <a:endParaRPr lang="zh-TW" altLang="en-US" sz="1500" dirty="0">
              <a:solidFill>
                <a:srgbClr val="FF0000"/>
              </a:solidFill>
              <a:latin typeface="標楷體" pitchFamily="65" charset="-120"/>
              <a:ea typeface="標楷體" pitchFamily="65" charset="-120"/>
            </a:endParaRPr>
          </a:p>
        </p:txBody>
      </p:sp>
      <p:sp>
        <p:nvSpPr>
          <p:cNvPr id="10" name="文字方塊 9"/>
          <p:cNvSpPr txBox="1"/>
          <p:nvPr/>
        </p:nvSpPr>
        <p:spPr>
          <a:xfrm>
            <a:off x="7452320" y="4725144"/>
            <a:ext cx="1368152"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破產</a:t>
            </a:r>
            <a:endParaRPr lang="zh-TW" altLang="en-US" sz="1500" dirty="0">
              <a:solidFill>
                <a:srgbClr val="FF0000"/>
              </a:solidFill>
              <a:latin typeface="標楷體" pitchFamily="65" charset="-120"/>
              <a:ea typeface="標楷體" pitchFamily="65" charset="-120"/>
            </a:endParaRPr>
          </a:p>
        </p:txBody>
      </p:sp>
      <p:sp>
        <p:nvSpPr>
          <p:cNvPr id="11" name="文字方塊 10"/>
          <p:cNvSpPr txBox="1"/>
          <p:nvPr/>
        </p:nvSpPr>
        <p:spPr>
          <a:xfrm>
            <a:off x="1763688" y="2807350"/>
            <a:ext cx="1368152" cy="261610"/>
          </a:xfrm>
          <a:prstGeom prst="rect">
            <a:avLst/>
          </a:prstGeom>
          <a:noFill/>
        </p:spPr>
        <p:txBody>
          <a:bodyPr wrap="square" rtlCol="0">
            <a:spAutoFit/>
          </a:bodyPr>
          <a:lstStyle/>
          <a:p>
            <a:r>
              <a:rPr lang="zh-TW" altLang="en-US" sz="1100" dirty="0" smtClean="0">
                <a:solidFill>
                  <a:srgbClr val="FF0000"/>
                </a:solidFill>
                <a:latin typeface="標楷體" pitchFamily="65" charset="-120"/>
                <a:ea typeface="標楷體" pitchFamily="65" charset="-120"/>
              </a:rPr>
              <a:t>可轉債未轉換張數</a:t>
            </a:r>
            <a:endParaRPr lang="zh-TW" altLang="en-US" sz="1100" dirty="0">
              <a:solidFill>
                <a:srgbClr val="FF0000"/>
              </a:solidFill>
              <a:latin typeface="標楷體" pitchFamily="65" charset="-120"/>
              <a:ea typeface="標楷體" pitchFamily="65" charset="-120"/>
            </a:endParaRPr>
          </a:p>
        </p:txBody>
      </p:sp>
      <p:sp>
        <p:nvSpPr>
          <p:cNvPr id="12" name="文字方塊 11"/>
          <p:cNvSpPr txBox="1"/>
          <p:nvPr/>
        </p:nvSpPr>
        <p:spPr>
          <a:xfrm>
            <a:off x="2915816" y="2807350"/>
            <a:ext cx="1152128" cy="261610"/>
          </a:xfrm>
          <a:prstGeom prst="rect">
            <a:avLst/>
          </a:prstGeom>
          <a:noFill/>
        </p:spPr>
        <p:txBody>
          <a:bodyPr wrap="square" rtlCol="0">
            <a:spAutoFit/>
          </a:bodyPr>
          <a:lstStyle/>
          <a:p>
            <a:r>
              <a:rPr lang="zh-TW" altLang="en-US" sz="1100" dirty="0" smtClean="0">
                <a:solidFill>
                  <a:srgbClr val="FF0000"/>
                </a:solidFill>
                <a:latin typeface="標楷體" pitchFamily="65" charset="-120"/>
                <a:ea typeface="標楷體" pitchFamily="65" charset="-120"/>
              </a:rPr>
              <a:t>贖回價值</a:t>
            </a:r>
            <a:endParaRPr lang="zh-TW" altLang="en-US" sz="1100" dirty="0">
              <a:solidFill>
                <a:srgbClr val="FF0000"/>
              </a:solidFill>
              <a:latin typeface="標楷體" pitchFamily="65" charset="-120"/>
              <a:ea typeface="標楷體" pitchFamily="65" charset="-120"/>
            </a:endParaRPr>
          </a:p>
        </p:txBody>
      </p:sp>
      <p:sp>
        <p:nvSpPr>
          <p:cNvPr id="13" name="文字方塊 12"/>
          <p:cNvSpPr txBox="1"/>
          <p:nvPr/>
        </p:nvSpPr>
        <p:spPr>
          <a:xfrm>
            <a:off x="3707904" y="2807350"/>
            <a:ext cx="1584176" cy="261610"/>
          </a:xfrm>
          <a:prstGeom prst="rect">
            <a:avLst/>
          </a:prstGeom>
          <a:noFill/>
        </p:spPr>
        <p:txBody>
          <a:bodyPr wrap="square" rtlCol="0">
            <a:spAutoFit/>
          </a:bodyPr>
          <a:lstStyle/>
          <a:p>
            <a:r>
              <a:rPr lang="zh-TW" altLang="en-US" sz="1100" dirty="0" smtClean="0">
                <a:solidFill>
                  <a:srgbClr val="FF0000"/>
                </a:solidFill>
                <a:latin typeface="標楷體" pitchFamily="65" charset="-120"/>
                <a:ea typeface="標楷體" pitchFamily="65" charset="-120"/>
              </a:rPr>
              <a:t>本期轉換張數</a:t>
            </a:r>
            <a:endParaRPr lang="zh-TW" altLang="en-US" sz="1100" dirty="0">
              <a:solidFill>
                <a:srgbClr val="FF0000"/>
              </a:solidFill>
              <a:latin typeface="標楷體" pitchFamily="65" charset="-120"/>
              <a:ea typeface="標楷體" pitchFamily="65" charset="-120"/>
            </a:endParaRPr>
          </a:p>
        </p:txBody>
      </p:sp>
      <p:sp>
        <p:nvSpPr>
          <p:cNvPr id="14" name="文字方塊 13"/>
          <p:cNvSpPr txBox="1"/>
          <p:nvPr/>
        </p:nvSpPr>
        <p:spPr>
          <a:xfrm>
            <a:off x="4644008" y="2807350"/>
            <a:ext cx="1440160" cy="261610"/>
          </a:xfrm>
          <a:prstGeom prst="rect">
            <a:avLst/>
          </a:prstGeom>
          <a:noFill/>
        </p:spPr>
        <p:txBody>
          <a:bodyPr wrap="square" rtlCol="0">
            <a:spAutoFit/>
          </a:bodyPr>
          <a:lstStyle/>
          <a:p>
            <a:r>
              <a:rPr lang="zh-TW" altLang="en-US" sz="1100" dirty="0" smtClean="0">
                <a:solidFill>
                  <a:srgbClr val="FF0000"/>
                </a:solidFill>
                <a:latin typeface="標楷體" pitchFamily="65" charset="-120"/>
                <a:ea typeface="標楷體" pitchFamily="65" charset="-120"/>
              </a:rPr>
              <a:t>本期股價</a:t>
            </a:r>
            <a:r>
              <a:rPr lang="en-US" altLang="zh-TW" sz="1100" dirty="0" smtClean="0">
                <a:solidFill>
                  <a:srgbClr val="FF0000"/>
                </a:solidFill>
                <a:latin typeface="標楷體" pitchFamily="65" charset="-120"/>
                <a:ea typeface="標楷體" pitchFamily="65" charset="-120"/>
              </a:rPr>
              <a:t>(call)</a:t>
            </a:r>
            <a:endParaRPr lang="zh-TW" altLang="en-US" sz="1100" dirty="0">
              <a:solidFill>
                <a:srgbClr val="FF0000"/>
              </a:solidFill>
              <a:latin typeface="標楷體" pitchFamily="65" charset="-120"/>
              <a:ea typeface="標楷體" pitchFamily="65" charset="-120"/>
            </a:endParaRPr>
          </a:p>
        </p:txBody>
      </p:sp>
      <p:sp>
        <p:nvSpPr>
          <p:cNvPr id="15" name="文字方塊 14"/>
          <p:cNvSpPr txBox="1"/>
          <p:nvPr/>
        </p:nvSpPr>
        <p:spPr>
          <a:xfrm>
            <a:off x="1907704" y="4391526"/>
            <a:ext cx="1368152" cy="261610"/>
          </a:xfrm>
          <a:prstGeom prst="rect">
            <a:avLst/>
          </a:prstGeom>
          <a:noFill/>
        </p:spPr>
        <p:txBody>
          <a:bodyPr wrap="square" rtlCol="0">
            <a:spAutoFit/>
          </a:bodyPr>
          <a:lstStyle/>
          <a:p>
            <a:r>
              <a:rPr lang="zh-TW" altLang="en-US" sz="1100" dirty="0" smtClean="0">
                <a:solidFill>
                  <a:srgbClr val="FF0000"/>
                </a:solidFill>
                <a:latin typeface="標楷體" pitchFamily="65" charset="-120"/>
                <a:ea typeface="標楷體" pitchFamily="65" charset="-120"/>
              </a:rPr>
              <a:t>可轉債未轉換張數</a:t>
            </a:r>
            <a:endParaRPr lang="zh-TW" altLang="en-US" sz="1100" dirty="0">
              <a:solidFill>
                <a:srgbClr val="FF0000"/>
              </a:solidFill>
              <a:latin typeface="標楷體" pitchFamily="65" charset="-120"/>
              <a:ea typeface="標楷體" pitchFamily="65" charset="-120"/>
            </a:endParaRPr>
          </a:p>
        </p:txBody>
      </p:sp>
      <p:sp>
        <p:nvSpPr>
          <p:cNvPr id="16" name="文字方塊 15"/>
          <p:cNvSpPr txBox="1"/>
          <p:nvPr/>
        </p:nvSpPr>
        <p:spPr>
          <a:xfrm>
            <a:off x="3131840" y="4391526"/>
            <a:ext cx="1152128" cy="261610"/>
          </a:xfrm>
          <a:prstGeom prst="rect">
            <a:avLst/>
          </a:prstGeom>
          <a:noFill/>
        </p:spPr>
        <p:txBody>
          <a:bodyPr wrap="square" rtlCol="0">
            <a:spAutoFit/>
          </a:bodyPr>
          <a:lstStyle/>
          <a:p>
            <a:r>
              <a:rPr lang="zh-TW" altLang="en-US" sz="1100" dirty="0" smtClean="0">
                <a:solidFill>
                  <a:srgbClr val="FF0000"/>
                </a:solidFill>
                <a:latin typeface="標楷體" pitchFamily="65" charset="-120"/>
                <a:ea typeface="標楷體" pitchFamily="65" charset="-120"/>
              </a:rPr>
              <a:t>可轉債價值</a:t>
            </a:r>
            <a:endParaRPr lang="zh-TW" altLang="en-US" sz="1100" dirty="0">
              <a:solidFill>
                <a:srgbClr val="FF0000"/>
              </a:solidFill>
              <a:latin typeface="標楷體" pitchFamily="65" charset="-120"/>
              <a:ea typeface="標楷體" pitchFamily="65" charset="-120"/>
            </a:endParaRPr>
          </a:p>
        </p:txBody>
      </p:sp>
      <p:sp>
        <p:nvSpPr>
          <p:cNvPr id="17" name="文字方塊 16"/>
          <p:cNvSpPr txBox="1"/>
          <p:nvPr/>
        </p:nvSpPr>
        <p:spPr>
          <a:xfrm>
            <a:off x="3995936" y="4391526"/>
            <a:ext cx="1584176" cy="261610"/>
          </a:xfrm>
          <a:prstGeom prst="rect">
            <a:avLst/>
          </a:prstGeom>
          <a:noFill/>
        </p:spPr>
        <p:txBody>
          <a:bodyPr wrap="square" rtlCol="0">
            <a:spAutoFit/>
          </a:bodyPr>
          <a:lstStyle/>
          <a:p>
            <a:r>
              <a:rPr lang="zh-TW" altLang="en-US" sz="1100" dirty="0" smtClean="0">
                <a:solidFill>
                  <a:srgbClr val="FF0000"/>
                </a:solidFill>
                <a:latin typeface="標楷體" pitchFamily="65" charset="-120"/>
                <a:ea typeface="標楷體" pitchFamily="65" charset="-120"/>
              </a:rPr>
              <a:t>本期轉換張數</a:t>
            </a:r>
            <a:endParaRPr lang="zh-TW" altLang="en-US" sz="1100" dirty="0">
              <a:solidFill>
                <a:srgbClr val="FF0000"/>
              </a:solidFill>
              <a:latin typeface="標楷體" pitchFamily="65" charset="-120"/>
              <a:ea typeface="標楷體" pitchFamily="65" charset="-120"/>
            </a:endParaRPr>
          </a:p>
        </p:txBody>
      </p:sp>
      <p:sp>
        <p:nvSpPr>
          <p:cNvPr id="18" name="文字方塊 17"/>
          <p:cNvSpPr txBox="1"/>
          <p:nvPr/>
        </p:nvSpPr>
        <p:spPr>
          <a:xfrm>
            <a:off x="5004048" y="4391526"/>
            <a:ext cx="1440160" cy="261610"/>
          </a:xfrm>
          <a:prstGeom prst="rect">
            <a:avLst/>
          </a:prstGeom>
          <a:noFill/>
        </p:spPr>
        <p:txBody>
          <a:bodyPr wrap="square" rtlCol="0">
            <a:spAutoFit/>
          </a:bodyPr>
          <a:lstStyle/>
          <a:p>
            <a:r>
              <a:rPr lang="zh-TW" altLang="en-US" sz="1100" dirty="0" smtClean="0">
                <a:solidFill>
                  <a:srgbClr val="FF0000"/>
                </a:solidFill>
                <a:latin typeface="標楷體" pitchFamily="65" charset="-120"/>
                <a:ea typeface="標楷體" pitchFamily="65" charset="-120"/>
              </a:rPr>
              <a:t>本期股價</a:t>
            </a:r>
            <a:r>
              <a:rPr lang="en-US" altLang="zh-TW" sz="1100" dirty="0" smtClean="0">
                <a:solidFill>
                  <a:srgbClr val="FF0000"/>
                </a:solidFill>
                <a:latin typeface="標楷體" pitchFamily="65" charset="-120"/>
                <a:ea typeface="標楷體" pitchFamily="65" charset="-120"/>
              </a:rPr>
              <a:t>(</a:t>
            </a:r>
            <a:r>
              <a:rPr lang="en-US" altLang="zh-TW" sz="1100" dirty="0" err="1" smtClean="0">
                <a:solidFill>
                  <a:srgbClr val="FF0000"/>
                </a:solidFill>
                <a:latin typeface="標楷體" pitchFamily="65" charset="-120"/>
                <a:ea typeface="標楷體" pitchFamily="65" charset="-120"/>
              </a:rPr>
              <a:t>uncall</a:t>
            </a:r>
            <a:r>
              <a:rPr lang="en-US" altLang="zh-TW" sz="1100" dirty="0" smtClean="0">
                <a:solidFill>
                  <a:srgbClr val="FF0000"/>
                </a:solidFill>
                <a:latin typeface="標楷體" pitchFamily="65" charset="-120"/>
                <a:ea typeface="標楷體" pitchFamily="65" charset="-120"/>
              </a:rPr>
              <a:t>)</a:t>
            </a:r>
            <a:endParaRPr lang="zh-TW" altLang="en-US" sz="1100" dirty="0">
              <a:solidFill>
                <a:srgbClr val="FF0000"/>
              </a:solidFill>
              <a:latin typeface="標楷體" pitchFamily="65" charset="-120"/>
              <a:ea typeface="標楷體" pitchFamily="65" charset="-120"/>
            </a:endParaRPr>
          </a:p>
        </p:txBody>
      </p:sp>
      <p:sp>
        <p:nvSpPr>
          <p:cNvPr id="19" name="文字方塊 18"/>
          <p:cNvSpPr txBox="1"/>
          <p:nvPr/>
        </p:nvSpPr>
        <p:spPr>
          <a:xfrm>
            <a:off x="2843808" y="3208620"/>
            <a:ext cx="1368152" cy="292388"/>
          </a:xfrm>
          <a:prstGeom prst="rect">
            <a:avLst/>
          </a:prstGeom>
          <a:noFill/>
        </p:spPr>
        <p:txBody>
          <a:bodyPr wrap="square" rtlCol="0">
            <a:spAutoFit/>
          </a:bodyPr>
          <a:lstStyle/>
          <a:p>
            <a:r>
              <a:rPr lang="zh-TW" altLang="en-US" sz="1300" dirty="0" smtClean="0">
                <a:solidFill>
                  <a:srgbClr val="FF0000"/>
                </a:solidFill>
                <a:latin typeface="標楷體" pitchFamily="65" charset="-120"/>
                <a:ea typeface="標楷體" pitchFamily="65" charset="-120"/>
              </a:rPr>
              <a:t>剩餘公司資產</a:t>
            </a:r>
            <a:endParaRPr lang="zh-TW" altLang="en-US" sz="1300" dirty="0">
              <a:solidFill>
                <a:srgbClr val="FF0000"/>
              </a:solidFill>
              <a:latin typeface="標楷體" pitchFamily="65" charset="-120"/>
              <a:ea typeface="標楷體" pitchFamily="65" charset="-120"/>
            </a:endParaRPr>
          </a:p>
        </p:txBody>
      </p:sp>
      <p:sp>
        <p:nvSpPr>
          <p:cNvPr id="20" name="文字方塊 19"/>
          <p:cNvSpPr txBox="1"/>
          <p:nvPr/>
        </p:nvSpPr>
        <p:spPr>
          <a:xfrm>
            <a:off x="4932040" y="3212976"/>
            <a:ext cx="1368152" cy="292388"/>
          </a:xfrm>
          <a:prstGeom prst="rect">
            <a:avLst/>
          </a:prstGeom>
          <a:noFill/>
        </p:spPr>
        <p:txBody>
          <a:bodyPr wrap="square" rtlCol="0">
            <a:spAutoFit/>
          </a:bodyPr>
          <a:lstStyle/>
          <a:p>
            <a:r>
              <a:rPr lang="zh-TW" altLang="en-US" sz="1300" dirty="0" smtClean="0">
                <a:solidFill>
                  <a:srgbClr val="FF0000"/>
                </a:solidFill>
                <a:latin typeface="標楷體" pitchFamily="65" charset="-120"/>
                <a:ea typeface="標楷體" pitchFamily="65" charset="-120"/>
              </a:rPr>
              <a:t>普通債現值</a:t>
            </a:r>
            <a:endParaRPr lang="zh-TW" altLang="en-US" sz="1300" dirty="0">
              <a:solidFill>
                <a:srgbClr val="FF0000"/>
              </a:solidFill>
              <a:latin typeface="標楷體" pitchFamily="65" charset="-120"/>
              <a:ea typeface="標楷體" pitchFamily="65" charset="-120"/>
            </a:endParaRPr>
          </a:p>
        </p:txBody>
      </p:sp>
      <p:sp>
        <p:nvSpPr>
          <p:cNvPr id="21" name="文字方塊 20"/>
          <p:cNvSpPr txBox="1"/>
          <p:nvPr/>
        </p:nvSpPr>
        <p:spPr>
          <a:xfrm>
            <a:off x="3491880" y="4720788"/>
            <a:ext cx="1368152" cy="292388"/>
          </a:xfrm>
          <a:prstGeom prst="rect">
            <a:avLst/>
          </a:prstGeom>
          <a:noFill/>
        </p:spPr>
        <p:txBody>
          <a:bodyPr wrap="square" rtlCol="0">
            <a:spAutoFit/>
          </a:bodyPr>
          <a:lstStyle/>
          <a:p>
            <a:r>
              <a:rPr lang="zh-TW" altLang="en-US" sz="1300" dirty="0" smtClean="0">
                <a:solidFill>
                  <a:srgbClr val="FF0000"/>
                </a:solidFill>
                <a:latin typeface="標楷體" pitchFamily="65" charset="-120"/>
                <a:ea typeface="標楷體" pitchFamily="65" charset="-120"/>
              </a:rPr>
              <a:t>普通債現值</a:t>
            </a:r>
            <a:endParaRPr lang="zh-TW" altLang="en-US" sz="1300" dirty="0">
              <a:solidFill>
                <a:srgbClr val="FF0000"/>
              </a:solidFill>
              <a:latin typeface="標楷體" pitchFamily="65" charset="-120"/>
              <a:ea typeface="標楷體" pitchFamily="65" charset="-120"/>
            </a:endParaRPr>
          </a:p>
        </p:txBody>
      </p:sp>
      <p:sp>
        <p:nvSpPr>
          <p:cNvPr id="22" name="文字方塊 21"/>
          <p:cNvSpPr txBox="1"/>
          <p:nvPr/>
        </p:nvSpPr>
        <p:spPr>
          <a:xfrm>
            <a:off x="2195736" y="4720788"/>
            <a:ext cx="1368152" cy="292388"/>
          </a:xfrm>
          <a:prstGeom prst="rect">
            <a:avLst/>
          </a:prstGeom>
          <a:noFill/>
        </p:spPr>
        <p:txBody>
          <a:bodyPr wrap="square" rtlCol="0">
            <a:spAutoFit/>
          </a:bodyPr>
          <a:lstStyle/>
          <a:p>
            <a:r>
              <a:rPr lang="zh-TW" altLang="en-US" sz="1300" dirty="0" smtClean="0">
                <a:solidFill>
                  <a:srgbClr val="FF0000"/>
                </a:solidFill>
                <a:latin typeface="標楷體" pitchFamily="65" charset="-120"/>
                <a:ea typeface="標楷體" pitchFamily="65" charset="-120"/>
              </a:rPr>
              <a:t>剩餘公司資產</a:t>
            </a:r>
            <a:endParaRPr lang="zh-TW" altLang="en-US" sz="1300" dirty="0">
              <a:solidFill>
                <a:srgbClr val="FF0000"/>
              </a:solidFill>
              <a:latin typeface="標楷體" pitchFamily="65" charset="-120"/>
              <a:ea typeface="標楷體" pitchFamily="65" charset="-120"/>
            </a:endParaRPr>
          </a:p>
        </p:txBody>
      </p:sp>
      <p:sp>
        <p:nvSpPr>
          <p:cNvPr id="23" name="文字方塊 22"/>
          <p:cNvSpPr txBox="1"/>
          <p:nvPr/>
        </p:nvSpPr>
        <p:spPr>
          <a:xfrm>
            <a:off x="1619672" y="5085184"/>
            <a:ext cx="5256584"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可轉債未來價值之期望值折現</a:t>
            </a:r>
            <a:endParaRPr lang="zh-TW" altLang="en-US" sz="1500" dirty="0">
              <a:solidFill>
                <a:srgbClr val="FF0000"/>
              </a:solidFill>
              <a:latin typeface="標楷體" pitchFamily="65" charset="-120"/>
              <a:ea typeface="標楷體" pitchFamily="65" charset="-120"/>
            </a:endParaRPr>
          </a:p>
        </p:txBody>
      </p:sp>
      <p:sp>
        <p:nvSpPr>
          <p:cNvPr id="24" name="文字方塊 23"/>
          <p:cNvSpPr txBox="1"/>
          <p:nvPr/>
        </p:nvSpPr>
        <p:spPr>
          <a:xfrm>
            <a:off x="1043608" y="5518973"/>
            <a:ext cx="6120680" cy="646331"/>
          </a:xfrm>
          <a:prstGeom prst="rect">
            <a:avLst/>
          </a:prstGeom>
          <a:noFill/>
        </p:spPr>
        <p:txBody>
          <a:bodyPr wrap="square" rtlCol="0">
            <a:spAutoFit/>
          </a:bodyPr>
          <a:lstStyle/>
          <a:p>
            <a:r>
              <a:rPr lang="zh-TW" altLang="en-US" dirty="0" smtClean="0">
                <a:latin typeface="標楷體" pitchFamily="65" charset="-120"/>
                <a:ea typeface="標楷體" pitchFamily="65" charset="-120"/>
              </a:rPr>
              <a:t>由於</a:t>
            </a:r>
            <a:r>
              <a:rPr lang="en-US" altLang="zh-TW" dirty="0" smtClean="0">
                <a:latin typeface="標楷體" pitchFamily="65" charset="-120"/>
                <a:ea typeface="標楷體" pitchFamily="65" charset="-120"/>
              </a:rPr>
              <a:t>CB</a:t>
            </a:r>
            <a:r>
              <a:rPr lang="zh-TW" altLang="en-US" dirty="0" smtClean="0">
                <a:latin typeface="標楷體" pitchFamily="65" charset="-120"/>
                <a:ea typeface="標楷體" pitchFamily="65" charset="-120"/>
              </a:rPr>
              <a:t>的存續價值大於贖回價格，所以公司會贖回可轉債，也就是              不存在</a:t>
            </a:r>
            <a:endParaRPr lang="zh-TW" altLang="en-US" dirty="0">
              <a:latin typeface="標楷體" pitchFamily="65" charset="-120"/>
              <a:ea typeface="標楷體" pitchFamily="65" charset="-120"/>
            </a:endParaRPr>
          </a:p>
        </p:txBody>
      </p:sp>
      <p:graphicFrame>
        <p:nvGraphicFramePr>
          <p:cNvPr id="226308" name="Object 4"/>
          <p:cNvGraphicFramePr>
            <a:graphicFrameLocks noChangeAspect="1"/>
          </p:cNvGraphicFramePr>
          <p:nvPr/>
        </p:nvGraphicFramePr>
        <p:xfrm>
          <a:off x="1835696" y="5828630"/>
          <a:ext cx="1559332" cy="336674"/>
        </p:xfrm>
        <a:graphic>
          <a:graphicData uri="http://schemas.openxmlformats.org/presentationml/2006/ole">
            <p:oleObj spid="_x0000_s226326" name="Equation" r:id="rId5" imgW="1117600" imgH="241300" progId="Equation.DSMT4">
              <p:embed/>
            </p:oleObj>
          </a:graphicData>
        </a:graphic>
      </p:graphicFrame>
    </p:spTree>
    <p:extLst>
      <p:ext uri="{BB962C8B-B14F-4D97-AF65-F5344CB8AC3E}">
        <p14:creationId xmlns="" xmlns:p14="http://schemas.microsoft.com/office/powerpoint/2010/main" val="76852340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403648" y="303647"/>
            <a:ext cx="4298815" cy="778098"/>
          </a:xfrm>
          <a:effectLst>
            <a:outerShdw blurRad="50800" dist="38100" dir="2700000" algn="tl" rotWithShape="0">
              <a:prstClr val="black">
                <a:alpha val="40000"/>
              </a:prstClr>
            </a:outerShdw>
          </a:effectLst>
        </p:spPr>
        <p:txBody>
          <a:bodyPr/>
          <a:lstStyle/>
          <a:p>
            <a:r>
              <a:rPr lang="en-US" altLang="zh-TW" dirty="0" smtClean="0">
                <a:latin typeface="Times New Roman" pitchFamily="18" charset="0"/>
                <a:cs typeface="Times New Roman" pitchFamily="18" charset="0"/>
              </a:rPr>
              <a:t>Convertible Bond</a:t>
            </a:r>
            <a:endParaRPr lang="zh-TW" altLang="en-US" dirty="0">
              <a:latin typeface="Times New Roman" pitchFamily="18" charset="0"/>
              <a:cs typeface="Times New Roman" pitchFamily="18" charset="0"/>
            </a:endParaRPr>
          </a:p>
        </p:txBody>
      </p:sp>
      <p:cxnSp>
        <p:nvCxnSpPr>
          <p:cNvPr id="4" name="直線接點 3"/>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27" name="表格 26"/>
          <p:cNvGraphicFramePr>
            <a:graphicFrameLocks noGrp="1"/>
          </p:cNvGraphicFramePr>
          <p:nvPr/>
        </p:nvGraphicFramePr>
        <p:xfrm>
          <a:off x="179512" y="1700807"/>
          <a:ext cx="3672408" cy="3168352"/>
        </p:xfrm>
        <a:graphic>
          <a:graphicData uri="http://schemas.openxmlformats.org/drawingml/2006/table">
            <a:tbl>
              <a:tblPr/>
              <a:tblGrid>
                <a:gridCol w="680076"/>
                <a:gridCol w="1020113"/>
                <a:gridCol w="1020113"/>
                <a:gridCol w="952106"/>
              </a:tblGrid>
              <a:tr h="366736">
                <a:tc>
                  <a:txBody>
                    <a:bodyPr/>
                    <a:lstStyle/>
                    <a:p>
                      <a:pPr algn="ctr" fontAlgn="ctr"/>
                      <a:r>
                        <a:rPr lang="en-US" sz="1500" b="1" i="0" u="none" strike="noStrike" dirty="0">
                          <a:solidFill>
                            <a:srgbClr val="FFFFFF"/>
                          </a:solidFill>
                          <a:latin typeface="+mn-lt"/>
                        </a:rPr>
                        <a:t>Stock</a:t>
                      </a:r>
                    </a:p>
                  </a:txBody>
                  <a:tcPr marL="0" marR="0" marT="0" marB="0" anchor="ctr">
                    <a:lnL>
                      <a:noFill/>
                    </a:lnL>
                    <a:lnR>
                      <a:noFill/>
                    </a:lnR>
                    <a:lnT>
                      <a:noFill/>
                    </a:lnT>
                    <a:lnB>
                      <a:noFill/>
                    </a:lnB>
                    <a:solidFill>
                      <a:srgbClr val="60497B"/>
                    </a:solidFill>
                  </a:tcPr>
                </a:tc>
                <a:tc>
                  <a:txBody>
                    <a:bodyPr/>
                    <a:lstStyle/>
                    <a:p>
                      <a:pPr algn="ctr" fontAlgn="ctr"/>
                      <a:r>
                        <a:rPr lang="zh-TW" altLang="en-US" sz="1500" b="1" i="0" u="none" strike="noStrike">
                          <a:solidFill>
                            <a:srgbClr val="FFFFFF"/>
                          </a:solidFill>
                          <a:latin typeface="+mn-lt"/>
                        </a:rPr>
                        <a:t>不</a:t>
                      </a:r>
                      <a:r>
                        <a:rPr lang="en-US" sz="1500" b="1" i="0" u="none" strike="noStrike">
                          <a:solidFill>
                            <a:srgbClr val="FFFFFF"/>
                          </a:solidFill>
                          <a:latin typeface="+mn-lt"/>
                        </a:rPr>
                        <a:t>Call</a:t>
                      </a:r>
                    </a:p>
                  </a:txBody>
                  <a:tcPr marL="0" marR="0" marT="0" marB="0" anchor="ctr">
                    <a:lnL>
                      <a:noFill/>
                    </a:lnL>
                    <a:lnR>
                      <a:noFill/>
                    </a:lnR>
                    <a:lnT>
                      <a:noFill/>
                    </a:lnT>
                    <a:lnB>
                      <a:noFill/>
                    </a:lnB>
                    <a:solidFill>
                      <a:srgbClr val="60497B"/>
                    </a:solidFill>
                  </a:tcPr>
                </a:tc>
                <a:tc>
                  <a:txBody>
                    <a:bodyPr/>
                    <a:lstStyle/>
                    <a:p>
                      <a:pPr algn="ctr" fontAlgn="ctr"/>
                      <a:r>
                        <a:rPr lang="zh-TW" altLang="en-US" sz="1500" b="1" i="0" u="none" strike="noStrike" dirty="0">
                          <a:solidFill>
                            <a:srgbClr val="FFFFFF"/>
                          </a:solidFill>
                          <a:latin typeface="+mn-lt"/>
                        </a:rPr>
                        <a:t>本期</a:t>
                      </a:r>
                      <a:r>
                        <a:rPr lang="en-US" sz="1500" b="1" i="0" u="none" strike="noStrike" dirty="0">
                          <a:solidFill>
                            <a:srgbClr val="FFFFFF"/>
                          </a:solidFill>
                          <a:latin typeface="+mn-lt"/>
                        </a:rPr>
                        <a:t>Call</a:t>
                      </a:r>
                    </a:p>
                  </a:txBody>
                  <a:tcPr marL="0" marR="0" marT="0" marB="0" anchor="ctr">
                    <a:lnL>
                      <a:noFill/>
                    </a:lnL>
                    <a:lnR>
                      <a:noFill/>
                    </a:lnR>
                    <a:lnT>
                      <a:noFill/>
                    </a:lnT>
                    <a:lnB>
                      <a:noFill/>
                    </a:lnB>
                    <a:solidFill>
                      <a:srgbClr val="60497B"/>
                    </a:solidFill>
                  </a:tcPr>
                </a:tc>
                <a:tc>
                  <a:txBody>
                    <a:bodyPr/>
                    <a:lstStyle/>
                    <a:p>
                      <a:pPr algn="ctr" fontAlgn="ctr"/>
                      <a:r>
                        <a:rPr lang="zh-TW" altLang="en-US" sz="1500" b="1" i="0" u="none" strike="noStrike">
                          <a:solidFill>
                            <a:srgbClr val="FFFFFF"/>
                          </a:solidFill>
                          <a:latin typeface="+mn-lt"/>
                        </a:rPr>
                        <a:t>之前</a:t>
                      </a:r>
                      <a:r>
                        <a:rPr lang="en-US" sz="1500" b="1" i="0" u="none" strike="noStrike">
                          <a:solidFill>
                            <a:srgbClr val="FFFFFF"/>
                          </a:solidFill>
                          <a:latin typeface="+mn-lt"/>
                        </a:rPr>
                        <a:t>Call</a:t>
                      </a:r>
                    </a:p>
                  </a:txBody>
                  <a:tcPr marL="0" marR="0" marT="0" marB="0" anchor="ctr">
                    <a:lnL>
                      <a:noFill/>
                    </a:lnL>
                    <a:lnR>
                      <a:noFill/>
                    </a:lnR>
                    <a:lnT>
                      <a:noFill/>
                    </a:lnT>
                    <a:lnB>
                      <a:noFill/>
                    </a:lnB>
                    <a:solidFill>
                      <a:srgbClr val="60497B"/>
                    </a:solidFill>
                  </a:tcPr>
                </a:tc>
              </a:tr>
              <a:tr h="466936">
                <a:tc>
                  <a:txBody>
                    <a:bodyPr/>
                    <a:lstStyle/>
                    <a:p>
                      <a:pPr algn="ctr" fontAlgn="ctr"/>
                      <a:r>
                        <a:rPr lang="en-US" altLang="zh-TW" sz="1500" b="0" i="0" u="none" strike="noStrike">
                          <a:solidFill>
                            <a:srgbClr val="000000"/>
                          </a:solidFill>
                          <a:latin typeface="+mn-lt"/>
                        </a:rPr>
                        <a:t>0%</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a:solidFill>
                            <a:srgbClr val="000000"/>
                          </a:solidFill>
                          <a:latin typeface="+mn-lt"/>
                        </a:rPr>
                        <a:t>130.8503</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a:solidFill>
                            <a:srgbClr val="000000"/>
                          </a:solidFill>
                          <a:latin typeface="+mn-lt"/>
                        </a:rPr>
                        <a:t>232.2055</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dirty="0">
                          <a:solidFill>
                            <a:srgbClr val="000000"/>
                          </a:solidFill>
                          <a:latin typeface="+mn-lt"/>
                        </a:rPr>
                        <a:t>347.2055</a:t>
                      </a:r>
                    </a:p>
                  </a:txBody>
                  <a:tcPr marL="0" marR="0" marT="0" marB="0" anchor="ctr">
                    <a:lnL>
                      <a:noFill/>
                    </a:lnL>
                    <a:lnR>
                      <a:noFill/>
                    </a:lnR>
                    <a:lnT>
                      <a:noFill/>
                    </a:lnT>
                    <a:lnB>
                      <a:noFill/>
                    </a:lnB>
                    <a:solidFill>
                      <a:srgbClr val="CCC0DA"/>
                    </a:solidFill>
                  </a:tcPr>
                </a:tc>
              </a:tr>
              <a:tr h="466936">
                <a:tc>
                  <a:txBody>
                    <a:bodyPr/>
                    <a:lstStyle/>
                    <a:p>
                      <a:pPr algn="ctr" fontAlgn="ctr"/>
                      <a:r>
                        <a:rPr lang="en-US" altLang="zh-TW" sz="1500" b="0" i="0" u="none" strike="noStrike">
                          <a:solidFill>
                            <a:srgbClr val="000000"/>
                          </a:solidFill>
                          <a:latin typeface="+mn-lt"/>
                        </a:rPr>
                        <a:t>20%</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dirty="0">
                          <a:solidFill>
                            <a:srgbClr val="000000"/>
                          </a:solidFill>
                          <a:latin typeface="+mn-lt"/>
                        </a:rPr>
                        <a:t>134.0973</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dirty="0">
                          <a:solidFill>
                            <a:srgbClr val="000000"/>
                          </a:solidFill>
                          <a:latin typeface="+mn-lt"/>
                        </a:rPr>
                        <a:t>196.3119</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dirty="0">
                          <a:solidFill>
                            <a:srgbClr val="000000"/>
                          </a:solidFill>
                          <a:latin typeface="+mn-lt"/>
                        </a:rPr>
                        <a:t>267.0811</a:t>
                      </a:r>
                    </a:p>
                  </a:txBody>
                  <a:tcPr marL="0" marR="0" marT="0" marB="0" anchor="ctr">
                    <a:lnL>
                      <a:noFill/>
                    </a:lnL>
                    <a:lnR>
                      <a:noFill/>
                    </a:lnR>
                    <a:lnT>
                      <a:noFill/>
                    </a:lnT>
                    <a:lnB>
                      <a:noFill/>
                    </a:lnB>
                    <a:solidFill>
                      <a:srgbClr val="CCC0DA"/>
                    </a:solidFill>
                  </a:tcPr>
                </a:tc>
              </a:tr>
              <a:tr h="466936">
                <a:tc>
                  <a:txBody>
                    <a:bodyPr/>
                    <a:lstStyle/>
                    <a:p>
                      <a:pPr algn="ctr" fontAlgn="ctr"/>
                      <a:r>
                        <a:rPr lang="en-US" altLang="zh-TW" sz="1500" b="0" i="0" u="none" strike="noStrike" dirty="0">
                          <a:solidFill>
                            <a:srgbClr val="000000"/>
                          </a:solidFill>
                          <a:latin typeface="+mn-lt"/>
                        </a:rPr>
                        <a:t>40%</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a:solidFill>
                            <a:srgbClr val="000000"/>
                          </a:solidFill>
                          <a:latin typeface="+mn-lt"/>
                        </a:rPr>
                        <a:t>135.9467</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a:solidFill>
                            <a:srgbClr val="000000"/>
                          </a:solidFill>
                          <a:latin typeface="+mn-lt"/>
                        </a:rPr>
                        <a:t>173.8784</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a:solidFill>
                            <a:srgbClr val="000000"/>
                          </a:solidFill>
                          <a:latin typeface="+mn-lt"/>
                        </a:rPr>
                        <a:t>217.0034</a:t>
                      </a:r>
                    </a:p>
                  </a:txBody>
                  <a:tcPr marL="0" marR="0" marT="0" marB="0" anchor="ctr">
                    <a:lnL>
                      <a:noFill/>
                    </a:lnL>
                    <a:lnR>
                      <a:noFill/>
                    </a:lnR>
                    <a:lnT>
                      <a:noFill/>
                    </a:lnT>
                    <a:lnB>
                      <a:noFill/>
                    </a:lnB>
                    <a:solidFill>
                      <a:srgbClr val="CCC0DA"/>
                    </a:solidFill>
                  </a:tcPr>
                </a:tc>
              </a:tr>
              <a:tr h="466936">
                <a:tc>
                  <a:txBody>
                    <a:bodyPr/>
                    <a:lstStyle/>
                    <a:p>
                      <a:pPr algn="ctr" fontAlgn="ctr"/>
                      <a:r>
                        <a:rPr lang="en-US" altLang="zh-TW" sz="1500" b="0" i="0" u="none" strike="noStrike">
                          <a:solidFill>
                            <a:srgbClr val="000000"/>
                          </a:solidFill>
                          <a:latin typeface="+mn-lt"/>
                        </a:rPr>
                        <a:t>60%</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dirty="0">
                          <a:solidFill>
                            <a:srgbClr val="FF0000"/>
                          </a:solidFill>
                          <a:latin typeface="+mn-lt"/>
                        </a:rPr>
                        <a:t>137.3352</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dirty="0">
                          <a:solidFill>
                            <a:srgbClr val="FF0000"/>
                          </a:solidFill>
                          <a:latin typeface="+mn-lt"/>
                        </a:rPr>
                        <a:t>158.5292</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a:solidFill>
                            <a:srgbClr val="000000"/>
                          </a:solidFill>
                          <a:latin typeface="+mn-lt"/>
                        </a:rPr>
                        <a:t>182.7397</a:t>
                      </a:r>
                    </a:p>
                  </a:txBody>
                  <a:tcPr marL="0" marR="0" marT="0" marB="0" anchor="ctr">
                    <a:lnL>
                      <a:noFill/>
                    </a:lnL>
                    <a:lnR>
                      <a:noFill/>
                    </a:lnR>
                    <a:lnT>
                      <a:noFill/>
                    </a:lnT>
                    <a:lnB>
                      <a:noFill/>
                    </a:lnB>
                    <a:solidFill>
                      <a:srgbClr val="CCC0DA"/>
                    </a:solidFill>
                  </a:tcPr>
                </a:tc>
              </a:tr>
              <a:tr h="466936">
                <a:tc>
                  <a:txBody>
                    <a:bodyPr/>
                    <a:lstStyle/>
                    <a:p>
                      <a:pPr algn="ctr" fontAlgn="ctr"/>
                      <a:r>
                        <a:rPr lang="en-US" altLang="zh-TW" sz="1500" b="0" i="0" u="none" strike="noStrike">
                          <a:solidFill>
                            <a:srgbClr val="000000"/>
                          </a:solidFill>
                          <a:latin typeface="+mn-lt"/>
                        </a:rPr>
                        <a:t>80%</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dirty="0">
                          <a:solidFill>
                            <a:srgbClr val="000000"/>
                          </a:solidFill>
                          <a:latin typeface="+mn-lt"/>
                        </a:rPr>
                        <a:t>138.2142</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a:solidFill>
                            <a:srgbClr val="000000"/>
                          </a:solidFill>
                          <a:latin typeface="+mn-lt"/>
                        </a:rPr>
                        <a:t>147.3661</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a:solidFill>
                            <a:srgbClr val="000000"/>
                          </a:solidFill>
                          <a:latin typeface="+mn-lt"/>
                        </a:rPr>
                        <a:t>157.8207</a:t>
                      </a:r>
                    </a:p>
                  </a:txBody>
                  <a:tcPr marL="0" marR="0" marT="0" marB="0" anchor="ctr">
                    <a:lnL>
                      <a:noFill/>
                    </a:lnL>
                    <a:lnR>
                      <a:noFill/>
                    </a:lnR>
                    <a:lnT>
                      <a:noFill/>
                    </a:lnT>
                    <a:lnB>
                      <a:noFill/>
                    </a:lnB>
                    <a:solidFill>
                      <a:srgbClr val="CCC0DA"/>
                    </a:solidFill>
                  </a:tcPr>
                </a:tc>
              </a:tr>
              <a:tr h="466936">
                <a:tc>
                  <a:txBody>
                    <a:bodyPr/>
                    <a:lstStyle/>
                    <a:p>
                      <a:pPr algn="ctr" fontAlgn="ctr"/>
                      <a:r>
                        <a:rPr lang="en-US" altLang="zh-TW" sz="1500" b="0" i="0" u="none" strike="noStrike">
                          <a:solidFill>
                            <a:srgbClr val="000000"/>
                          </a:solidFill>
                          <a:latin typeface="+mn-lt"/>
                        </a:rPr>
                        <a:t>100%</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a:solidFill>
                            <a:srgbClr val="000000"/>
                          </a:solidFill>
                          <a:latin typeface="+mn-lt"/>
                        </a:rPr>
                        <a:t>138.8822</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a:solidFill>
                            <a:srgbClr val="000000"/>
                          </a:solidFill>
                          <a:latin typeface="+mn-lt"/>
                        </a:rPr>
                        <a:t>138.8822</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dirty="0">
                          <a:solidFill>
                            <a:srgbClr val="000000"/>
                          </a:solidFill>
                          <a:latin typeface="+mn-lt"/>
                        </a:rPr>
                        <a:t>138.8822</a:t>
                      </a:r>
                    </a:p>
                  </a:txBody>
                  <a:tcPr marL="0" marR="0" marT="0" marB="0" anchor="ctr">
                    <a:lnL>
                      <a:noFill/>
                    </a:lnL>
                    <a:lnR>
                      <a:noFill/>
                    </a:lnR>
                    <a:lnT>
                      <a:noFill/>
                    </a:lnT>
                    <a:lnB>
                      <a:noFill/>
                    </a:lnB>
                    <a:solidFill>
                      <a:srgbClr val="CCC0DA"/>
                    </a:solidFill>
                  </a:tcPr>
                </a:tc>
              </a:tr>
            </a:tbl>
          </a:graphicData>
        </a:graphic>
      </p:graphicFrame>
      <p:graphicFrame>
        <p:nvGraphicFramePr>
          <p:cNvPr id="28" name="表格 27"/>
          <p:cNvGraphicFramePr>
            <a:graphicFrameLocks noGrp="1"/>
          </p:cNvGraphicFramePr>
          <p:nvPr/>
        </p:nvGraphicFramePr>
        <p:xfrm>
          <a:off x="3923929" y="1700809"/>
          <a:ext cx="5112567" cy="3168351"/>
        </p:xfrm>
        <a:graphic>
          <a:graphicData uri="http://schemas.openxmlformats.org/drawingml/2006/table">
            <a:tbl>
              <a:tblPr/>
              <a:tblGrid>
                <a:gridCol w="739661"/>
                <a:gridCol w="751504"/>
                <a:gridCol w="714122"/>
                <a:gridCol w="684872"/>
                <a:gridCol w="739661"/>
                <a:gridCol w="712267"/>
                <a:gridCol w="770480"/>
              </a:tblGrid>
              <a:tr h="361275">
                <a:tc>
                  <a:txBody>
                    <a:bodyPr/>
                    <a:lstStyle/>
                    <a:p>
                      <a:pPr algn="ctr" fontAlgn="ctr"/>
                      <a:r>
                        <a:rPr lang="en-US" sz="1500" b="1" i="0" u="none" strike="noStrike" dirty="0" err="1">
                          <a:solidFill>
                            <a:srgbClr val="FFFFFF"/>
                          </a:solidFill>
                          <a:latin typeface="+mn-lt"/>
                        </a:rPr>
                        <a:t>CBValue</a:t>
                      </a:r>
                      <a:endParaRPr lang="en-US" sz="1500" b="1" i="0" u="none" strike="noStrike" dirty="0">
                        <a:solidFill>
                          <a:srgbClr val="FFFFFF"/>
                        </a:solidFill>
                        <a:latin typeface="+mn-lt"/>
                      </a:endParaRPr>
                    </a:p>
                  </a:txBody>
                  <a:tcPr marL="0" marR="0" marT="0" marB="0" anchor="ctr">
                    <a:lnL>
                      <a:noFill/>
                    </a:lnL>
                    <a:lnR>
                      <a:noFill/>
                    </a:lnR>
                    <a:lnT>
                      <a:noFill/>
                    </a:lnT>
                    <a:lnB>
                      <a:noFill/>
                    </a:lnB>
                    <a:solidFill>
                      <a:srgbClr val="60497B"/>
                    </a:solidFill>
                  </a:tcPr>
                </a:tc>
                <a:tc>
                  <a:txBody>
                    <a:bodyPr/>
                    <a:lstStyle/>
                    <a:p>
                      <a:pPr algn="ctr" fontAlgn="ctr"/>
                      <a:r>
                        <a:rPr lang="en-US" altLang="zh-TW" sz="1500" b="1" i="0" u="none" strike="noStrike">
                          <a:solidFill>
                            <a:srgbClr val="FFFFFF"/>
                          </a:solidFill>
                          <a:latin typeface="+mn-lt"/>
                        </a:rPr>
                        <a:t>0%</a:t>
                      </a:r>
                    </a:p>
                  </a:txBody>
                  <a:tcPr marL="0" marR="0" marT="0" marB="0" anchor="ctr">
                    <a:lnL>
                      <a:noFill/>
                    </a:lnL>
                    <a:lnR>
                      <a:noFill/>
                    </a:lnR>
                    <a:lnT>
                      <a:noFill/>
                    </a:lnT>
                    <a:lnB>
                      <a:noFill/>
                    </a:lnB>
                    <a:solidFill>
                      <a:srgbClr val="60497B"/>
                    </a:solidFill>
                  </a:tcPr>
                </a:tc>
                <a:tc>
                  <a:txBody>
                    <a:bodyPr/>
                    <a:lstStyle/>
                    <a:p>
                      <a:pPr algn="ctr" fontAlgn="ctr"/>
                      <a:r>
                        <a:rPr lang="en-US" altLang="zh-TW" sz="1500" b="1" i="0" u="none" strike="noStrike">
                          <a:solidFill>
                            <a:srgbClr val="FFFFFF"/>
                          </a:solidFill>
                          <a:latin typeface="+mn-lt"/>
                        </a:rPr>
                        <a:t>20%</a:t>
                      </a:r>
                    </a:p>
                  </a:txBody>
                  <a:tcPr marL="0" marR="0" marT="0" marB="0" anchor="ctr">
                    <a:lnL>
                      <a:noFill/>
                    </a:lnL>
                    <a:lnR>
                      <a:noFill/>
                    </a:lnR>
                    <a:lnT>
                      <a:noFill/>
                    </a:lnT>
                    <a:lnB>
                      <a:noFill/>
                    </a:lnB>
                    <a:solidFill>
                      <a:srgbClr val="60497B"/>
                    </a:solidFill>
                  </a:tcPr>
                </a:tc>
                <a:tc>
                  <a:txBody>
                    <a:bodyPr/>
                    <a:lstStyle/>
                    <a:p>
                      <a:pPr algn="ctr" fontAlgn="ctr"/>
                      <a:r>
                        <a:rPr lang="en-US" altLang="zh-TW" sz="1500" b="1" i="0" u="none" strike="noStrike">
                          <a:solidFill>
                            <a:srgbClr val="FFFFFF"/>
                          </a:solidFill>
                          <a:latin typeface="+mn-lt"/>
                        </a:rPr>
                        <a:t>40%</a:t>
                      </a:r>
                    </a:p>
                  </a:txBody>
                  <a:tcPr marL="0" marR="0" marT="0" marB="0" anchor="ctr">
                    <a:lnL>
                      <a:noFill/>
                    </a:lnL>
                    <a:lnR>
                      <a:noFill/>
                    </a:lnR>
                    <a:lnT>
                      <a:noFill/>
                    </a:lnT>
                    <a:lnB>
                      <a:noFill/>
                    </a:lnB>
                    <a:solidFill>
                      <a:srgbClr val="60497B"/>
                    </a:solidFill>
                  </a:tcPr>
                </a:tc>
                <a:tc>
                  <a:txBody>
                    <a:bodyPr/>
                    <a:lstStyle/>
                    <a:p>
                      <a:pPr algn="ctr" fontAlgn="ctr"/>
                      <a:r>
                        <a:rPr lang="en-US" altLang="zh-TW" sz="1500" b="1" i="0" u="none" strike="noStrike" dirty="0">
                          <a:solidFill>
                            <a:srgbClr val="FFFFFF"/>
                          </a:solidFill>
                          <a:latin typeface="+mn-lt"/>
                        </a:rPr>
                        <a:t>60%</a:t>
                      </a:r>
                    </a:p>
                  </a:txBody>
                  <a:tcPr marL="0" marR="0" marT="0" marB="0" anchor="ctr">
                    <a:lnL>
                      <a:noFill/>
                    </a:lnL>
                    <a:lnR>
                      <a:noFill/>
                    </a:lnR>
                    <a:lnT>
                      <a:noFill/>
                    </a:lnT>
                    <a:lnB>
                      <a:noFill/>
                    </a:lnB>
                    <a:solidFill>
                      <a:srgbClr val="60497B"/>
                    </a:solidFill>
                  </a:tcPr>
                </a:tc>
                <a:tc>
                  <a:txBody>
                    <a:bodyPr/>
                    <a:lstStyle/>
                    <a:p>
                      <a:pPr algn="ctr" fontAlgn="ctr"/>
                      <a:r>
                        <a:rPr lang="en-US" altLang="zh-TW" sz="1500" b="1" i="0" u="none" strike="noStrike">
                          <a:solidFill>
                            <a:srgbClr val="FFFFFF"/>
                          </a:solidFill>
                          <a:latin typeface="+mn-lt"/>
                        </a:rPr>
                        <a:t>80%</a:t>
                      </a:r>
                    </a:p>
                  </a:txBody>
                  <a:tcPr marL="0" marR="0" marT="0" marB="0" anchor="ctr">
                    <a:lnL>
                      <a:noFill/>
                    </a:lnL>
                    <a:lnR>
                      <a:noFill/>
                    </a:lnR>
                    <a:lnT>
                      <a:noFill/>
                    </a:lnT>
                    <a:lnB>
                      <a:noFill/>
                    </a:lnB>
                    <a:solidFill>
                      <a:srgbClr val="60497B"/>
                    </a:solidFill>
                  </a:tcPr>
                </a:tc>
                <a:tc>
                  <a:txBody>
                    <a:bodyPr/>
                    <a:lstStyle/>
                    <a:p>
                      <a:pPr algn="ctr" fontAlgn="ctr"/>
                      <a:r>
                        <a:rPr lang="en-US" altLang="zh-TW" sz="1500" b="1" i="0" u="none" strike="noStrike">
                          <a:solidFill>
                            <a:srgbClr val="FFFFFF"/>
                          </a:solidFill>
                          <a:latin typeface="+mn-lt"/>
                        </a:rPr>
                        <a:t>100%</a:t>
                      </a:r>
                    </a:p>
                  </a:txBody>
                  <a:tcPr marL="0" marR="0" marT="0" marB="0" anchor="ctr">
                    <a:lnL>
                      <a:noFill/>
                    </a:lnL>
                    <a:lnR>
                      <a:noFill/>
                    </a:lnR>
                    <a:lnT>
                      <a:noFill/>
                    </a:lnT>
                    <a:lnB>
                      <a:noFill/>
                    </a:lnB>
                    <a:solidFill>
                      <a:srgbClr val="60497B"/>
                    </a:solidFill>
                  </a:tcPr>
                </a:tc>
              </a:tr>
              <a:tr h="467846">
                <a:tc>
                  <a:txBody>
                    <a:bodyPr/>
                    <a:lstStyle/>
                    <a:p>
                      <a:pPr algn="ctr" fontAlgn="ctr"/>
                      <a:r>
                        <a:rPr lang="en-US" altLang="zh-TW" sz="1500" b="0" i="0" u="none" strike="noStrike">
                          <a:solidFill>
                            <a:srgbClr val="000000"/>
                          </a:solidFill>
                          <a:latin typeface="+mn-lt"/>
                        </a:rPr>
                        <a:t>0%</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a:solidFill>
                            <a:srgbClr val="000000"/>
                          </a:solidFill>
                          <a:latin typeface="+mn-lt"/>
                        </a:rPr>
                        <a:t>115.000 </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a:solidFill>
                            <a:srgbClr val="000000"/>
                          </a:solidFill>
                          <a:latin typeface="+mn-lt"/>
                        </a:rPr>
                        <a:t>150.894 </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a:solidFill>
                            <a:srgbClr val="000000"/>
                          </a:solidFill>
                          <a:latin typeface="+mn-lt"/>
                        </a:rPr>
                        <a:t>173.327 </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a:solidFill>
                            <a:srgbClr val="000000"/>
                          </a:solidFill>
                          <a:latin typeface="+mn-lt"/>
                        </a:rPr>
                        <a:t>188.676 </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a:solidFill>
                            <a:srgbClr val="000000"/>
                          </a:solidFill>
                          <a:latin typeface="+mn-lt"/>
                        </a:rPr>
                        <a:t>199.839 </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dirty="0">
                          <a:solidFill>
                            <a:schemeClr val="tx1"/>
                          </a:solidFill>
                          <a:latin typeface="+mn-lt"/>
                        </a:rPr>
                        <a:t>208.323 </a:t>
                      </a:r>
                    </a:p>
                  </a:txBody>
                  <a:tcPr marL="0" marR="0" marT="0" marB="0" anchor="ctr">
                    <a:lnL>
                      <a:noFill/>
                    </a:lnL>
                    <a:lnR>
                      <a:noFill/>
                    </a:lnR>
                    <a:lnT>
                      <a:noFill/>
                    </a:lnT>
                    <a:lnB>
                      <a:noFill/>
                    </a:lnB>
                    <a:solidFill>
                      <a:srgbClr val="CCC0DA"/>
                    </a:solidFill>
                  </a:tcPr>
                </a:tc>
              </a:tr>
              <a:tr h="467846">
                <a:tc>
                  <a:txBody>
                    <a:bodyPr/>
                    <a:lstStyle/>
                    <a:p>
                      <a:pPr algn="ctr" fontAlgn="ctr"/>
                      <a:r>
                        <a:rPr lang="en-US" altLang="zh-TW" sz="1500" b="0" i="0" u="none" strike="noStrike" dirty="0">
                          <a:solidFill>
                            <a:srgbClr val="000000"/>
                          </a:solidFill>
                          <a:latin typeface="+mn-lt"/>
                        </a:rPr>
                        <a:t>20%</a:t>
                      </a:r>
                    </a:p>
                  </a:txBody>
                  <a:tcPr marL="0" marR="0" marT="0" marB="0" anchor="ctr">
                    <a:lnL>
                      <a:noFill/>
                    </a:lnL>
                    <a:lnR>
                      <a:noFill/>
                    </a:lnR>
                    <a:lnT>
                      <a:noFill/>
                    </a:lnT>
                    <a:lnB>
                      <a:noFill/>
                    </a:lnB>
                    <a:solidFill>
                      <a:srgbClr val="CCC0DA"/>
                    </a:solidFill>
                  </a:tcPr>
                </a:tc>
                <a:tc>
                  <a:txBody>
                    <a:bodyPr/>
                    <a:lstStyle/>
                    <a:p>
                      <a:pPr algn="ctr" fontAlgn="ctr"/>
                      <a:r>
                        <a:rPr lang="zh-TW" altLang="en-US" sz="1500" b="0" i="0" u="none" strike="noStrike">
                          <a:solidFill>
                            <a:srgbClr val="000000"/>
                          </a:solidFill>
                          <a:latin typeface="+mn-lt"/>
                        </a:rPr>
                        <a:t>　</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a:solidFill>
                            <a:srgbClr val="000000"/>
                          </a:solidFill>
                          <a:latin typeface="+mn-lt"/>
                        </a:rPr>
                        <a:t>92.000 </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a:solidFill>
                            <a:srgbClr val="000000"/>
                          </a:solidFill>
                          <a:latin typeface="+mn-lt"/>
                        </a:rPr>
                        <a:t>121.164 </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dirty="0">
                          <a:solidFill>
                            <a:srgbClr val="FF0000"/>
                          </a:solidFill>
                          <a:latin typeface="+mn-lt"/>
                        </a:rPr>
                        <a:t>141.118</a:t>
                      </a:r>
                      <a:r>
                        <a:rPr lang="en-US" altLang="zh-TW" sz="1500" b="0" i="0" u="none" strike="noStrike" dirty="0">
                          <a:solidFill>
                            <a:srgbClr val="000000"/>
                          </a:solidFill>
                          <a:latin typeface="+mn-lt"/>
                        </a:rPr>
                        <a:t> </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a:solidFill>
                            <a:srgbClr val="000000"/>
                          </a:solidFill>
                          <a:latin typeface="+mn-lt"/>
                        </a:rPr>
                        <a:t>155.630 </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dirty="0">
                          <a:solidFill>
                            <a:schemeClr val="tx1"/>
                          </a:solidFill>
                          <a:latin typeface="+mn-lt"/>
                        </a:rPr>
                        <a:t>166.659 </a:t>
                      </a:r>
                    </a:p>
                  </a:txBody>
                  <a:tcPr marL="0" marR="0" marT="0" marB="0" anchor="ctr">
                    <a:lnL>
                      <a:noFill/>
                    </a:lnL>
                    <a:lnR>
                      <a:noFill/>
                    </a:lnR>
                    <a:lnT>
                      <a:noFill/>
                    </a:lnT>
                    <a:lnB>
                      <a:noFill/>
                    </a:lnB>
                    <a:solidFill>
                      <a:srgbClr val="CCC0DA"/>
                    </a:solidFill>
                  </a:tcPr>
                </a:tc>
              </a:tr>
              <a:tr h="467846">
                <a:tc>
                  <a:txBody>
                    <a:bodyPr/>
                    <a:lstStyle/>
                    <a:p>
                      <a:pPr algn="ctr" fontAlgn="ctr"/>
                      <a:r>
                        <a:rPr lang="en-US" altLang="zh-TW" sz="1500" b="0" i="0" u="none" strike="noStrike">
                          <a:solidFill>
                            <a:srgbClr val="000000"/>
                          </a:solidFill>
                          <a:latin typeface="+mn-lt"/>
                        </a:rPr>
                        <a:t>40%</a:t>
                      </a:r>
                    </a:p>
                  </a:txBody>
                  <a:tcPr marL="0" marR="0" marT="0" marB="0" anchor="ctr">
                    <a:lnL>
                      <a:noFill/>
                    </a:lnL>
                    <a:lnR>
                      <a:noFill/>
                    </a:lnR>
                    <a:lnT>
                      <a:noFill/>
                    </a:lnT>
                    <a:lnB>
                      <a:noFill/>
                    </a:lnB>
                    <a:solidFill>
                      <a:srgbClr val="CCC0DA"/>
                    </a:solidFill>
                  </a:tcPr>
                </a:tc>
                <a:tc>
                  <a:txBody>
                    <a:bodyPr/>
                    <a:lstStyle/>
                    <a:p>
                      <a:pPr algn="ctr" fontAlgn="ctr"/>
                      <a:r>
                        <a:rPr lang="zh-TW" altLang="en-US" sz="1500" b="0" i="0" u="none" strike="noStrike">
                          <a:solidFill>
                            <a:srgbClr val="000000"/>
                          </a:solidFill>
                          <a:latin typeface="+mn-lt"/>
                        </a:rPr>
                        <a:t>　</a:t>
                      </a:r>
                    </a:p>
                  </a:txBody>
                  <a:tcPr marL="0" marR="0" marT="0" marB="0" anchor="ctr">
                    <a:lnL>
                      <a:noFill/>
                    </a:lnL>
                    <a:lnR>
                      <a:noFill/>
                    </a:lnR>
                    <a:lnT>
                      <a:noFill/>
                    </a:lnT>
                    <a:lnB>
                      <a:noFill/>
                    </a:lnB>
                    <a:solidFill>
                      <a:srgbClr val="CCC0DA"/>
                    </a:solidFill>
                  </a:tcPr>
                </a:tc>
                <a:tc>
                  <a:txBody>
                    <a:bodyPr/>
                    <a:lstStyle/>
                    <a:p>
                      <a:pPr algn="ctr" fontAlgn="ctr"/>
                      <a:r>
                        <a:rPr lang="zh-TW" altLang="en-US" sz="1500" b="0" i="0" u="none" strike="noStrike">
                          <a:solidFill>
                            <a:srgbClr val="000000"/>
                          </a:solidFill>
                          <a:latin typeface="+mn-lt"/>
                        </a:rPr>
                        <a:t>　</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a:solidFill>
                            <a:srgbClr val="000000"/>
                          </a:solidFill>
                          <a:latin typeface="+mn-lt"/>
                        </a:rPr>
                        <a:t>69.000 </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a:solidFill>
                            <a:srgbClr val="000000"/>
                          </a:solidFill>
                          <a:latin typeface="+mn-lt"/>
                        </a:rPr>
                        <a:t>93.559 </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a:solidFill>
                            <a:srgbClr val="000000"/>
                          </a:solidFill>
                          <a:latin typeface="+mn-lt"/>
                        </a:rPr>
                        <a:t>111.420 </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dirty="0">
                          <a:solidFill>
                            <a:schemeClr val="tx1"/>
                          </a:solidFill>
                          <a:latin typeface="+mn-lt"/>
                        </a:rPr>
                        <a:t>124.994 </a:t>
                      </a:r>
                    </a:p>
                  </a:txBody>
                  <a:tcPr marL="0" marR="0" marT="0" marB="0" anchor="ctr">
                    <a:lnL>
                      <a:noFill/>
                    </a:lnL>
                    <a:lnR>
                      <a:noFill/>
                    </a:lnR>
                    <a:lnT>
                      <a:noFill/>
                    </a:lnT>
                    <a:lnB>
                      <a:noFill/>
                    </a:lnB>
                    <a:solidFill>
                      <a:srgbClr val="CCC0DA"/>
                    </a:solidFill>
                  </a:tcPr>
                </a:tc>
              </a:tr>
              <a:tr h="467846">
                <a:tc>
                  <a:txBody>
                    <a:bodyPr/>
                    <a:lstStyle/>
                    <a:p>
                      <a:pPr algn="ctr" fontAlgn="ctr"/>
                      <a:r>
                        <a:rPr lang="en-US" altLang="zh-TW" sz="1500" b="0" i="0" u="none" strike="noStrike">
                          <a:solidFill>
                            <a:srgbClr val="000000"/>
                          </a:solidFill>
                          <a:latin typeface="+mn-lt"/>
                        </a:rPr>
                        <a:t>60%</a:t>
                      </a:r>
                    </a:p>
                  </a:txBody>
                  <a:tcPr marL="0" marR="0" marT="0" marB="0" anchor="ctr">
                    <a:lnL>
                      <a:noFill/>
                    </a:lnL>
                    <a:lnR>
                      <a:noFill/>
                    </a:lnR>
                    <a:lnT>
                      <a:noFill/>
                    </a:lnT>
                    <a:lnB>
                      <a:noFill/>
                    </a:lnB>
                    <a:solidFill>
                      <a:srgbClr val="CCC0DA"/>
                    </a:solidFill>
                  </a:tcPr>
                </a:tc>
                <a:tc>
                  <a:txBody>
                    <a:bodyPr/>
                    <a:lstStyle/>
                    <a:p>
                      <a:pPr algn="ctr" fontAlgn="ctr"/>
                      <a:r>
                        <a:rPr lang="zh-TW" altLang="en-US" sz="1500" b="0" i="0" u="none" strike="noStrike">
                          <a:solidFill>
                            <a:srgbClr val="000000"/>
                          </a:solidFill>
                          <a:latin typeface="+mn-lt"/>
                        </a:rPr>
                        <a:t>　</a:t>
                      </a:r>
                    </a:p>
                  </a:txBody>
                  <a:tcPr marL="0" marR="0" marT="0" marB="0" anchor="ctr">
                    <a:lnL>
                      <a:noFill/>
                    </a:lnL>
                    <a:lnR>
                      <a:noFill/>
                    </a:lnR>
                    <a:lnT>
                      <a:noFill/>
                    </a:lnT>
                    <a:lnB>
                      <a:noFill/>
                    </a:lnB>
                    <a:solidFill>
                      <a:srgbClr val="CCC0DA"/>
                    </a:solidFill>
                  </a:tcPr>
                </a:tc>
                <a:tc>
                  <a:txBody>
                    <a:bodyPr/>
                    <a:lstStyle/>
                    <a:p>
                      <a:pPr algn="ctr" fontAlgn="ctr"/>
                      <a:r>
                        <a:rPr lang="zh-TW" altLang="en-US" sz="1500" b="0" i="0" u="none" strike="noStrike">
                          <a:solidFill>
                            <a:srgbClr val="000000"/>
                          </a:solidFill>
                          <a:latin typeface="+mn-lt"/>
                        </a:rPr>
                        <a:t>　</a:t>
                      </a:r>
                    </a:p>
                  </a:txBody>
                  <a:tcPr marL="0" marR="0" marT="0" marB="0" anchor="ctr">
                    <a:lnL>
                      <a:noFill/>
                    </a:lnL>
                    <a:lnR>
                      <a:noFill/>
                    </a:lnR>
                    <a:lnT>
                      <a:noFill/>
                    </a:lnT>
                    <a:lnB>
                      <a:noFill/>
                    </a:lnB>
                    <a:solidFill>
                      <a:srgbClr val="CCC0DA"/>
                    </a:solidFill>
                  </a:tcPr>
                </a:tc>
                <a:tc>
                  <a:txBody>
                    <a:bodyPr/>
                    <a:lstStyle/>
                    <a:p>
                      <a:pPr algn="ctr" fontAlgn="ctr"/>
                      <a:r>
                        <a:rPr lang="zh-TW" altLang="en-US" sz="1500" b="0" i="0" u="none" strike="noStrike">
                          <a:solidFill>
                            <a:srgbClr val="000000"/>
                          </a:solidFill>
                          <a:latin typeface="+mn-lt"/>
                        </a:rPr>
                        <a:t>　</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a:solidFill>
                            <a:srgbClr val="000000"/>
                          </a:solidFill>
                          <a:latin typeface="+mn-lt"/>
                        </a:rPr>
                        <a:t>46.000 </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a:solidFill>
                            <a:srgbClr val="000000"/>
                          </a:solidFill>
                          <a:latin typeface="+mn-lt"/>
                        </a:rPr>
                        <a:t>67.210 </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dirty="0">
                          <a:solidFill>
                            <a:schemeClr val="tx1"/>
                          </a:solidFill>
                          <a:latin typeface="+mn-lt"/>
                        </a:rPr>
                        <a:t>83.329 </a:t>
                      </a:r>
                    </a:p>
                  </a:txBody>
                  <a:tcPr marL="0" marR="0" marT="0" marB="0" anchor="ctr">
                    <a:lnL>
                      <a:noFill/>
                    </a:lnL>
                    <a:lnR>
                      <a:noFill/>
                    </a:lnR>
                    <a:lnT>
                      <a:noFill/>
                    </a:lnT>
                    <a:lnB>
                      <a:noFill/>
                    </a:lnB>
                    <a:solidFill>
                      <a:srgbClr val="CCC0DA"/>
                    </a:solidFill>
                  </a:tcPr>
                </a:tc>
              </a:tr>
              <a:tr h="467846">
                <a:tc>
                  <a:txBody>
                    <a:bodyPr/>
                    <a:lstStyle/>
                    <a:p>
                      <a:pPr algn="ctr" fontAlgn="ctr"/>
                      <a:r>
                        <a:rPr lang="en-US" altLang="zh-TW" sz="1500" b="0" i="0" u="none" strike="noStrike">
                          <a:solidFill>
                            <a:srgbClr val="000000"/>
                          </a:solidFill>
                          <a:latin typeface="+mn-lt"/>
                        </a:rPr>
                        <a:t>80%</a:t>
                      </a:r>
                    </a:p>
                  </a:txBody>
                  <a:tcPr marL="0" marR="0" marT="0" marB="0" anchor="ctr">
                    <a:lnL>
                      <a:noFill/>
                    </a:lnL>
                    <a:lnR>
                      <a:noFill/>
                    </a:lnR>
                    <a:lnT>
                      <a:noFill/>
                    </a:lnT>
                    <a:lnB>
                      <a:noFill/>
                    </a:lnB>
                    <a:solidFill>
                      <a:srgbClr val="CCC0DA"/>
                    </a:solidFill>
                  </a:tcPr>
                </a:tc>
                <a:tc>
                  <a:txBody>
                    <a:bodyPr/>
                    <a:lstStyle/>
                    <a:p>
                      <a:pPr algn="ctr" fontAlgn="ctr"/>
                      <a:r>
                        <a:rPr lang="zh-TW" altLang="en-US" sz="1500" b="0" i="0" u="none" strike="noStrike">
                          <a:solidFill>
                            <a:srgbClr val="000000"/>
                          </a:solidFill>
                          <a:latin typeface="+mn-lt"/>
                        </a:rPr>
                        <a:t>　</a:t>
                      </a:r>
                    </a:p>
                  </a:txBody>
                  <a:tcPr marL="0" marR="0" marT="0" marB="0" anchor="ctr">
                    <a:lnL>
                      <a:noFill/>
                    </a:lnL>
                    <a:lnR>
                      <a:noFill/>
                    </a:lnR>
                    <a:lnT>
                      <a:noFill/>
                    </a:lnT>
                    <a:lnB>
                      <a:noFill/>
                    </a:lnB>
                    <a:solidFill>
                      <a:srgbClr val="CCC0DA"/>
                    </a:solidFill>
                  </a:tcPr>
                </a:tc>
                <a:tc>
                  <a:txBody>
                    <a:bodyPr/>
                    <a:lstStyle/>
                    <a:p>
                      <a:pPr algn="ctr" fontAlgn="ctr"/>
                      <a:r>
                        <a:rPr lang="zh-TW" altLang="en-US" sz="1500" b="0" i="0" u="none" strike="noStrike">
                          <a:solidFill>
                            <a:srgbClr val="000000"/>
                          </a:solidFill>
                          <a:latin typeface="+mn-lt"/>
                        </a:rPr>
                        <a:t>　</a:t>
                      </a:r>
                    </a:p>
                  </a:txBody>
                  <a:tcPr marL="0" marR="0" marT="0" marB="0" anchor="ctr">
                    <a:lnL>
                      <a:noFill/>
                    </a:lnL>
                    <a:lnR>
                      <a:noFill/>
                    </a:lnR>
                    <a:lnT>
                      <a:noFill/>
                    </a:lnT>
                    <a:lnB>
                      <a:noFill/>
                    </a:lnB>
                    <a:solidFill>
                      <a:srgbClr val="CCC0DA"/>
                    </a:solidFill>
                  </a:tcPr>
                </a:tc>
                <a:tc>
                  <a:txBody>
                    <a:bodyPr/>
                    <a:lstStyle/>
                    <a:p>
                      <a:pPr algn="ctr" fontAlgn="ctr"/>
                      <a:r>
                        <a:rPr lang="zh-TW" altLang="en-US" sz="1500" b="0" i="0" u="none" strike="noStrike">
                          <a:solidFill>
                            <a:srgbClr val="000000"/>
                          </a:solidFill>
                          <a:latin typeface="+mn-lt"/>
                        </a:rPr>
                        <a:t>　</a:t>
                      </a:r>
                    </a:p>
                  </a:txBody>
                  <a:tcPr marL="0" marR="0" marT="0" marB="0" anchor="ctr">
                    <a:lnL>
                      <a:noFill/>
                    </a:lnL>
                    <a:lnR>
                      <a:noFill/>
                    </a:lnR>
                    <a:lnT>
                      <a:noFill/>
                    </a:lnT>
                    <a:lnB>
                      <a:noFill/>
                    </a:lnB>
                    <a:solidFill>
                      <a:srgbClr val="CCC0DA"/>
                    </a:solidFill>
                  </a:tcPr>
                </a:tc>
                <a:tc>
                  <a:txBody>
                    <a:bodyPr/>
                    <a:lstStyle/>
                    <a:p>
                      <a:pPr algn="ctr" fontAlgn="ctr"/>
                      <a:r>
                        <a:rPr lang="zh-TW" altLang="en-US" sz="1500" b="0" i="0" u="none" strike="noStrike">
                          <a:solidFill>
                            <a:srgbClr val="000000"/>
                          </a:solidFill>
                          <a:latin typeface="+mn-lt"/>
                        </a:rPr>
                        <a:t>　</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a:solidFill>
                            <a:srgbClr val="000000"/>
                          </a:solidFill>
                          <a:latin typeface="+mn-lt"/>
                        </a:rPr>
                        <a:t>23.000 </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dirty="0">
                          <a:solidFill>
                            <a:schemeClr val="tx1"/>
                          </a:solidFill>
                          <a:latin typeface="+mn-lt"/>
                        </a:rPr>
                        <a:t>41.665 </a:t>
                      </a:r>
                    </a:p>
                  </a:txBody>
                  <a:tcPr marL="0" marR="0" marT="0" marB="0" anchor="ctr">
                    <a:lnL>
                      <a:noFill/>
                    </a:lnL>
                    <a:lnR>
                      <a:noFill/>
                    </a:lnR>
                    <a:lnT>
                      <a:noFill/>
                    </a:lnT>
                    <a:lnB>
                      <a:noFill/>
                    </a:lnB>
                    <a:solidFill>
                      <a:srgbClr val="CCC0DA"/>
                    </a:solidFill>
                  </a:tcPr>
                </a:tc>
              </a:tr>
              <a:tr h="467846">
                <a:tc>
                  <a:txBody>
                    <a:bodyPr/>
                    <a:lstStyle/>
                    <a:p>
                      <a:pPr algn="ctr" fontAlgn="ctr"/>
                      <a:r>
                        <a:rPr lang="en-US" altLang="zh-TW" sz="1500" b="0" i="0" u="none" strike="noStrike">
                          <a:solidFill>
                            <a:srgbClr val="000000"/>
                          </a:solidFill>
                          <a:latin typeface="+mn-lt"/>
                        </a:rPr>
                        <a:t>100%</a:t>
                      </a:r>
                    </a:p>
                  </a:txBody>
                  <a:tcPr marL="0" marR="0" marT="0" marB="0" anchor="ctr">
                    <a:lnL>
                      <a:noFill/>
                    </a:lnL>
                    <a:lnR>
                      <a:noFill/>
                    </a:lnR>
                    <a:lnT>
                      <a:noFill/>
                    </a:lnT>
                    <a:lnB>
                      <a:noFill/>
                    </a:lnB>
                    <a:solidFill>
                      <a:srgbClr val="CCC0DA"/>
                    </a:solidFill>
                  </a:tcPr>
                </a:tc>
                <a:tc>
                  <a:txBody>
                    <a:bodyPr/>
                    <a:lstStyle/>
                    <a:p>
                      <a:pPr algn="ctr" fontAlgn="ctr"/>
                      <a:r>
                        <a:rPr lang="zh-TW" altLang="en-US" sz="1500" b="0" i="0" u="none" strike="noStrike" dirty="0">
                          <a:solidFill>
                            <a:srgbClr val="000000"/>
                          </a:solidFill>
                          <a:latin typeface="+mn-lt"/>
                        </a:rPr>
                        <a:t>　</a:t>
                      </a:r>
                    </a:p>
                  </a:txBody>
                  <a:tcPr marL="0" marR="0" marT="0" marB="0" anchor="ctr">
                    <a:lnL>
                      <a:noFill/>
                    </a:lnL>
                    <a:lnR>
                      <a:noFill/>
                    </a:lnR>
                    <a:lnT>
                      <a:noFill/>
                    </a:lnT>
                    <a:lnB>
                      <a:noFill/>
                    </a:lnB>
                    <a:solidFill>
                      <a:srgbClr val="CCC0DA"/>
                    </a:solidFill>
                  </a:tcPr>
                </a:tc>
                <a:tc>
                  <a:txBody>
                    <a:bodyPr/>
                    <a:lstStyle/>
                    <a:p>
                      <a:pPr algn="ctr" fontAlgn="ctr"/>
                      <a:r>
                        <a:rPr lang="zh-TW" altLang="en-US" sz="1500" b="0" i="0" u="none" strike="noStrike">
                          <a:solidFill>
                            <a:srgbClr val="000000"/>
                          </a:solidFill>
                          <a:latin typeface="+mn-lt"/>
                        </a:rPr>
                        <a:t>　</a:t>
                      </a:r>
                    </a:p>
                  </a:txBody>
                  <a:tcPr marL="0" marR="0" marT="0" marB="0" anchor="ctr">
                    <a:lnL>
                      <a:noFill/>
                    </a:lnL>
                    <a:lnR>
                      <a:noFill/>
                    </a:lnR>
                    <a:lnT>
                      <a:noFill/>
                    </a:lnT>
                    <a:lnB>
                      <a:noFill/>
                    </a:lnB>
                    <a:solidFill>
                      <a:srgbClr val="CCC0DA"/>
                    </a:solidFill>
                  </a:tcPr>
                </a:tc>
                <a:tc>
                  <a:txBody>
                    <a:bodyPr/>
                    <a:lstStyle/>
                    <a:p>
                      <a:pPr algn="ctr" fontAlgn="ctr"/>
                      <a:r>
                        <a:rPr lang="zh-TW" altLang="en-US" sz="1500" b="0" i="0" u="none" strike="noStrike">
                          <a:solidFill>
                            <a:srgbClr val="000000"/>
                          </a:solidFill>
                          <a:latin typeface="+mn-lt"/>
                        </a:rPr>
                        <a:t>　</a:t>
                      </a:r>
                    </a:p>
                  </a:txBody>
                  <a:tcPr marL="0" marR="0" marT="0" marB="0" anchor="ctr">
                    <a:lnL>
                      <a:noFill/>
                    </a:lnL>
                    <a:lnR>
                      <a:noFill/>
                    </a:lnR>
                    <a:lnT>
                      <a:noFill/>
                    </a:lnT>
                    <a:lnB>
                      <a:noFill/>
                    </a:lnB>
                    <a:solidFill>
                      <a:srgbClr val="CCC0DA"/>
                    </a:solidFill>
                  </a:tcPr>
                </a:tc>
                <a:tc>
                  <a:txBody>
                    <a:bodyPr/>
                    <a:lstStyle/>
                    <a:p>
                      <a:pPr algn="ctr" fontAlgn="ctr"/>
                      <a:r>
                        <a:rPr lang="zh-TW" altLang="en-US" sz="1500" b="0" i="0" u="none" strike="noStrike">
                          <a:solidFill>
                            <a:srgbClr val="000000"/>
                          </a:solidFill>
                          <a:latin typeface="+mn-lt"/>
                        </a:rPr>
                        <a:t>　</a:t>
                      </a:r>
                    </a:p>
                  </a:txBody>
                  <a:tcPr marL="0" marR="0" marT="0" marB="0" anchor="ctr">
                    <a:lnL>
                      <a:noFill/>
                    </a:lnL>
                    <a:lnR>
                      <a:noFill/>
                    </a:lnR>
                    <a:lnT>
                      <a:noFill/>
                    </a:lnT>
                    <a:lnB>
                      <a:noFill/>
                    </a:lnB>
                    <a:solidFill>
                      <a:srgbClr val="CCC0DA"/>
                    </a:solidFill>
                  </a:tcPr>
                </a:tc>
                <a:tc>
                  <a:txBody>
                    <a:bodyPr/>
                    <a:lstStyle/>
                    <a:p>
                      <a:pPr algn="ctr" fontAlgn="ctr"/>
                      <a:r>
                        <a:rPr lang="zh-TW" altLang="en-US" sz="1500" b="0" i="0" u="none" strike="noStrike">
                          <a:solidFill>
                            <a:srgbClr val="000000"/>
                          </a:solidFill>
                          <a:latin typeface="+mn-lt"/>
                        </a:rPr>
                        <a:t>　</a:t>
                      </a:r>
                    </a:p>
                  </a:txBody>
                  <a:tcPr marL="0" marR="0" marT="0" marB="0" anchor="ctr">
                    <a:lnL>
                      <a:noFill/>
                    </a:lnL>
                    <a:lnR>
                      <a:noFill/>
                    </a:lnR>
                    <a:lnT>
                      <a:noFill/>
                    </a:lnT>
                    <a:lnB>
                      <a:noFill/>
                    </a:lnB>
                    <a:solidFill>
                      <a:srgbClr val="CCC0DA"/>
                    </a:solidFill>
                  </a:tcPr>
                </a:tc>
                <a:tc>
                  <a:txBody>
                    <a:bodyPr/>
                    <a:lstStyle/>
                    <a:p>
                      <a:pPr algn="ctr" fontAlgn="ctr"/>
                      <a:r>
                        <a:rPr lang="en-US" altLang="zh-TW" sz="1500" b="0" i="0" u="none" strike="noStrike" dirty="0">
                          <a:solidFill>
                            <a:schemeClr val="tx1"/>
                          </a:solidFill>
                          <a:latin typeface="+mn-lt"/>
                        </a:rPr>
                        <a:t>0.000 </a:t>
                      </a:r>
                    </a:p>
                  </a:txBody>
                  <a:tcPr marL="0" marR="0" marT="0" marB="0" anchor="ctr">
                    <a:lnL>
                      <a:noFill/>
                    </a:lnL>
                    <a:lnR>
                      <a:noFill/>
                    </a:lnR>
                    <a:lnT>
                      <a:noFill/>
                    </a:lnT>
                    <a:lnB>
                      <a:noFill/>
                    </a:lnB>
                    <a:solidFill>
                      <a:srgbClr val="CCC0DA"/>
                    </a:solidFill>
                  </a:tcPr>
                </a:tc>
              </a:tr>
            </a:tbl>
          </a:graphicData>
        </a:graphic>
      </p:graphicFrame>
    </p:spTree>
    <p:extLst>
      <p:ext uri="{BB962C8B-B14F-4D97-AF65-F5344CB8AC3E}">
        <p14:creationId xmlns="" xmlns:p14="http://schemas.microsoft.com/office/powerpoint/2010/main" val="76852340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1"/>
          <p:cNvSpPr>
            <a:spLocks noGrp="1"/>
          </p:cNvSpPr>
          <p:nvPr>
            <p:ph type="title"/>
          </p:nvPr>
        </p:nvSpPr>
        <p:spPr>
          <a:xfrm>
            <a:off x="1403648" y="303647"/>
            <a:ext cx="4298815" cy="778098"/>
          </a:xfrm>
          <a:effectLst>
            <a:outerShdw blurRad="50800" dist="38100" dir="2700000" algn="tl" rotWithShape="0">
              <a:prstClr val="black">
                <a:alpha val="40000"/>
              </a:prstClr>
            </a:outerShdw>
          </a:effectLst>
        </p:spPr>
        <p:txBody>
          <a:bodyPr/>
          <a:lstStyle/>
          <a:p>
            <a:r>
              <a:rPr lang="en-US" altLang="zh-TW" dirty="0" smtClean="0">
                <a:latin typeface="Times New Roman" pitchFamily="18" charset="0"/>
                <a:cs typeface="Times New Roman" pitchFamily="18" charset="0"/>
              </a:rPr>
              <a:t>Convertible Bond</a:t>
            </a:r>
            <a:endParaRPr lang="zh-TW" altLang="en-US" dirty="0">
              <a:latin typeface="Times New Roman" pitchFamily="18" charset="0"/>
              <a:cs typeface="Times New Roman" pitchFamily="18" charset="0"/>
            </a:endParaRPr>
          </a:p>
        </p:txBody>
      </p:sp>
      <p:sp>
        <p:nvSpPr>
          <p:cNvPr id="3" name="內容版面配置區 2"/>
          <p:cNvSpPr>
            <a:spLocks noGrp="1"/>
          </p:cNvSpPr>
          <p:nvPr>
            <p:ph idx="1"/>
          </p:nvPr>
        </p:nvSpPr>
        <p:spPr>
          <a:xfrm>
            <a:off x="457200" y="1412776"/>
            <a:ext cx="8229600" cy="4713387"/>
          </a:xfrm>
        </p:spPr>
        <p:txBody>
          <a:bodyPr>
            <a:normAutofit/>
          </a:bodyPr>
          <a:lstStyle/>
          <a:p>
            <a:r>
              <a:rPr lang="zh-TW" altLang="en-US" sz="2400" dirty="0" smtClean="0">
                <a:latin typeface="標楷體" pitchFamily="65" charset="-120"/>
                <a:ea typeface="標楷體" pitchFamily="65" charset="-120"/>
              </a:rPr>
              <a:t>其中當期轉換</a:t>
            </a:r>
            <a:r>
              <a:rPr lang="en-US" altLang="zh-TW" sz="2400" dirty="0">
                <a:latin typeface="標楷體" pitchFamily="65" charset="-120"/>
                <a:ea typeface="標楷體" pitchFamily="65" charset="-120"/>
              </a:rPr>
              <a:t>y%</a:t>
            </a:r>
            <a:r>
              <a:rPr lang="zh-TW" altLang="en-US" sz="2400" dirty="0">
                <a:latin typeface="標楷體" pitchFamily="65" charset="-120"/>
                <a:ea typeface="標楷體" pitchFamily="65" charset="-120"/>
              </a:rPr>
              <a:t>情況下</a:t>
            </a:r>
            <a:r>
              <a:rPr lang="en-US" altLang="zh-TW" sz="2400" dirty="0">
                <a:latin typeface="標楷體" pitchFamily="65" charset="-120"/>
                <a:ea typeface="標楷體" pitchFamily="65" charset="-120"/>
              </a:rPr>
              <a:t>CB</a:t>
            </a:r>
            <a:r>
              <a:rPr lang="zh-TW" altLang="en-US" sz="2400" dirty="0">
                <a:latin typeface="標楷體" pitchFamily="65" charset="-120"/>
                <a:ea typeface="標楷體" pitchFamily="65" charset="-120"/>
              </a:rPr>
              <a:t>的繼續存在</a:t>
            </a:r>
            <a:r>
              <a:rPr lang="zh-TW" altLang="en-US" sz="2400" dirty="0" smtClean="0">
                <a:latin typeface="標楷體" pitchFamily="65" charset="-120"/>
                <a:ea typeface="標楷體" pitchFamily="65" charset="-120"/>
              </a:rPr>
              <a:t>價值</a:t>
            </a:r>
            <a:endParaRPr lang="en-US" altLang="zh-TW" sz="2400" dirty="0">
              <a:latin typeface="標楷體" pitchFamily="65" charset="-120"/>
              <a:ea typeface="標楷體" pitchFamily="65" charset="-120"/>
            </a:endParaRPr>
          </a:p>
        </p:txBody>
      </p:sp>
      <p:cxnSp>
        <p:nvCxnSpPr>
          <p:cNvPr id="7" name="直線接點 6"/>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pic>
        <p:nvPicPr>
          <p:cNvPr id="35848" name="Picture 8"/>
          <p:cNvPicPr>
            <a:picLocks noChangeAspect="1" noChangeArrowheads="1"/>
          </p:cNvPicPr>
          <p:nvPr/>
        </p:nvPicPr>
        <p:blipFill>
          <a:blip r:embed="rId2" cstate="print"/>
          <a:srcRect/>
          <a:stretch>
            <a:fillRect/>
          </a:stretch>
        </p:blipFill>
        <p:spPr bwMode="auto">
          <a:xfrm>
            <a:off x="755576" y="1916832"/>
            <a:ext cx="6768752" cy="4336723"/>
          </a:xfrm>
          <a:prstGeom prst="rect">
            <a:avLst/>
          </a:prstGeom>
          <a:noFill/>
          <a:ln w="9525">
            <a:noFill/>
            <a:miter lim="800000"/>
            <a:headEnd/>
            <a:tailEnd/>
          </a:ln>
        </p:spPr>
      </p:pic>
    </p:spTree>
    <p:extLst>
      <p:ext uri="{BB962C8B-B14F-4D97-AF65-F5344CB8AC3E}">
        <p14:creationId xmlns="" xmlns:p14="http://schemas.microsoft.com/office/powerpoint/2010/main" val="176061821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403648" y="303647"/>
            <a:ext cx="4298815" cy="778098"/>
          </a:xfrm>
          <a:effectLst>
            <a:outerShdw blurRad="50800" dist="38100" dir="2700000" algn="tl" rotWithShape="0">
              <a:prstClr val="black">
                <a:alpha val="40000"/>
              </a:prstClr>
            </a:outerShdw>
          </a:effectLst>
        </p:spPr>
        <p:txBody>
          <a:bodyPr/>
          <a:lstStyle/>
          <a:p>
            <a:r>
              <a:rPr lang="en-US" altLang="zh-TW" dirty="0" smtClean="0">
                <a:latin typeface="Times New Roman" pitchFamily="18" charset="0"/>
                <a:cs typeface="Times New Roman" pitchFamily="18" charset="0"/>
              </a:rPr>
              <a:t>Convertible Bond</a:t>
            </a:r>
            <a:endParaRPr lang="zh-TW" altLang="en-US" dirty="0">
              <a:latin typeface="Times New Roman" pitchFamily="18" charset="0"/>
              <a:cs typeface="Times New Roman" pitchFamily="18" charset="0"/>
            </a:endParaRPr>
          </a:p>
        </p:txBody>
      </p:sp>
      <p:cxnSp>
        <p:nvCxnSpPr>
          <p:cNvPr id="4" name="直線接點 3"/>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內容版面配置區 4"/>
          <p:cNvSpPr>
            <a:spLocks noGrp="1"/>
          </p:cNvSpPr>
          <p:nvPr>
            <p:ph idx="1"/>
          </p:nvPr>
        </p:nvSpPr>
        <p:spPr>
          <a:xfrm>
            <a:off x="323528" y="1412776"/>
            <a:ext cx="8291264" cy="4713387"/>
          </a:xfrm>
        </p:spPr>
        <p:txBody>
          <a:bodyPr>
            <a:normAutofit/>
          </a:bodyPr>
          <a:lstStyle/>
          <a:p>
            <a:r>
              <a:rPr lang="zh-TW" altLang="en-US" dirty="0" smtClean="0">
                <a:latin typeface="標楷體" pitchFamily="65" charset="-120"/>
                <a:ea typeface="標楷體" pitchFamily="65" charset="-120"/>
              </a:rPr>
              <a:t>發行日：</a:t>
            </a:r>
            <a:endParaRPr lang="en-US" altLang="zh-TW" dirty="0" smtClean="0">
              <a:latin typeface="標楷體" pitchFamily="65" charset="-120"/>
              <a:ea typeface="標楷體" pitchFamily="65" charset="-120"/>
            </a:endParaRPr>
          </a:p>
          <a:p>
            <a:pPr lvl="1"/>
            <a:r>
              <a:rPr lang="zh-TW" altLang="en-US" dirty="0" smtClean="0">
                <a:latin typeface="標楷體" pitchFamily="65" charset="-120"/>
                <a:ea typeface="標楷體" pitchFamily="65" charset="-120"/>
              </a:rPr>
              <a:t>公司贖回可轉債</a:t>
            </a:r>
            <a:endParaRPr lang="en-US" altLang="zh-TW" dirty="0" smtClean="0">
              <a:latin typeface="標楷體" pitchFamily="65" charset="-120"/>
              <a:ea typeface="標楷體" pitchFamily="65" charset="-120"/>
            </a:endParaRPr>
          </a:p>
          <a:p>
            <a:pPr lvl="1"/>
            <a:endParaRPr lang="en-US" altLang="zh-TW" dirty="0" smtClean="0">
              <a:latin typeface="標楷體" pitchFamily="65" charset="-120"/>
              <a:ea typeface="標楷體" pitchFamily="65" charset="-120"/>
            </a:endParaRPr>
          </a:p>
          <a:p>
            <a:pPr lvl="1"/>
            <a:endParaRPr lang="en-US" altLang="zh-TW" dirty="0" smtClean="0">
              <a:latin typeface="標楷體" pitchFamily="65" charset="-120"/>
              <a:ea typeface="標楷體" pitchFamily="65" charset="-120"/>
            </a:endParaRPr>
          </a:p>
          <a:p>
            <a:pPr lvl="1"/>
            <a:r>
              <a:rPr lang="zh-TW" altLang="en-US" dirty="0" smtClean="0">
                <a:latin typeface="標楷體" pitchFamily="65" charset="-120"/>
                <a:ea typeface="標楷體" pitchFamily="65" charset="-120"/>
              </a:rPr>
              <a:t>公司不贖回可轉債</a:t>
            </a:r>
            <a:endParaRPr lang="en-US" altLang="zh-TW" dirty="0" smtClean="0">
              <a:latin typeface="標楷體" pitchFamily="65" charset="-120"/>
              <a:ea typeface="標楷體" pitchFamily="65" charset="-120"/>
            </a:endParaRPr>
          </a:p>
        </p:txBody>
      </p:sp>
      <p:graphicFrame>
        <p:nvGraphicFramePr>
          <p:cNvPr id="86019" name="Object 3"/>
          <p:cNvGraphicFramePr>
            <a:graphicFrameLocks noChangeAspect="1"/>
          </p:cNvGraphicFramePr>
          <p:nvPr/>
        </p:nvGraphicFramePr>
        <p:xfrm>
          <a:off x="1090613" y="2565400"/>
          <a:ext cx="7456487" cy="409575"/>
        </p:xfrm>
        <a:graphic>
          <a:graphicData uri="http://schemas.openxmlformats.org/presentationml/2006/ole">
            <p:oleObj spid="_x0000_s88086" name="Equation" r:id="rId3" imgW="4406900" imgH="241300" progId="Equation.DSMT4">
              <p:embed/>
            </p:oleObj>
          </a:graphicData>
        </a:graphic>
      </p:graphicFrame>
      <p:graphicFrame>
        <p:nvGraphicFramePr>
          <p:cNvPr id="86020" name="Object 4"/>
          <p:cNvGraphicFramePr>
            <a:graphicFrameLocks noChangeAspect="1"/>
          </p:cNvGraphicFramePr>
          <p:nvPr/>
        </p:nvGraphicFramePr>
        <p:xfrm>
          <a:off x="24698" y="4304706"/>
          <a:ext cx="9011798" cy="708470"/>
        </p:xfrm>
        <a:graphic>
          <a:graphicData uri="http://schemas.openxmlformats.org/presentationml/2006/ole">
            <p:oleObj spid="_x0000_s88087" name="Equation" r:id="rId4" imgW="6438900" imgH="508000" progId="Equation.DSMT4">
              <p:embed/>
            </p:oleObj>
          </a:graphicData>
        </a:graphic>
      </p:graphicFrame>
      <p:sp>
        <p:nvSpPr>
          <p:cNvPr id="7" name="文字方塊 6"/>
          <p:cNvSpPr txBox="1"/>
          <p:nvPr/>
        </p:nvSpPr>
        <p:spPr>
          <a:xfrm>
            <a:off x="2915816" y="2852936"/>
            <a:ext cx="1512168" cy="292388"/>
          </a:xfrm>
          <a:prstGeom prst="rect">
            <a:avLst/>
          </a:prstGeom>
          <a:noFill/>
        </p:spPr>
        <p:txBody>
          <a:bodyPr wrap="square" rtlCol="0">
            <a:spAutoFit/>
          </a:bodyPr>
          <a:lstStyle/>
          <a:p>
            <a:r>
              <a:rPr lang="zh-TW" altLang="en-US" sz="1300" dirty="0" smtClean="0">
                <a:solidFill>
                  <a:srgbClr val="FF0000"/>
                </a:solidFill>
                <a:latin typeface="標楷體" pitchFamily="65" charset="-120"/>
                <a:ea typeface="標楷體" pitchFamily="65" charset="-120"/>
              </a:rPr>
              <a:t>可轉債未轉換張數</a:t>
            </a:r>
            <a:endParaRPr lang="zh-TW" altLang="en-US" sz="1300" dirty="0">
              <a:solidFill>
                <a:srgbClr val="FF0000"/>
              </a:solidFill>
              <a:latin typeface="標楷體" pitchFamily="65" charset="-120"/>
              <a:ea typeface="標楷體" pitchFamily="65" charset="-120"/>
            </a:endParaRPr>
          </a:p>
        </p:txBody>
      </p:sp>
      <p:sp>
        <p:nvSpPr>
          <p:cNvPr id="8" name="文字方塊 7"/>
          <p:cNvSpPr txBox="1"/>
          <p:nvPr/>
        </p:nvSpPr>
        <p:spPr>
          <a:xfrm>
            <a:off x="4355976" y="2852936"/>
            <a:ext cx="1152128" cy="292388"/>
          </a:xfrm>
          <a:prstGeom prst="rect">
            <a:avLst/>
          </a:prstGeom>
          <a:noFill/>
        </p:spPr>
        <p:txBody>
          <a:bodyPr wrap="square" rtlCol="0">
            <a:spAutoFit/>
          </a:bodyPr>
          <a:lstStyle/>
          <a:p>
            <a:r>
              <a:rPr lang="zh-TW" altLang="en-US" sz="1300" dirty="0" smtClean="0">
                <a:solidFill>
                  <a:srgbClr val="FF0000"/>
                </a:solidFill>
                <a:latin typeface="標楷體" pitchFamily="65" charset="-120"/>
                <a:ea typeface="標楷體" pitchFamily="65" charset="-120"/>
              </a:rPr>
              <a:t>贖回價值</a:t>
            </a:r>
            <a:endParaRPr lang="zh-TW" altLang="en-US" sz="1300" dirty="0">
              <a:solidFill>
                <a:srgbClr val="FF0000"/>
              </a:solidFill>
              <a:latin typeface="標楷體" pitchFamily="65" charset="-120"/>
              <a:ea typeface="標楷體" pitchFamily="65" charset="-120"/>
            </a:endParaRPr>
          </a:p>
        </p:txBody>
      </p:sp>
      <p:sp>
        <p:nvSpPr>
          <p:cNvPr id="9" name="文字方塊 8"/>
          <p:cNvSpPr txBox="1"/>
          <p:nvPr/>
        </p:nvSpPr>
        <p:spPr>
          <a:xfrm>
            <a:off x="5148064" y="2852936"/>
            <a:ext cx="1584176" cy="292388"/>
          </a:xfrm>
          <a:prstGeom prst="rect">
            <a:avLst/>
          </a:prstGeom>
          <a:noFill/>
        </p:spPr>
        <p:txBody>
          <a:bodyPr wrap="square" rtlCol="0">
            <a:spAutoFit/>
          </a:bodyPr>
          <a:lstStyle/>
          <a:p>
            <a:r>
              <a:rPr lang="zh-TW" altLang="en-US" sz="1300" dirty="0" smtClean="0">
                <a:solidFill>
                  <a:srgbClr val="FF0000"/>
                </a:solidFill>
                <a:latin typeface="標楷體" pitchFamily="65" charset="-120"/>
                <a:ea typeface="標楷體" pitchFamily="65" charset="-120"/>
              </a:rPr>
              <a:t>可轉債轉換張數</a:t>
            </a:r>
            <a:endParaRPr lang="zh-TW" altLang="en-US" sz="1300" dirty="0">
              <a:solidFill>
                <a:srgbClr val="FF0000"/>
              </a:solidFill>
              <a:latin typeface="標楷體" pitchFamily="65" charset="-120"/>
              <a:ea typeface="標楷體" pitchFamily="65" charset="-120"/>
            </a:endParaRPr>
          </a:p>
        </p:txBody>
      </p:sp>
      <p:sp>
        <p:nvSpPr>
          <p:cNvPr id="10" name="文字方塊 9"/>
          <p:cNvSpPr txBox="1"/>
          <p:nvPr/>
        </p:nvSpPr>
        <p:spPr>
          <a:xfrm>
            <a:off x="6516216" y="2852936"/>
            <a:ext cx="1440160" cy="292388"/>
          </a:xfrm>
          <a:prstGeom prst="rect">
            <a:avLst/>
          </a:prstGeom>
          <a:noFill/>
        </p:spPr>
        <p:txBody>
          <a:bodyPr wrap="square" rtlCol="0">
            <a:spAutoFit/>
          </a:bodyPr>
          <a:lstStyle/>
          <a:p>
            <a:r>
              <a:rPr lang="zh-TW" altLang="en-US" sz="1300" dirty="0" smtClean="0">
                <a:solidFill>
                  <a:srgbClr val="FF0000"/>
                </a:solidFill>
                <a:latin typeface="標楷體" pitchFamily="65" charset="-120"/>
                <a:ea typeface="標楷體" pitchFamily="65" charset="-120"/>
              </a:rPr>
              <a:t>本期股價</a:t>
            </a:r>
            <a:r>
              <a:rPr lang="en-US" altLang="zh-TW" sz="1300" dirty="0" smtClean="0">
                <a:solidFill>
                  <a:srgbClr val="FF0000"/>
                </a:solidFill>
                <a:latin typeface="標楷體" pitchFamily="65" charset="-120"/>
                <a:ea typeface="標楷體" pitchFamily="65" charset="-120"/>
              </a:rPr>
              <a:t>(call)</a:t>
            </a:r>
            <a:endParaRPr lang="zh-TW" altLang="en-US" sz="1300" dirty="0">
              <a:solidFill>
                <a:srgbClr val="FF0000"/>
              </a:solidFill>
              <a:latin typeface="標楷體" pitchFamily="65" charset="-120"/>
              <a:ea typeface="標楷體" pitchFamily="65" charset="-120"/>
            </a:endParaRPr>
          </a:p>
        </p:txBody>
      </p:sp>
      <p:sp>
        <p:nvSpPr>
          <p:cNvPr id="11" name="文字方塊 10"/>
          <p:cNvSpPr txBox="1"/>
          <p:nvPr/>
        </p:nvSpPr>
        <p:spPr>
          <a:xfrm>
            <a:off x="1547664" y="4504764"/>
            <a:ext cx="1512168" cy="292388"/>
          </a:xfrm>
          <a:prstGeom prst="rect">
            <a:avLst/>
          </a:prstGeom>
          <a:noFill/>
        </p:spPr>
        <p:txBody>
          <a:bodyPr wrap="square" rtlCol="0">
            <a:spAutoFit/>
          </a:bodyPr>
          <a:lstStyle/>
          <a:p>
            <a:r>
              <a:rPr lang="zh-TW" altLang="en-US" sz="1300" dirty="0" smtClean="0">
                <a:solidFill>
                  <a:srgbClr val="FF0000"/>
                </a:solidFill>
                <a:latin typeface="標楷體" pitchFamily="65" charset="-120"/>
                <a:ea typeface="標楷體" pitchFamily="65" charset="-120"/>
              </a:rPr>
              <a:t>可轉債未轉換張數</a:t>
            </a:r>
            <a:endParaRPr lang="zh-TW" altLang="en-US" sz="1300" dirty="0">
              <a:solidFill>
                <a:srgbClr val="FF0000"/>
              </a:solidFill>
              <a:latin typeface="標楷體" pitchFamily="65" charset="-120"/>
              <a:ea typeface="標楷體" pitchFamily="65" charset="-120"/>
            </a:endParaRPr>
          </a:p>
        </p:txBody>
      </p:sp>
      <p:sp>
        <p:nvSpPr>
          <p:cNvPr id="12" name="文字方塊 11"/>
          <p:cNvSpPr txBox="1"/>
          <p:nvPr/>
        </p:nvSpPr>
        <p:spPr>
          <a:xfrm>
            <a:off x="2987824" y="4509120"/>
            <a:ext cx="1152128" cy="292388"/>
          </a:xfrm>
          <a:prstGeom prst="rect">
            <a:avLst/>
          </a:prstGeom>
          <a:noFill/>
        </p:spPr>
        <p:txBody>
          <a:bodyPr wrap="square" rtlCol="0">
            <a:spAutoFit/>
          </a:bodyPr>
          <a:lstStyle/>
          <a:p>
            <a:r>
              <a:rPr lang="zh-TW" altLang="en-US" sz="1300" dirty="0" smtClean="0">
                <a:solidFill>
                  <a:srgbClr val="FF0000"/>
                </a:solidFill>
                <a:latin typeface="標楷體" pitchFamily="65" charset="-120"/>
                <a:ea typeface="標楷體" pitchFamily="65" charset="-120"/>
              </a:rPr>
              <a:t>可轉債價值</a:t>
            </a:r>
            <a:endParaRPr lang="zh-TW" altLang="en-US" sz="1300" dirty="0">
              <a:solidFill>
                <a:srgbClr val="FF0000"/>
              </a:solidFill>
              <a:latin typeface="標楷體" pitchFamily="65" charset="-120"/>
              <a:ea typeface="標楷體" pitchFamily="65" charset="-120"/>
            </a:endParaRPr>
          </a:p>
        </p:txBody>
      </p:sp>
      <p:sp>
        <p:nvSpPr>
          <p:cNvPr id="13" name="文字方塊 12"/>
          <p:cNvSpPr txBox="1"/>
          <p:nvPr/>
        </p:nvSpPr>
        <p:spPr>
          <a:xfrm>
            <a:off x="3995936" y="4509120"/>
            <a:ext cx="1584176" cy="292388"/>
          </a:xfrm>
          <a:prstGeom prst="rect">
            <a:avLst/>
          </a:prstGeom>
          <a:noFill/>
        </p:spPr>
        <p:txBody>
          <a:bodyPr wrap="square" rtlCol="0">
            <a:spAutoFit/>
          </a:bodyPr>
          <a:lstStyle/>
          <a:p>
            <a:r>
              <a:rPr lang="zh-TW" altLang="en-US" sz="1300" dirty="0" smtClean="0">
                <a:solidFill>
                  <a:srgbClr val="FF0000"/>
                </a:solidFill>
                <a:latin typeface="標楷體" pitchFamily="65" charset="-120"/>
                <a:ea typeface="標楷體" pitchFamily="65" charset="-120"/>
              </a:rPr>
              <a:t>轉換張數</a:t>
            </a:r>
            <a:endParaRPr lang="zh-TW" altLang="en-US" sz="1300" dirty="0">
              <a:solidFill>
                <a:srgbClr val="FF0000"/>
              </a:solidFill>
              <a:latin typeface="標楷體" pitchFamily="65" charset="-120"/>
              <a:ea typeface="標楷體" pitchFamily="65" charset="-120"/>
            </a:endParaRPr>
          </a:p>
        </p:txBody>
      </p:sp>
      <p:sp>
        <p:nvSpPr>
          <p:cNvPr id="14" name="文字方塊 13"/>
          <p:cNvSpPr txBox="1"/>
          <p:nvPr/>
        </p:nvSpPr>
        <p:spPr>
          <a:xfrm>
            <a:off x="4932040" y="4509120"/>
            <a:ext cx="1440160" cy="292388"/>
          </a:xfrm>
          <a:prstGeom prst="rect">
            <a:avLst/>
          </a:prstGeom>
          <a:noFill/>
        </p:spPr>
        <p:txBody>
          <a:bodyPr wrap="square" rtlCol="0">
            <a:spAutoFit/>
          </a:bodyPr>
          <a:lstStyle/>
          <a:p>
            <a:r>
              <a:rPr lang="zh-TW" altLang="en-US" sz="1300" dirty="0" smtClean="0">
                <a:solidFill>
                  <a:srgbClr val="FF0000"/>
                </a:solidFill>
                <a:latin typeface="標楷體" pitchFamily="65" charset="-120"/>
                <a:ea typeface="標楷體" pitchFamily="65" charset="-120"/>
              </a:rPr>
              <a:t>本期股價</a:t>
            </a:r>
            <a:r>
              <a:rPr lang="en-US" altLang="zh-TW" sz="1300" dirty="0" smtClean="0">
                <a:solidFill>
                  <a:srgbClr val="FF0000"/>
                </a:solidFill>
                <a:latin typeface="標楷體" pitchFamily="65" charset="-120"/>
                <a:ea typeface="標楷體" pitchFamily="65" charset="-120"/>
              </a:rPr>
              <a:t>(</a:t>
            </a:r>
            <a:r>
              <a:rPr lang="en-US" altLang="zh-TW" sz="1300" dirty="0" err="1" smtClean="0">
                <a:solidFill>
                  <a:srgbClr val="FF0000"/>
                </a:solidFill>
                <a:latin typeface="標楷體" pitchFamily="65" charset="-120"/>
                <a:ea typeface="標楷體" pitchFamily="65" charset="-120"/>
              </a:rPr>
              <a:t>uncall</a:t>
            </a:r>
            <a:r>
              <a:rPr lang="en-US" altLang="zh-TW" sz="1300" dirty="0" smtClean="0">
                <a:solidFill>
                  <a:srgbClr val="FF0000"/>
                </a:solidFill>
                <a:latin typeface="標楷體" pitchFamily="65" charset="-120"/>
                <a:ea typeface="標楷體" pitchFamily="65" charset="-120"/>
              </a:rPr>
              <a:t>)</a:t>
            </a:r>
            <a:endParaRPr lang="zh-TW" altLang="en-US" sz="1300" dirty="0">
              <a:solidFill>
                <a:srgbClr val="FF0000"/>
              </a:solidFill>
              <a:latin typeface="標楷體" pitchFamily="65" charset="-120"/>
              <a:ea typeface="標楷體" pitchFamily="65" charset="-120"/>
            </a:endParaRPr>
          </a:p>
        </p:txBody>
      </p:sp>
      <p:sp>
        <p:nvSpPr>
          <p:cNvPr id="15" name="文字方塊 14"/>
          <p:cNvSpPr txBox="1"/>
          <p:nvPr/>
        </p:nvSpPr>
        <p:spPr>
          <a:xfrm>
            <a:off x="1835696" y="4869160"/>
            <a:ext cx="5256584"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可轉債未來價值之期望值折現</a:t>
            </a:r>
            <a:endParaRPr lang="zh-TW" altLang="en-US" sz="1500" dirty="0">
              <a:solidFill>
                <a:srgbClr val="FF0000"/>
              </a:solidFill>
              <a:latin typeface="標楷體" pitchFamily="65" charset="-120"/>
              <a:ea typeface="標楷體" pitchFamily="65" charset="-120"/>
            </a:endParaRPr>
          </a:p>
        </p:txBody>
      </p:sp>
      <p:sp>
        <p:nvSpPr>
          <p:cNvPr id="16" name="文字方塊 15"/>
          <p:cNvSpPr txBox="1"/>
          <p:nvPr/>
        </p:nvSpPr>
        <p:spPr>
          <a:xfrm>
            <a:off x="1043608" y="5374957"/>
            <a:ext cx="6120680" cy="646331"/>
          </a:xfrm>
          <a:prstGeom prst="rect">
            <a:avLst/>
          </a:prstGeom>
          <a:noFill/>
        </p:spPr>
        <p:txBody>
          <a:bodyPr wrap="square" rtlCol="0">
            <a:spAutoFit/>
          </a:bodyPr>
          <a:lstStyle/>
          <a:p>
            <a:r>
              <a:rPr lang="zh-TW" altLang="en-US" dirty="0" smtClean="0">
                <a:latin typeface="標楷體" pitchFamily="65" charset="-120"/>
                <a:ea typeface="標楷體" pitchFamily="65" charset="-120"/>
              </a:rPr>
              <a:t>由於</a:t>
            </a:r>
            <a:r>
              <a:rPr lang="en-US" altLang="zh-TW" dirty="0" smtClean="0">
                <a:latin typeface="標楷體" pitchFamily="65" charset="-120"/>
                <a:ea typeface="標楷體" pitchFamily="65" charset="-120"/>
              </a:rPr>
              <a:t>CB</a:t>
            </a:r>
            <a:r>
              <a:rPr lang="zh-TW" altLang="en-US" dirty="0" smtClean="0">
                <a:latin typeface="標楷體" pitchFamily="65" charset="-120"/>
                <a:ea typeface="標楷體" pitchFamily="65" charset="-120"/>
              </a:rPr>
              <a:t>的存續價值大於贖回價格，所以公司會贖回可轉債，也就是              不存在</a:t>
            </a:r>
            <a:endParaRPr lang="zh-TW" altLang="en-US" dirty="0">
              <a:latin typeface="標楷體" pitchFamily="65" charset="-120"/>
              <a:ea typeface="標楷體" pitchFamily="65" charset="-120"/>
            </a:endParaRPr>
          </a:p>
        </p:txBody>
      </p:sp>
      <p:graphicFrame>
        <p:nvGraphicFramePr>
          <p:cNvPr id="88070" name="Object 6"/>
          <p:cNvGraphicFramePr>
            <a:graphicFrameLocks noChangeAspect="1"/>
          </p:cNvGraphicFramePr>
          <p:nvPr/>
        </p:nvGraphicFramePr>
        <p:xfrm>
          <a:off x="1827213" y="5684838"/>
          <a:ext cx="1577975" cy="336550"/>
        </p:xfrm>
        <a:graphic>
          <a:graphicData uri="http://schemas.openxmlformats.org/presentationml/2006/ole">
            <p:oleObj spid="_x0000_s88088" name="Equation" r:id="rId5" imgW="1129810" imgH="241195" progId="Equation.DSMT4">
              <p:embed/>
            </p:oleObj>
          </a:graphicData>
        </a:graphic>
      </p:graphicFrame>
    </p:spTree>
    <p:extLst>
      <p:ext uri="{BB962C8B-B14F-4D97-AF65-F5344CB8AC3E}">
        <p14:creationId xmlns="" xmlns:p14="http://schemas.microsoft.com/office/powerpoint/2010/main" val="76852340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403648" y="303647"/>
            <a:ext cx="4298815" cy="778098"/>
          </a:xfrm>
          <a:effectLst>
            <a:outerShdw blurRad="50800" dist="38100" dir="2700000" algn="tl" rotWithShape="0">
              <a:prstClr val="black">
                <a:alpha val="40000"/>
              </a:prstClr>
            </a:outerShdw>
          </a:effectLst>
        </p:spPr>
        <p:txBody>
          <a:bodyPr/>
          <a:lstStyle/>
          <a:p>
            <a:r>
              <a:rPr lang="en-US" altLang="zh-TW" dirty="0" smtClean="0">
                <a:latin typeface="Times New Roman" pitchFamily="18" charset="0"/>
                <a:cs typeface="Times New Roman" pitchFamily="18" charset="0"/>
              </a:rPr>
              <a:t>Convertible Bond</a:t>
            </a:r>
            <a:endParaRPr lang="zh-TW" altLang="en-US" dirty="0">
              <a:latin typeface="Times New Roman" pitchFamily="18" charset="0"/>
              <a:cs typeface="Times New Roman" pitchFamily="18" charset="0"/>
            </a:endParaRPr>
          </a:p>
        </p:txBody>
      </p:sp>
      <p:cxnSp>
        <p:nvCxnSpPr>
          <p:cNvPr id="4" name="直線接點 3"/>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18" name="表格 17"/>
          <p:cNvGraphicFramePr>
            <a:graphicFrameLocks noGrp="1"/>
          </p:cNvGraphicFramePr>
          <p:nvPr/>
        </p:nvGraphicFramePr>
        <p:xfrm>
          <a:off x="1691680" y="1340768"/>
          <a:ext cx="5112567" cy="2376265"/>
        </p:xfrm>
        <a:graphic>
          <a:graphicData uri="http://schemas.openxmlformats.org/drawingml/2006/table">
            <a:tbl>
              <a:tblPr/>
              <a:tblGrid>
                <a:gridCol w="657645"/>
                <a:gridCol w="742487"/>
                <a:gridCol w="742487"/>
                <a:gridCol w="742487"/>
                <a:gridCol w="742487"/>
                <a:gridCol w="742487"/>
                <a:gridCol w="742487"/>
              </a:tblGrid>
              <a:tr h="475253">
                <a:tc>
                  <a:txBody>
                    <a:bodyPr/>
                    <a:lstStyle/>
                    <a:p>
                      <a:pPr algn="ctr" fontAlgn="ctr"/>
                      <a:r>
                        <a:rPr lang="en-US" sz="1500" b="1" i="0" u="none" strike="noStrike" dirty="0">
                          <a:solidFill>
                            <a:srgbClr val="FFFFFF"/>
                          </a:solidFill>
                          <a:latin typeface="+mn-lt"/>
                        </a:rPr>
                        <a:t>Stock</a:t>
                      </a:r>
                    </a:p>
                  </a:txBody>
                  <a:tcPr marL="0" marR="0" marT="0" marB="0" anchor="ctr">
                    <a:lnL>
                      <a:noFill/>
                    </a:lnL>
                    <a:lnR>
                      <a:noFill/>
                    </a:lnR>
                    <a:lnT>
                      <a:noFill/>
                    </a:lnT>
                    <a:lnB>
                      <a:noFill/>
                    </a:lnB>
                    <a:solidFill>
                      <a:srgbClr val="E46D0A"/>
                    </a:solidFill>
                  </a:tcPr>
                </a:tc>
                <a:tc>
                  <a:txBody>
                    <a:bodyPr/>
                    <a:lstStyle/>
                    <a:p>
                      <a:pPr algn="ctr" fontAlgn="ctr"/>
                      <a:r>
                        <a:rPr lang="en-US" altLang="zh-TW" sz="1500" b="1" i="0" u="none" strike="noStrike">
                          <a:solidFill>
                            <a:srgbClr val="FFFFFF"/>
                          </a:solidFill>
                          <a:latin typeface="+mn-lt"/>
                        </a:rPr>
                        <a:t>0%</a:t>
                      </a:r>
                    </a:p>
                  </a:txBody>
                  <a:tcPr marL="0" marR="0" marT="0" marB="0" anchor="ctr">
                    <a:lnL>
                      <a:noFill/>
                    </a:lnL>
                    <a:lnR>
                      <a:noFill/>
                    </a:lnR>
                    <a:lnT>
                      <a:noFill/>
                    </a:lnT>
                    <a:lnB>
                      <a:noFill/>
                    </a:lnB>
                    <a:solidFill>
                      <a:srgbClr val="E46D0A"/>
                    </a:solidFill>
                  </a:tcPr>
                </a:tc>
                <a:tc>
                  <a:txBody>
                    <a:bodyPr/>
                    <a:lstStyle/>
                    <a:p>
                      <a:pPr algn="ctr" fontAlgn="ctr"/>
                      <a:r>
                        <a:rPr lang="en-US" altLang="zh-TW" sz="1500" b="1" i="0" u="none" strike="noStrike" dirty="0">
                          <a:solidFill>
                            <a:srgbClr val="FFFFFF"/>
                          </a:solidFill>
                          <a:latin typeface="+mn-lt"/>
                        </a:rPr>
                        <a:t>20%</a:t>
                      </a:r>
                    </a:p>
                  </a:txBody>
                  <a:tcPr marL="0" marR="0" marT="0" marB="0" anchor="ctr">
                    <a:lnL>
                      <a:noFill/>
                    </a:lnL>
                    <a:lnR>
                      <a:noFill/>
                    </a:lnR>
                    <a:lnT>
                      <a:noFill/>
                    </a:lnT>
                    <a:lnB>
                      <a:noFill/>
                    </a:lnB>
                    <a:solidFill>
                      <a:srgbClr val="E46D0A"/>
                    </a:solidFill>
                  </a:tcPr>
                </a:tc>
                <a:tc>
                  <a:txBody>
                    <a:bodyPr/>
                    <a:lstStyle/>
                    <a:p>
                      <a:pPr algn="ctr" fontAlgn="ctr"/>
                      <a:r>
                        <a:rPr lang="en-US" altLang="zh-TW" sz="1500" b="1" i="0" u="none" strike="noStrike">
                          <a:solidFill>
                            <a:srgbClr val="FFFFFF"/>
                          </a:solidFill>
                          <a:latin typeface="+mn-lt"/>
                        </a:rPr>
                        <a:t>40%</a:t>
                      </a:r>
                    </a:p>
                  </a:txBody>
                  <a:tcPr marL="0" marR="0" marT="0" marB="0" anchor="ctr">
                    <a:lnL>
                      <a:noFill/>
                    </a:lnL>
                    <a:lnR>
                      <a:noFill/>
                    </a:lnR>
                    <a:lnT>
                      <a:noFill/>
                    </a:lnT>
                    <a:lnB>
                      <a:noFill/>
                    </a:lnB>
                    <a:solidFill>
                      <a:srgbClr val="E46D0A"/>
                    </a:solidFill>
                  </a:tcPr>
                </a:tc>
                <a:tc>
                  <a:txBody>
                    <a:bodyPr/>
                    <a:lstStyle/>
                    <a:p>
                      <a:pPr algn="ctr" fontAlgn="ctr"/>
                      <a:r>
                        <a:rPr lang="en-US" altLang="zh-TW" sz="1500" b="1" i="0" u="none" strike="noStrike">
                          <a:solidFill>
                            <a:srgbClr val="FFFFFF"/>
                          </a:solidFill>
                          <a:latin typeface="+mn-lt"/>
                        </a:rPr>
                        <a:t>60%</a:t>
                      </a:r>
                    </a:p>
                  </a:txBody>
                  <a:tcPr marL="0" marR="0" marT="0" marB="0" anchor="ctr">
                    <a:lnL>
                      <a:noFill/>
                    </a:lnL>
                    <a:lnR>
                      <a:noFill/>
                    </a:lnR>
                    <a:lnT>
                      <a:noFill/>
                    </a:lnT>
                    <a:lnB>
                      <a:noFill/>
                    </a:lnB>
                    <a:solidFill>
                      <a:srgbClr val="E46D0A"/>
                    </a:solidFill>
                  </a:tcPr>
                </a:tc>
                <a:tc>
                  <a:txBody>
                    <a:bodyPr/>
                    <a:lstStyle/>
                    <a:p>
                      <a:pPr algn="ctr" fontAlgn="ctr"/>
                      <a:r>
                        <a:rPr lang="en-US" altLang="zh-TW" sz="1500" b="1" i="0" u="none" strike="noStrike">
                          <a:solidFill>
                            <a:srgbClr val="FFFFFF"/>
                          </a:solidFill>
                          <a:latin typeface="+mn-lt"/>
                        </a:rPr>
                        <a:t>80%</a:t>
                      </a:r>
                    </a:p>
                  </a:txBody>
                  <a:tcPr marL="0" marR="0" marT="0" marB="0" anchor="ctr">
                    <a:lnL>
                      <a:noFill/>
                    </a:lnL>
                    <a:lnR>
                      <a:noFill/>
                    </a:lnR>
                    <a:lnT>
                      <a:noFill/>
                    </a:lnT>
                    <a:lnB>
                      <a:noFill/>
                    </a:lnB>
                    <a:solidFill>
                      <a:srgbClr val="E46D0A"/>
                    </a:solidFill>
                  </a:tcPr>
                </a:tc>
                <a:tc>
                  <a:txBody>
                    <a:bodyPr/>
                    <a:lstStyle/>
                    <a:p>
                      <a:pPr algn="ctr" fontAlgn="ctr"/>
                      <a:r>
                        <a:rPr lang="en-US" altLang="zh-TW" sz="1500" b="1" i="0" u="none" strike="noStrike">
                          <a:solidFill>
                            <a:srgbClr val="FFFFFF"/>
                          </a:solidFill>
                          <a:latin typeface="+mn-lt"/>
                        </a:rPr>
                        <a:t>100%</a:t>
                      </a:r>
                    </a:p>
                  </a:txBody>
                  <a:tcPr marL="0" marR="0" marT="0" marB="0" anchor="ctr">
                    <a:lnL>
                      <a:noFill/>
                    </a:lnL>
                    <a:lnR>
                      <a:noFill/>
                    </a:lnR>
                    <a:lnT>
                      <a:noFill/>
                    </a:lnT>
                    <a:lnB>
                      <a:noFill/>
                    </a:lnB>
                    <a:solidFill>
                      <a:srgbClr val="E46D0A"/>
                    </a:solidFill>
                  </a:tcPr>
                </a:tc>
              </a:tr>
              <a:tr h="950506">
                <a:tc>
                  <a:txBody>
                    <a:bodyPr/>
                    <a:lstStyle/>
                    <a:p>
                      <a:pPr algn="ctr" fontAlgn="ctr"/>
                      <a:r>
                        <a:rPr lang="zh-TW" altLang="en-US" sz="1500" b="0" i="0" u="none" strike="noStrike">
                          <a:solidFill>
                            <a:srgbClr val="000000"/>
                          </a:solidFill>
                          <a:latin typeface="+mn-lt"/>
                        </a:rPr>
                        <a:t>不</a:t>
                      </a:r>
                      <a:r>
                        <a:rPr lang="en-US" sz="1500" b="0" i="0" u="none" strike="noStrike">
                          <a:solidFill>
                            <a:srgbClr val="000000"/>
                          </a:solidFill>
                          <a:latin typeface="+mn-lt"/>
                        </a:rPr>
                        <a:t>call</a:t>
                      </a:r>
                    </a:p>
                  </a:txBody>
                  <a:tcPr marL="0" marR="0" marT="0" marB="0" anchor="ctr">
                    <a:lnL>
                      <a:noFill/>
                    </a:lnL>
                    <a:lnR>
                      <a:noFill/>
                    </a:lnR>
                    <a:lnT>
                      <a:noFill/>
                    </a:lnT>
                    <a:lnB>
                      <a:noFill/>
                    </a:lnB>
                    <a:solidFill>
                      <a:srgbClr val="FAC090"/>
                    </a:solidFill>
                  </a:tcPr>
                </a:tc>
                <a:tc>
                  <a:txBody>
                    <a:bodyPr/>
                    <a:lstStyle/>
                    <a:p>
                      <a:pPr algn="ctr" fontAlgn="ctr"/>
                      <a:r>
                        <a:rPr lang="en-US" altLang="zh-TW" sz="1500" b="0" i="0" u="none" strike="noStrike" dirty="0" smtClean="0">
                          <a:solidFill>
                            <a:srgbClr val="000000"/>
                          </a:solidFill>
                          <a:latin typeface="+mn-lt"/>
                        </a:rPr>
                        <a:t>68.9993</a:t>
                      </a:r>
                      <a:endParaRPr lang="en-US" altLang="zh-TW" sz="1500" b="0" i="0" u="none" strike="noStrike" dirty="0">
                        <a:solidFill>
                          <a:srgbClr val="000000"/>
                        </a:solidFill>
                        <a:latin typeface="+mn-lt"/>
                      </a:endParaRPr>
                    </a:p>
                  </a:txBody>
                  <a:tcPr marL="0" marR="0" marT="0" marB="0" anchor="ctr">
                    <a:lnL>
                      <a:noFill/>
                    </a:lnL>
                    <a:lnR>
                      <a:noFill/>
                    </a:lnR>
                    <a:lnT>
                      <a:noFill/>
                    </a:lnT>
                    <a:lnB>
                      <a:noFill/>
                    </a:lnB>
                    <a:solidFill>
                      <a:srgbClr val="FAC090"/>
                    </a:solidFill>
                  </a:tcPr>
                </a:tc>
                <a:tc>
                  <a:txBody>
                    <a:bodyPr/>
                    <a:lstStyle/>
                    <a:p>
                      <a:pPr algn="ctr" fontAlgn="ctr"/>
                      <a:r>
                        <a:rPr lang="en-US" altLang="zh-TW" sz="1500" b="0" i="0" u="none" strike="noStrike" dirty="0" smtClean="0">
                          <a:solidFill>
                            <a:srgbClr val="000000"/>
                          </a:solidFill>
                          <a:latin typeface="+mn-lt"/>
                        </a:rPr>
                        <a:t>70.8936</a:t>
                      </a:r>
                      <a:endParaRPr lang="en-US" altLang="zh-TW" sz="1500" b="0" i="0" u="none" strike="noStrike" dirty="0">
                        <a:solidFill>
                          <a:srgbClr val="000000"/>
                        </a:solidFill>
                        <a:latin typeface="+mn-lt"/>
                      </a:endParaRPr>
                    </a:p>
                  </a:txBody>
                  <a:tcPr marL="0" marR="0" marT="0" marB="0" anchor="ctr">
                    <a:lnL>
                      <a:noFill/>
                    </a:lnL>
                    <a:lnR>
                      <a:noFill/>
                    </a:lnR>
                    <a:lnT>
                      <a:noFill/>
                    </a:lnT>
                    <a:lnB>
                      <a:noFill/>
                    </a:lnB>
                    <a:solidFill>
                      <a:srgbClr val="FAC090"/>
                    </a:solidFill>
                  </a:tcPr>
                </a:tc>
                <a:tc>
                  <a:txBody>
                    <a:bodyPr/>
                    <a:lstStyle/>
                    <a:p>
                      <a:pPr algn="ctr" fontAlgn="ctr"/>
                      <a:r>
                        <a:rPr lang="en-US" altLang="zh-TW" sz="1500" b="0" i="0" u="none" strike="noStrike" dirty="0" smtClean="0">
                          <a:solidFill>
                            <a:srgbClr val="000000"/>
                          </a:solidFill>
                          <a:latin typeface="+mn-lt"/>
                        </a:rPr>
                        <a:t>72.0020</a:t>
                      </a:r>
                      <a:endParaRPr lang="en-US" altLang="zh-TW" sz="1500" b="0" i="0" u="none" strike="noStrike" dirty="0">
                        <a:solidFill>
                          <a:srgbClr val="000000"/>
                        </a:solidFill>
                        <a:latin typeface="+mn-lt"/>
                      </a:endParaRPr>
                    </a:p>
                  </a:txBody>
                  <a:tcPr marL="0" marR="0" marT="0" marB="0" anchor="ctr">
                    <a:lnL>
                      <a:noFill/>
                    </a:lnL>
                    <a:lnR>
                      <a:noFill/>
                    </a:lnR>
                    <a:lnT>
                      <a:noFill/>
                    </a:lnT>
                    <a:lnB>
                      <a:noFill/>
                    </a:lnB>
                    <a:solidFill>
                      <a:srgbClr val="FAC090"/>
                    </a:solidFill>
                  </a:tcPr>
                </a:tc>
                <a:tc>
                  <a:txBody>
                    <a:bodyPr/>
                    <a:lstStyle/>
                    <a:p>
                      <a:pPr algn="ctr" fontAlgn="ctr"/>
                      <a:r>
                        <a:rPr lang="en-US" altLang="zh-TW" sz="1500" b="0" i="0" u="none" strike="noStrike" dirty="0">
                          <a:solidFill>
                            <a:srgbClr val="FF0000"/>
                          </a:solidFill>
                          <a:latin typeface="+mn-lt"/>
                        </a:rPr>
                        <a:t>72.8121</a:t>
                      </a:r>
                    </a:p>
                  </a:txBody>
                  <a:tcPr marL="0" marR="0" marT="0" marB="0" anchor="ctr">
                    <a:lnL>
                      <a:noFill/>
                    </a:lnL>
                    <a:lnR>
                      <a:noFill/>
                    </a:lnR>
                    <a:lnT>
                      <a:noFill/>
                    </a:lnT>
                    <a:lnB>
                      <a:noFill/>
                    </a:lnB>
                    <a:solidFill>
                      <a:srgbClr val="FAC090"/>
                    </a:solidFill>
                  </a:tcPr>
                </a:tc>
                <a:tc>
                  <a:txBody>
                    <a:bodyPr/>
                    <a:lstStyle/>
                    <a:p>
                      <a:pPr algn="ctr" fontAlgn="ctr"/>
                      <a:r>
                        <a:rPr lang="en-US" altLang="zh-TW" sz="1500" b="0" i="0" u="none" strike="noStrike">
                          <a:solidFill>
                            <a:srgbClr val="000000"/>
                          </a:solidFill>
                          <a:latin typeface="+mn-lt"/>
                        </a:rPr>
                        <a:t>73.346</a:t>
                      </a:r>
                    </a:p>
                  </a:txBody>
                  <a:tcPr marL="0" marR="0" marT="0" marB="0" anchor="ctr">
                    <a:lnL>
                      <a:noFill/>
                    </a:lnL>
                    <a:lnR>
                      <a:noFill/>
                    </a:lnR>
                    <a:lnT>
                      <a:noFill/>
                    </a:lnT>
                    <a:lnB>
                      <a:noFill/>
                    </a:lnB>
                    <a:solidFill>
                      <a:srgbClr val="FAC090"/>
                    </a:solidFill>
                  </a:tcPr>
                </a:tc>
                <a:tc>
                  <a:txBody>
                    <a:bodyPr/>
                    <a:lstStyle/>
                    <a:p>
                      <a:pPr algn="ctr" fontAlgn="ctr"/>
                      <a:r>
                        <a:rPr lang="en-US" altLang="zh-TW" sz="1500" b="0" i="0" u="none" strike="noStrike" dirty="0" smtClean="0">
                          <a:solidFill>
                            <a:srgbClr val="000000"/>
                          </a:solidFill>
                          <a:latin typeface="+mn-lt"/>
                        </a:rPr>
                        <a:t>73.7524</a:t>
                      </a:r>
                      <a:endParaRPr lang="en-US" altLang="zh-TW" sz="1500" b="0" i="0" u="none" strike="noStrike" dirty="0">
                        <a:solidFill>
                          <a:srgbClr val="000000"/>
                        </a:solidFill>
                        <a:latin typeface="+mn-lt"/>
                      </a:endParaRPr>
                    </a:p>
                  </a:txBody>
                  <a:tcPr marL="0" marR="0" marT="0" marB="0" anchor="ctr">
                    <a:lnL>
                      <a:noFill/>
                    </a:lnL>
                    <a:lnR>
                      <a:noFill/>
                    </a:lnR>
                    <a:lnT>
                      <a:noFill/>
                    </a:lnT>
                    <a:lnB>
                      <a:noFill/>
                    </a:lnB>
                    <a:solidFill>
                      <a:srgbClr val="FAC090"/>
                    </a:solidFill>
                  </a:tcPr>
                </a:tc>
              </a:tr>
              <a:tr h="950506">
                <a:tc>
                  <a:txBody>
                    <a:bodyPr/>
                    <a:lstStyle/>
                    <a:p>
                      <a:pPr algn="ctr" fontAlgn="ctr"/>
                      <a:r>
                        <a:rPr lang="zh-TW" altLang="en-US" sz="1500" b="0" i="0" u="none" strike="noStrike">
                          <a:solidFill>
                            <a:srgbClr val="000000"/>
                          </a:solidFill>
                          <a:latin typeface="+mn-lt"/>
                        </a:rPr>
                        <a:t>當期</a:t>
                      </a:r>
                      <a:r>
                        <a:rPr lang="en-US" sz="1500" b="0" i="0" u="none" strike="noStrike">
                          <a:solidFill>
                            <a:srgbClr val="000000"/>
                          </a:solidFill>
                          <a:latin typeface="+mn-lt"/>
                        </a:rPr>
                        <a:t>call</a:t>
                      </a:r>
                    </a:p>
                  </a:txBody>
                  <a:tcPr marL="0" marR="0" marT="0" marB="0" anchor="ctr">
                    <a:lnL>
                      <a:noFill/>
                    </a:lnL>
                    <a:lnR>
                      <a:noFill/>
                    </a:lnR>
                    <a:lnT>
                      <a:noFill/>
                    </a:lnT>
                    <a:lnB>
                      <a:noFill/>
                    </a:lnB>
                    <a:solidFill>
                      <a:srgbClr val="FAC090"/>
                    </a:solidFill>
                  </a:tcPr>
                </a:tc>
                <a:tc>
                  <a:txBody>
                    <a:bodyPr/>
                    <a:lstStyle/>
                    <a:p>
                      <a:pPr algn="ctr" fontAlgn="ctr"/>
                      <a:r>
                        <a:rPr lang="en-US" altLang="zh-TW" sz="1500" b="0" i="0" u="none" strike="noStrike" dirty="0" smtClean="0">
                          <a:solidFill>
                            <a:srgbClr val="000000"/>
                          </a:solidFill>
                          <a:latin typeface="+mn-lt"/>
                        </a:rPr>
                        <a:t>69.3809</a:t>
                      </a:r>
                      <a:endParaRPr lang="en-US" altLang="zh-TW" sz="1500" b="0" i="0" u="none" strike="noStrike" dirty="0">
                        <a:solidFill>
                          <a:srgbClr val="000000"/>
                        </a:solidFill>
                        <a:latin typeface="+mn-lt"/>
                      </a:endParaRPr>
                    </a:p>
                  </a:txBody>
                  <a:tcPr marL="0" marR="0" marT="0" marB="0" anchor="ctr">
                    <a:lnL>
                      <a:noFill/>
                    </a:lnL>
                    <a:lnR>
                      <a:noFill/>
                    </a:lnR>
                    <a:lnT>
                      <a:noFill/>
                    </a:lnT>
                    <a:lnB>
                      <a:noFill/>
                    </a:lnB>
                    <a:solidFill>
                      <a:srgbClr val="FAC090"/>
                    </a:solidFill>
                  </a:tcPr>
                </a:tc>
                <a:tc>
                  <a:txBody>
                    <a:bodyPr/>
                    <a:lstStyle/>
                    <a:p>
                      <a:pPr algn="ctr" fontAlgn="ctr"/>
                      <a:r>
                        <a:rPr lang="en-US" altLang="zh-TW" sz="1500" b="0" i="0" u="none" strike="noStrike" dirty="0" smtClean="0">
                          <a:solidFill>
                            <a:srgbClr val="000000"/>
                          </a:solidFill>
                          <a:latin typeface="+mn-lt"/>
                        </a:rPr>
                        <a:t>71.0622</a:t>
                      </a:r>
                      <a:endParaRPr lang="en-US" altLang="zh-TW" sz="1500" b="0" i="0" u="none" strike="noStrike" dirty="0">
                        <a:solidFill>
                          <a:srgbClr val="000000"/>
                        </a:solidFill>
                        <a:latin typeface="+mn-lt"/>
                      </a:endParaRPr>
                    </a:p>
                  </a:txBody>
                  <a:tcPr marL="0" marR="0" marT="0" marB="0" anchor="ctr">
                    <a:lnL>
                      <a:noFill/>
                    </a:lnL>
                    <a:lnR>
                      <a:noFill/>
                    </a:lnR>
                    <a:lnT>
                      <a:noFill/>
                    </a:lnT>
                    <a:lnB>
                      <a:noFill/>
                    </a:lnB>
                    <a:solidFill>
                      <a:srgbClr val="FAC090"/>
                    </a:solidFill>
                  </a:tcPr>
                </a:tc>
                <a:tc>
                  <a:txBody>
                    <a:bodyPr/>
                    <a:lstStyle/>
                    <a:p>
                      <a:pPr algn="ctr" fontAlgn="ctr"/>
                      <a:r>
                        <a:rPr lang="en-US" altLang="zh-TW" sz="1500" b="0" i="0" u="none" strike="noStrike" dirty="0" smtClean="0">
                          <a:solidFill>
                            <a:srgbClr val="000000"/>
                          </a:solidFill>
                          <a:latin typeface="+mn-lt"/>
                        </a:rPr>
                        <a:t>72.1131</a:t>
                      </a:r>
                      <a:endParaRPr lang="en-US" altLang="zh-TW" sz="1500" b="0" i="0" u="none" strike="noStrike" dirty="0">
                        <a:solidFill>
                          <a:srgbClr val="000000"/>
                        </a:solidFill>
                        <a:latin typeface="+mn-lt"/>
                      </a:endParaRPr>
                    </a:p>
                  </a:txBody>
                  <a:tcPr marL="0" marR="0" marT="0" marB="0" anchor="ctr">
                    <a:lnL>
                      <a:noFill/>
                    </a:lnL>
                    <a:lnR>
                      <a:noFill/>
                    </a:lnR>
                    <a:lnT>
                      <a:noFill/>
                    </a:lnT>
                    <a:lnB>
                      <a:noFill/>
                    </a:lnB>
                    <a:solidFill>
                      <a:srgbClr val="FAC090"/>
                    </a:solidFill>
                  </a:tcPr>
                </a:tc>
                <a:tc>
                  <a:txBody>
                    <a:bodyPr/>
                    <a:lstStyle/>
                    <a:p>
                      <a:pPr algn="ctr" fontAlgn="ctr"/>
                      <a:r>
                        <a:rPr lang="en-US" altLang="zh-TW" sz="1500" b="0" i="0" u="none" strike="noStrike" dirty="0" smtClean="0">
                          <a:solidFill>
                            <a:srgbClr val="FF0000"/>
                          </a:solidFill>
                          <a:latin typeface="+mn-lt"/>
                        </a:rPr>
                        <a:t>72.8321</a:t>
                      </a:r>
                      <a:endParaRPr lang="en-US" altLang="zh-TW" sz="1500" b="0" i="0" u="none" strike="noStrike" dirty="0">
                        <a:solidFill>
                          <a:srgbClr val="FF0000"/>
                        </a:solidFill>
                        <a:latin typeface="+mn-lt"/>
                      </a:endParaRPr>
                    </a:p>
                  </a:txBody>
                  <a:tcPr marL="0" marR="0" marT="0" marB="0" anchor="ctr">
                    <a:lnL>
                      <a:noFill/>
                    </a:lnL>
                    <a:lnR>
                      <a:noFill/>
                    </a:lnR>
                    <a:lnT>
                      <a:noFill/>
                    </a:lnT>
                    <a:lnB>
                      <a:noFill/>
                    </a:lnB>
                    <a:solidFill>
                      <a:srgbClr val="FAC090"/>
                    </a:solidFill>
                  </a:tcPr>
                </a:tc>
                <a:tc>
                  <a:txBody>
                    <a:bodyPr/>
                    <a:lstStyle/>
                    <a:p>
                      <a:pPr algn="ctr" fontAlgn="ctr"/>
                      <a:r>
                        <a:rPr lang="en-US" altLang="zh-TW" sz="1500" b="0" i="0" u="none" strike="noStrike">
                          <a:solidFill>
                            <a:srgbClr val="000000"/>
                          </a:solidFill>
                          <a:latin typeface="+mn-lt"/>
                        </a:rPr>
                        <a:t>73.355</a:t>
                      </a:r>
                    </a:p>
                  </a:txBody>
                  <a:tcPr marL="0" marR="0" marT="0" marB="0" anchor="ctr">
                    <a:lnL>
                      <a:noFill/>
                    </a:lnL>
                    <a:lnR>
                      <a:noFill/>
                    </a:lnR>
                    <a:lnT>
                      <a:noFill/>
                    </a:lnT>
                    <a:lnB>
                      <a:noFill/>
                    </a:lnB>
                    <a:solidFill>
                      <a:srgbClr val="FAC090"/>
                    </a:solidFill>
                  </a:tcPr>
                </a:tc>
                <a:tc>
                  <a:txBody>
                    <a:bodyPr/>
                    <a:lstStyle/>
                    <a:p>
                      <a:pPr algn="ctr" fontAlgn="ctr"/>
                      <a:r>
                        <a:rPr lang="en-US" altLang="zh-TW" sz="1500" b="0" i="0" u="none" strike="noStrike" dirty="0" smtClean="0">
                          <a:solidFill>
                            <a:srgbClr val="000000"/>
                          </a:solidFill>
                          <a:latin typeface="+mn-lt"/>
                        </a:rPr>
                        <a:t>73.7524</a:t>
                      </a:r>
                      <a:endParaRPr lang="en-US" altLang="zh-TW" sz="1500" b="0" i="0" u="none" strike="noStrike" dirty="0">
                        <a:solidFill>
                          <a:srgbClr val="000000"/>
                        </a:solidFill>
                        <a:latin typeface="+mn-lt"/>
                      </a:endParaRPr>
                    </a:p>
                  </a:txBody>
                  <a:tcPr marL="0" marR="0" marT="0" marB="0" anchor="ctr">
                    <a:lnL>
                      <a:noFill/>
                    </a:lnL>
                    <a:lnR>
                      <a:noFill/>
                    </a:lnR>
                    <a:lnT>
                      <a:noFill/>
                    </a:lnT>
                    <a:lnB>
                      <a:noFill/>
                    </a:lnB>
                    <a:solidFill>
                      <a:srgbClr val="FAC090"/>
                    </a:solidFill>
                  </a:tcPr>
                </a:tc>
              </a:tr>
            </a:tbl>
          </a:graphicData>
        </a:graphic>
      </p:graphicFrame>
      <p:graphicFrame>
        <p:nvGraphicFramePr>
          <p:cNvPr id="19" name="表格 18"/>
          <p:cNvGraphicFramePr>
            <a:graphicFrameLocks noGrp="1"/>
          </p:cNvGraphicFramePr>
          <p:nvPr/>
        </p:nvGraphicFramePr>
        <p:xfrm>
          <a:off x="971600" y="3861048"/>
          <a:ext cx="6984777" cy="2880320"/>
        </p:xfrm>
        <a:graphic>
          <a:graphicData uri="http://schemas.openxmlformats.org/drawingml/2006/table">
            <a:tbl>
              <a:tblPr/>
              <a:tblGrid>
                <a:gridCol w="1010524"/>
                <a:gridCol w="1122804"/>
                <a:gridCol w="879529"/>
                <a:gridCol w="935670"/>
                <a:gridCol w="1010524"/>
                <a:gridCol w="973097"/>
                <a:gridCol w="1052629"/>
              </a:tblGrid>
              <a:tr h="261847">
                <a:tc>
                  <a:txBody>
                    <a:bodyPr/>
                    <a:lstStyle/>
                    <a:p>
                      <a:pPr algn="ctr" fontAlgn="ctr"/>
                      <a:r>
                        <a:rPr lang="en-US" sz="1500" b="1" i="0" u="none" strike="noStrike" dirty="0">
                          <a:solidFill>
                            <a:srgbClr val="FFFFFF"/>
                          </a:solidFill>
                          <a:latin typeface="+mn-lt"/>
                        </a:rPr>
                        <a:t>CB</a:t>
                      </a:r>
                    </a:p>
                  </a:txBody>
                  <a:tcPr marL="0" marR="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rgbClr val="E46D0A"/>
                    </a:solidFill>
                  </a:tcPr>
                </a:tc>
                <a:tc>
                  <a:txBody>
                    <a:bodyPr/>
                    <a:lstStyle/>
                    <a:p>
                      <a:pPr algn="ctr" fontAlgn="ctr"/>
                      <a:r>
                        <a:rPr lang="en-US" altLang="zh-TW" sz="1500" b="1" i="0" u="none" strike="noStrike">
                          <a:solidFill>
                            <a:srgbClr val="FFFFFF"/>
                          </a:solidFill>
                          <a:latin typeface="+mn-lt"/>
                        </a:rPr>
                        <a:t>0%</a:t>
                      </a:r>
                    </a:p>
                  </a:txBody>
                  <a:tcPr marL="0" marR="0" marT="0"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rgbClr val="E46D0A"/>
                    </a:solidFill>
                  </a:tcPr>
                </a:tc>
                <a:tc>
                  <a:txBody>
                    <a:bodyPr/>
                    <a:lstStyle/>
                    <a:p>
                      <a:pPr algn="ctr" fontAlgn="ctr"/>
                      <a:r>
                        <a:rPr lang="en-US" altLang="zh-TW" sz="1500" b="1" i="0" u="none" strike="noStrike">
                          <a:solidFill>
                            <a:srgbClr val="FFFFFF"/>
                          </a:solidFill>
                          <a:latin typeface="+mn-lt"/>
                        </a:rPr>
                        <a:t>20%</a:t>
                      </a:r>
                    </a:p>
                  </a:txBody>
                  <a:tcPr marL="0" marR="0" marT="0"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rgbClr val="E46D0A"/>
                    </a:solidFill>
                  </a:tcPr>
                </a:tc>
                <a:tc>
                  <a:txBody>
                    <a:bodyPr/>
                    <a:lstStyle/>
                    <a:p>
                      <a:pPr algn="ctr" fontAlgn="ctr"/>
                      <a:r>
                        <a:rPr lang="en-US" altLang="zh-TW" sz="1500" b="1" i="0" u="none" strike="noStrike">
                          <a:solidFill>
                            <a:srgbClr val="FFFFFF"/>
                          </a:solidFill>
                          <a:latin typeface="+mn-lt"/>
                        </a:rPr>
                        <a:t>40%</a:t>
                      </a:r>
                    </a:p>
                  </a:txBody>
                  <a:tcPr marL="0" marR="0" marT="0"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rgbClr val="E46D0A"/>
                    </a:solidFill>
                  </a:tcPr>
                </a:tc>
                <a:tc>
                  <a:txBody>
                    <a:bodyPr/>
                    <a:lstStyle/>
                    <a:p>
                      <a:pPr algn="ctr" fontAlgn="ctr"/>
                      <a:r>
                        <a:rPr lang="en-US" altLang="zh-TW" sz="1500" b="1" i="0" u="none" strike="noStrike" dirty="0">
                          <a:solidFill>
                            <a:srgbClr val="FFFFFF"/>
                          </a:solidFill>
                          <a:latin typeface="+mn-lt"/>
                        </a:rPr>
                        <a:t>60%</a:t>
                      </a:r>
                    </a:p>
                  </a:txBody>
                  <a:tcPr marL="0" marR="0" marT="0"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rgbClr val="E46D0A"/>
                    </a:solidFill>
                  </a:tcPr>
                </a:tc>
                <a:tc>
                  <a:txBody>
                    <a:bodyPr/>
                    <a:lstStyle/>
                    <a:p>
                      <a:pPr algn="ctr" fontAlgn="ctr"/>
                      <a:r>
                        <a:rPr lang="en-US" altLang="zh-TW" sz="1500" b="1" i="0" u="none" strike="noStrike" dirty="0">
                          <a:solidFill>
                            <a:srgbClr val="FFFFFF"/>
                          </a:solidFill>
                          <a:latin typeface="+mn-lt"/>
                        </a:rPr>
                        <a:t>80%</a:t>
                      </a:r>
                    </a:p>
                  </a:txBody>
                  <a:tcPr marL="0" marR="0" marT="0"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rgbClr val="E46D0A"/>
                    </a:solidFill>
                  </a:tcPr>
                </a:tc>
                <a:tc>
                  <a:txBody>
                    <a:bodyPr/>
                    <a:lstStyle/>
                    <a:p>
                      <a:pPr algn="ctr" fontAlgn="ctr"/>
                      <a:r>
                        <a:rPr lang="en-US" altLang="zh-TW" sz="1500" b="1" i="0" u="none" strike="noStrike">
                          <a:solidFill>
                            <a:srgbClr val="FFFFFF"/>
                          </a:solidFill>
                          <a:latin typeface="+mn-lt"/>
                        </a:rPr>
                        <a:t>100%</a:t>
                      </a:r>
                    </a:p>
                  </a:txBody>
                  <a:tcPr marL="0" marR="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rgbClr val="E46D0A"/>
                    </a:solidFill>
                  </a:tcPr>
                </a:tc>
              </a:tr>
              <a:tr h="523695">
                <a:tc>
                  <a:txBody>
                    <a:bodyPr/>
                    <a:lstStyle/>
                    <a:p>
                      <a:pPr algn="ctr" fontAlgn="ctr"/>
                      <a:r>
                        <a:rPr lang="zh-TW" altLang="en-US" sz="1500" b="0" i="0" u="none" strike="noStrike">
                          <a:solidFill>
                            <a:srgbClr val="000000"/>
                          </a:solidFill>
                          <a:latin typeface="+mn-lt"/>
                        </a:rPr>
                        <a:t>　</a:t>
                      </a:r>
                    </a:p>
                  </a:txBody>
                  <a:tcPr marL="0" marR="0" marT="0" marB="0" anchor="ctr">
                    <a:lnL w="12700" cap="flat" cmpd="sng" algn="ctr">
                      <a:solidFill>
                        <a:schemeClr val="tx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FAC090"/>
                    </a:solidFill>
                  </a:tcPr>
                </a:tc>
                <a:tc>
                  <a:txBody>
                    <a:bodyPr/>
                    <a:lstStyle/>
                    <a:p>
                      <a:pPr algn="ctr" fontAlgn="ctr"/>
                      <a:r>
                        <a:rPr lang="en-US" altLang="zh-TW" sz="1500" b="0" i="0" u="none" strike="noStrike">
                          <a:solidFill>
                            <a:srgbClr val="000000"/>
                          </a:solidFill>
                          <a:latin typeface="+mn-lt"/>
                        </a:rPr>
                        <a:t>116.97939</a:t>
                      </a:r>
                    </a:p>
                  </a:txBody>
                  <a:tcPr marL="0" marR="0" marT="0" marB="0" anchor="ctr">
                    <a:lnL>
                      <a:noFill/>
                    </a:lnL>
                    <a:lnR>
                      <a:noFill/>
                    </a:lnR>
                    <a:lnT>
                      <a:noFill/>
                    </a:lnT>
                    <a:lnB>
                      <a:noFill/>
                    </a:lnB>
                    <a:lnTlToBr w="12700" cmpd="sng">
                      <a:noFill/>
                      <a:prstDash val="solid"/>
                    </a:lnTlToBr>
                    <a:lnBlToTr w="12700" cmpd="sng">
                      <a:noFill/>
                      <a:prstDash val="solid"/>
                    </a:lnBlToTr>
                    <a:solidFill>
                      <a:srgbClr val="FAC090"/>
                    </a:solidFill>
                  </a:tcPr>
                </a:tc>
                <a:tc>
                  <a:txBody>
                    <a:bodyPr/>
                    <a:lstStyle/>
                    <a:p>
                      <a:pPr algn="ctr" fontAlgn="ctr"/>
                      <a:r>
                        <a:rPr lang="en-US" altLang="zh-TW" sz="1500" b="0" i="0" u="none" strike="noStrike" dirty="0">
                          <a:solidFill>
                            <a:srgbClr val="000000"/>
                          </a:solidFill>
                          <a:latin typeface="+mn-lt"/>
                        </a:rPr>
                        <a:t>93.5617</a:t>
                      </a:r>
                    </a:p>
                  </a:txBody>
                  <a:tcPr marL="0" marR="0" marT="0" marB="0" anchor="ctr">
                    <a:lnL>
                      <a:noFill/>
                    </a:lnL>
                    <a:lnR>
                      <a:noFill/>
                    </a:lnR>
                    <a:lnT>
                      <a:noFill/>
                    </a:lnT>
                    <a:lnB>
                      <a:noFill/>
                    </a:lnB>
                    <a:lnTlToBr w="12700" cmpd="sng">
                      <a:noFill/>
                      <a:prstDash val="solid"/>
                    </a:lnTlToBr>
                    <a:lnBlToTr w="12700" cmpd="sng">
                      <a:noFill/>
                      <a:prstDash val="solid"/>
                    </a:lnBlToTr>
                    <a:solidFill>
                      <a:srgbClr val="FAC090"/>
                    </a:solidFill>
                  </a:tcPr>
                </a:tc>
                <a:tc>
                  <a:txBody>
                    <a:bodyPr/>
                    <a:lstStyle/>
                    <a:p>
                      <a:pPr algn="ctr" fontAlgn="ctr"/>
                      <a:r>
                        <a:rPr lang="en-US" altLang="zh-TW" sz="1500" b="0" i="0" u="none" strike="noStrike" dirty="0">
                          <a:solidFill>
                            <a:srgbClr val="000000"/>
                          </a:solidFill>
                          <a:latin typeface="+mn-lt"/>
                        </a:rPr>
                        <a:t>70.1577</a:t>
                      </a:r>
                    </a:p>
                  </a:txBody>
                  <a:tcPr marL="0" marR="0" marT="0" marB="0" anchor="ctr">
                    <a:lnL>
                      <a:noFill/>
                    </a:lnL>
                    <a:lnR>
                      <a:noFill/>
                    </a:lnR>
                    <a:lnT>
                      <a:noFill/>
                    </a:lnT>
                    <a:lnB>
                      <a:noFill/>
                    </a:lnB>
                    <a:lnTlToBr w="12700" cmpd="sng">
                      <a:noFill/>
                      <a:prstDash val="solid"/>
                    </a:lnTlToBr>
                    <a:lnBlToTr w="12700" cmpd="sng">
                      <a:noFill/>
                      <a:prstDash val="solid"/>
                    </a:lnBlToTr>
                    <a:solidFill>
                      <a:srgbClr val="FAC090"/>
                    </a:solidFill>
                  </a:tcPr>
                </a:tc>
                <a:tc>
                  <a:txBody>
                    <a:bodyPr/>
                    <a:lstStyle/>
                    <a:p>
                      <a:pPr algn="ctr" fontAlgn="ctr"/>
                      <a:r>
                        <a:rPr lang="en-US" altLang="zh-TW" sz="1500" b="0" i="0" u="none" strike="noStrike" dirty="0">
                          <a:solidFill>
                            <a:srgbClr val="FF0000"/>
                          </a:solidFill>
                          <a:latin typeface="+mn-lt"/>
                        </a:rPr>
                        <a:t>46.7627</a:t>
                      </a:r>
                    </a:p>
                  </a:txBody>
                  <a:tcPr marL="0" marR="0" marT="0" marB="0" anchor="ctr">
                    <a:lnL>
                      <a:noFill/>
                    </a:lnL>
                    <a:lnR>
                      <a:noFill/>
                    </a:lnR>
                    <a:lnT>
                      <a:noFill/>
                    </a:lnT>
                    <a:lnB>
                      <a:noFill/>
                    </a:lnB>
                    <a:lnTlToBr w="12700" cmpd="sng">
                      <a:noFill/>
                      <a:prstDash val="solid"/>
                    </a:lnTlToBr>
                    <a:lnBlToTr w="12700" cmpd="sng">
                      <a:noFill/>
                      <a:prstDash val="solid"/>
                    </a:lnBlToTr>
                    <a:solidFill>
                      <a:srgbClr val="FAC090"/>
                    </a:solidFill>
                  </a:tcPr>
                </a:tc>
                <a:tc>
                  <a:txBody>
                    <a:bodyPr/>
                    <a:lstStyle/>
                    <a:p>
                      <a:pPr algn="ctr" fontAlgn="ctr"/>
                      <a:r>
                        <a:rPr lang="en-US" altLang="zh-TW" sz="1500" b="0" i="0" u="none" strike="noStrike">
                          <a:solidFill>
                            <a:srgbClr val="000000"/>
                          </a:solidFill>
                          <a:latin typeface="+mn-lt"/>
                        </a:rPr>
                        <a:t>23.38135</a:t>
                      </a:r>
                    </a:p>
                  </a:txBody>
                  <a:tcPr marL="0" marR="0" marT="0" marB="0" anchor="ctr">
                    <a:lnL>
                      <a:noFill/>
                    </a:lnL>
                    <a:lnR>
                      <a:noFill/>
                    </a:lnR>
                    <a:lnT>
                      <a:noFill/>
                    </a:lnT>
                    <a:lnB>
                      <a:noFill/>
                    </a:lnB>
                    <a:lnTlToBr w="12700" cmpd="sng">
                      <a:noFill/>
                      <a:prstDash val="solid"/>
                    </a:lnTlToBr>
                    <a:lnBlToTr w="12700" cmpd="sng">
                      <a:noFill/>
                      <a:prstDash val="solid"/>
                    </a:lnBlToTr>
                    <a:solidFill>
                      <a:srgbClr val="FAC090"/>
                    </a:solidFill>
                  </a:tcPr>
                </a:tc>
                <a:tc>
                  <a:txBody>
                    <a:bodyPr/>
                    <a:lstStyle/>
                    <a:p>
                      <a:pPr algn="ctr" fontAlgn="ctr"/>
                      <a:r>
                        <a:rPr lang="en-US" altLang="zh-TW" sz="1500" b="0" i="0" u="none" strike="noStrike">
                          <a:solidFill>
                            <a:srgbClr val="000000"/>
                          </a:solidFill>
                          <a:latin typeface="+mn-lt"/>
                        </a:rPr>
                        <a:t>0</a:t>
                      </a:r>
                    </a:p>
                  </a:txBody>
                  <a:tcPr marL="0" marR="0" marT="0" marB="0" anchor="ctr">
                    <a:lnL>
                      <a:noFill/>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FAC090"/>
                    </a:solidFill>
                  </a:tcPr>
                </a:tc>
              </a:tr>
              <a:tr h="523695">
                <a:tc>
                  <a:txBody>
                    <a:bodyPr/>
                    <a:lstStyle/>
                    <a:p>
                      <a:pPr algn="ctr" fontAlgn="ctr"/>
                      <a:r>
                        <a:rPr lang="en-US" sz="1500" b="0" i="0" u="none" strike="noStrike">
                          <a:solidFill>
                            <a:srgbClr val="000000"/>
                          </a:solidFill>
                          <a:latin typeface="+mn-lt"/>
                        </a:rPr>
                        <a:t>Call Value</a:t>
                      </a:r>
                    </a:p>
                  </a:txBody>
                  <a:tcPr marL="0" marR="0" marT="0" marB="0" anchor="ctr">
                    <a:lnL w="12700" cap="flat" cmpd="sng" algn="ctr">
                      <a:solidFill>
                        <a:schemeClr val="tx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ctr" fontAlgn="ctr"/>
                      <a:r>
                        <a:rPr lang="en-US" altLang="zh-TW" sz="1500" b="0" i="0" u="none" strike="noStrike">
                          <a:solidFill>
                            <a:srgbClr val="000000"/>
                          </a:solidFill>
                          <a:latin typeface="+mn-lt"/>
                        </a:rPr>
                        <a:t>115</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en-US" altLang="zh-TW" sz="1500" b="0" i="0" u="none" strike="noStrike">
                          <a:solidFill>
                            <a:srgbClr val="000000"/>
                          </a:solidFill>
                          <a:latin typeface="+mn-lt"/>
                        </a:rPr>
                        <a:t>92</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en-US" altLang="zh-TW" sz="1500" b="0" i="0" u="none" strike="noStrike">
                          <a:solidFill>
                            <a:srgbClr val="000000"/>
                          </a:solidFill>
                          <a:latin typeface="+mn-lt"/>
                        </a:rPr>
                        <a:t>69</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en-US" altLang="zh-TW" sz="1500" b="0" i="0" u="none" strike="noStrike" dirty="0">
                          <a:solidFill>
                            <a:srgbClr val="FF0000"/>
                          </a:solidFill>
                          <a:latin typeface="+mn-lt"/>
                        </a:rPr>
                        <a:t>46</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en-US" altLang="zh-TW" sz="1500" b="0" i="0" u="none" strike="noStrike">
                          <a:solidFill>
                            <a:srgbClr val="000000"/>
                          </a:solidFill>
                          <a:latin typeface="+mn-lt"/>
                        </a:rPr>
                        <a:t>23</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en-US" altLang="zh-TW" sz="1500" b="0" i="0" u="none" strike="noStrike">
                          <a:solidFill>
                            <a:srgbClr val="000000"/>
                          </a:solidFill>
                          <a:latin typeface="+mn-lt"/>
                        </a:rPr>
                        <a:t>0</a:t>
                      </a:r>
                    </a:p>
                  </a:txBody>
                  <a:tcPr marL="0" marR="0" marT="0" marB="0" anchor="ctr">
                    <a:lnL>
                      <a:noFill/>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r>
              <a:tr h="261847">
                <a:tc>
                  <a:txBody>
                    <a:bodyPr/>
                    <a:lstStyle/>
                    <a:p>
                      <a:pPr algn="ctr" fontAlgn="ctr"/>
                      <a:r>
                        <a:rPr lang="zh-TW" altLang="en-US" sz="1500" b="0" i="0" u="none" strike="noStrike">
                          <a:solidFill>
                            <a:srgbClr val="000000"/>
                          </a:solidFill>
                          <a:latin typeface="+mn-lt"/>
                        </a:rPr>
                        <a:t>　</a:t>
                      </a:r>
                    </a:p>
                  </a:txBody>
                  <a:tcPr marL="0" marR="0" marT="0" marB="0">
                    <a:lnL w="12700" cap="flat" cmpd="sng" algn="ctr">
                      <a:solidFill>
                        <a:schemeClr val="tx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FAC090"/>
                    </a:solidFill>
                  </a:tcPr>
                </a:tc>
                <a:tc gridSpan="6">
                  <a:txBody>
                    <a:bodyPr/>
                    <a:lstStyle/>
                    <a:p>
                      <a:pPr algn="ctr" fontAlgn="ctr"/>
                      <a:r>
                        <a:rPr lang="zh-TW" altLang="en-US" sz="1500" b="0" i="0" u="none" strike="noStrike" dirty="0">
                          <a:solidFill>
                            <a:srgbClr val="000000"/>
                          </a:solidFill>
                          <a:latin typeface="+mn-lt"/>
                        </a:rPr>
                        <a:t>　</a:t>
                      </a:r>
                    </a:p>
                  </a:txBody>
                  <a:tcPr marL="0" marR="0" marT="0" marB="0" anchor="ctr">
                    <a:lnL>
                      <a:noFill/>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FAC090"/>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261847">
                <a:tc>
                  <a:txBody>
                    <a:bodyPr/>
                    <a:lstStyle/>
                    <a:p>
                      <a:pPr algn="ctr" fontAlgn="ctr"/>
                      <a:r>
                        <a:rPr lang="zh-TW" altLang="en-US" sz="1500" b="0" i="0" u="none" strike="noStrike">
                          <a:solidFill>
                            <a:srgbClr val="000000"/>
                          </a:solidFill>
                          <a:latin typeface="+mn-lt"/>
                        </a:rPr>
                        <a:t>　</a:t>
                      </a:r>
                    </a:p>
                  </a:txBody>
                  <a:tcPr marL="0" marR="0" marT="0" marB="0" anchor="ctr">
                    <a:lnL w="12700" cap="flat" cmpd="sng" algn="ctr">
                      <a:solidFill>
                        <a:schemeClr val="tx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FAC090"/>
                    </a:solidFill>
                  </a:tcPr>
                </a:tc>
                <a:tc>
                  <a:txBody>
                    <a:bodyPr/>
                    <a:lstStyle/>
                    <a:p>
                      <a:pPr algn="ctr" fontAlgn="ctr"/>
                      <a:r>
                        <a:rPr lang="zh-TW" altLang="en-US" sz="1500" b="0" i="0" u="none" strike="noStrike">
                          <a:solidFill>
                            <a:srgbClr val="000000"/>
                          </a:solidFill>
                          <a:latin typeface="+mn-lt"/>
                        </a:rPr>
                        <a:t>　</a:t>
                      </a:r>
                    </a:p>
                  </a:txBody>
                  <a:tcPr marL="0" marR="0" marT="0" marB="0" anchor="ctr">
                    <a:lnL>
                      <a:noFill/>
                    </a:lnL>
                    <a:lnR>
                      <a:noFill/>
                    </a:lnR>
                    <a:lnT>
                      <a:noFill/>
                    </a:lnT>
                    <a:lnB>
                      <a:noFill/>
                    </a:lnB>
                    <a:lnTlToBr w="12700" cmpd="sng">
                      <a:noFill/>
                      <a:prstDash val="solid"/>
                    </a:lnTlToBr>
                    <a:lnBlToTr w="12700" cmpd="sng">
                      <a:noFill/>
                      <a:prstDash val="solid"/>
                    </a:lnBlToTr>
                    <a:solidFill>
                      <a:srgbClr val="FAC090"/>
                    </a:solidFill>
                  </a:tcPr>
                </a:tc>
                <a:tc>
                  <a:txBody>
                    <a:bodyPr/>
                    <a:lstStyle/>
                    <a:p>
                      <a:pPr algn="ctr" fontAlgn="ctr"/>
                      <a:r>
                        <a:rPr lang="zh-TW" altLang="en-US" sz="1500" b="0" i="0" u="none" strike="noStrike">
                          <a:solidFill>
                            <a:srgbClr val="000000"/>
                          </a:solidFill>
                          <a:latin typeface="+mn-lt"/>
                        </a:rPr>
                        <a:t>　</a:t>
                      </a:r>
                    </a:p>
                  </a:txBody>
                  <a:tcPr marL="0" marR="0" marT="0" marB="0" anchor="ctr">
                    <a:lnL>
                      <a:noFill/>
                    </a:lnL>
                    <a:lnR>
                      <a:noFill/>
                    </a:lnR>
                    <a:lnT>
                      <a:noFill/>
                    </a:lnT>
                    <a:lnB>
                      <a:noFill/>
                    </a:lnB>
                    <a:lnTlToBr w="12700" cmpd="sng">
                      <a:noFill/>
                      <a:prstDash val="solid"/>
                    </a:lnTlToBr>
                    <a:lnBlToTr w="12700" cmpd="sng">
                      <a:noFill/>
                      <a:prstDash val="solid"/>
                    </a:lnBlToTr>
                    <a:solidFill>
                      <a:srgbClr val="FAC090"/>
                    </a:solidFill>
                  </a:tcPr>
                </a:tc>
                <a:tc>
                  <a:txBody>
                    <a:bodyPr/>
                    <a:lstStyle/>
                    <a:p>
                      <a:pPr algn="ctr" fontAlgn="ctr"/>
                      <a:r>
                        <a:rPr lang="zh-TW" altLang="en-US" sz="1500" b="0" i="0" u="none" strike="noStrike">
                          <a:solidFill>
                            <a:srgbClr val="000000"/>
                          </a:solidFill>
                          <a:latin typeface="+mn-lt"/>
                        </a:rPr>
                        <a:t>　</a:t>
                      </a:r>
                    </a:p>
                  </a:txBody>
                  <a:tcPr marL="0" marR="0" marT="0" marB="0" anchor="ctr">
                    <a:lnL>
                      <a:noFill/>
                    </a:lnL>
                    <a:lnR>
                      <a:noFill/>
                    </a:lnR>
                    <a:lnT>
                      <a:noFill/>
                    </a:lnT>
                    <a:lnB>
                      <a:noFill/>
                    </a:lnB>
                    <a:lnTlToBr w="12700" cmpd="sng">
                      <a:noFill/>
                      <a:prstDash val="solid"/>
                    </a:lnTlToBr>
                    <a:lnBlToTr w="12700" cmpd="sng">
                      <a:noFill/>
                      <a:prstDash val="solid"/>
                    </a:lnBlToTr>
                    <a:solidFill>
                      <a:srgbClr val="FAC090"/>
                    </a:solidFill>
                  </a:tcPr>
                </a:tc>
                <a:tc>
                  <a:txBody>
                    <a:bodyPr/>
                    <a:lstStyle/>
                    <a:p>
                      <a:pPr algn="ctr" fontAlgn="ctr"/>
                      <a:r>
                        <a:rPr lang="zh-TW" altLang="en-US" sz="1500" b="0" i="0" u="none" strike="noStrike">
                          <a:solidFill>
                            <a:srgbClr val="000000"/>
                          </a:solidFill>
                          <a:latin typeface="+mn-lt"/>
                        </a:rPr>
                        <a:t>　</a:t>
                      </a:r>
                    </a:p>
                  </a:txBody>
                  <a:tcPr marL="0" marR="0" marT="0" marB="0" anchor="ctr">
                    <a:lnL>
                      <a:noFill/>
                    </a:lnL>
                    <a:lnR>
                      <a:noFill/>
                    </a:lnR>
                    <a:lnT>
                      <a:noFill/>
                    </a:lnT>
                    <a:lnB>
                      <a:noFill/>
                    </a:lnB>
                    <a:lnTlToBr w="12700" cmpd="sng">
                      <a:noFill/>
                      <a:prstDash val="solid"/>
                    </a:lnTlToBr>
                    <a:lnBlToTr w="12700" cmpd="sng">
                      <a:noFill/>
                      <a:prstDash val="solid"/>
                    </a:lnBlToTr>
                    <a:solidFill>
                      <a:srgbClr val="FAC090"/>
                    </a:solidFill>
                  </a:tcPr>
                </a:tc>
                <a:tc>
                  <a:txBody>
                    <a:bodyPr/>
                    <a:lstStyle/>
                    <a:p>
                      <a:pPr algn="ctr" fontAlgn="ctr"/>
                      <a:r>
                        <a:rPr lang="zh-TW" altLang="en-US" sz="1500" b="0" i="0" u="none" strike="noStrike">
                          <a:solidFill>
                            <a:srgbClr val="000000"/>
                          </a:solidFill>
                          <a:latin typeface="+mn-lt"/>
                        </a:rPr>
                        <a:t>　</a:t>
                      </a:r>
                    </a:p>
                  </a:txBody>
                  <a:tcPr marL="0" marR="0" marT="0" marB="0" anchor="ctr">
                    <a:lnL>
                      <a:noFill/>
                    </a:lnL>
                    <a:lnR>
                      <a:noFill/>
                    </a:lnR>
                    <a:lnT>
                      <a:noFill/>
                    </a:lnT>
                    <a:lnB>
                      <a:noFill/>
                    </a:lnB>
                    <a:lnTlToBr w="12700" cmpd="sng">
                      <a:noFill/>
                      <a:prstDash val="solid"/>
                    </a:lnTlToBr>
                    <a:lnBlToTr w="12700" cmpd="sng">
                      <a:noFill/>
                      <a:prstDash val="solid"/>
                    </a:lnBlToTr>
                    <a:solidFill>
                      <a:srgbClr val="FAC090"/>
                    </a:solidFill>
                  </a:tcPr>
                </a:tc>
                <a:tc>
                  <a:txBody>
                    <a:bodyPr/>
                    <a:lstStyle/>
                    <a:p>
                      <a:pPr algn="ctr" fontAlgn="ctr"/>
                      <a:r>
                        <a:rPr lang="zh-TW" altLang="en-US" sz="1500" b="0" i="0" u="none" strike="noStrike">
                          <a:solidFill>
                            <a:srgbClr val="000000"/>
                          </a:solidFill>
                          <a:latin typeface="+mn-lt"/>
                        </a:rPr>
                        <a:t>　</a:t>
                      </a:r>
                    </a:p>
                  </a:txBody>
                  <a:tcPr marL="0" marR="0" marT="0" marB="0" anchor="ctr">
                    <a:lnL>
                      <a:noFill/>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FAC090"/>
                    </a:solidFill>
                  </a:tcPr>
                </a:tc>
              </a:tr>
              <a:tr h="261847">
                <a:tc>
                  <a:txBody>
                    <a:bodyPr/>
                    <a:lstStyle/>
                    <a:p>
                      <a:pPr algn="ctr" fontAlgn="ctr"/>
                      <a:r>
                        <a:rPr lang="zh-TW" altLang="en-US" sz="1500" b="0" i="0" u="none" strike="noStrike">
                          <a:solidFill>
                            <a:srgbClr val="000000"/>
                          </a:solidFill>
                          <a:latin typeface="+mn-lt"/>
                        </a:rPr>
                        <a:t>　</a:t>
                      </a:r>
                    </a:p>
                  </a:txBody>
                  <a:tcPr marL="0" marR="0" marT="0" marB="0" anchor="ctr">
                    <a:lnL w="12700" cap="flat" cmpd="sng" algn="ctr">
                      <a:solidFill>
                        <a:schemeClr val="tx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FAC090"/>
                    </a:solidFill>
                  </a:tcPr>
                </a:tc>
                <a:tc>
                  <a:txBody>
                    <a:bodyPr/>
                    <a:lstStyle/>
                    <a:p>
                      <a:pPr algn="ctr" fontAlgn="ctr"/>
                      <a:r>
                        <a:rPr lang="zh-TW" altLang="en-US" sz="1500" b="0" i="0" u="none" strike="noStrike">
                          <a:solidFill>
                            <a:srgbClr val="000000"/>
                          </a:solidFill>
                          <a:latin typeface="+mn-lt"/>
                        </a:rPr>
                        <a:t>　</a:t>
                      </a:r>
                    </a:p>
                  </a:txBody>
                  <a:tcPr marL="0" marR="0" marT="0" marB="0" anchor="ctr">
                    <a:lnL>
                      <a:noFill/>
                    </a:lnL>
                    <a:lnR>
                      <a:noFill/>
                    </a:lnR>
                    <a:lnT>
                      <a:noFill/>
                    </a:lnT>
                    <a:lnB>
                      <a:noFill/>
                    </a:lnB>
                    <a:lnTlToBr w="12700" cmpd="sng">
                      <a:noFill/>
                      <a:prstDash val="solid"/>
                    </a:lnTlToBr>
                    <a:lnBlToTr w="12700" cmpd="sng">
                      <a:noFill/>
                      <a:prstDash val="solid"/>
                    </a:lnBlToTr>
                    <a:solidFill>
                      <a:srgbClr val="FAC090"/>
                    </a:solidFill>
                  </a:tcPr>
                </a:tc>
                <a:tc>
                  <a:txBody>
                    <a:bodyPr/>
                    <a:lstStyle/>
                    <a:p>
                      <a:pPr algn="ctr" fontAlgn="ctr"/>
                      <a:r>
                        <a:rPr lang="zh-TW" altLang="en-US" sz="1500" b="0" i="0" u="none" strike="noStrike">
                          <a:solidFill>
                            <a:srgbClr val="000000"/>
                          </a:solidFill>
                          <a:latin typeface="+mn-lt"/>
                        </a:rPr>
                        <a:t>　</a:t>
                      </a:r>
                    </a:p>
                  </a:txBody>
                  <a:tcPr marL="0" marR="0" marT="0" marB="0" anchor="ctr">
                    <a:lnL>
                      <a:noFill/>
                    </a:lnL>
                    <a:lnR>
                      <a:noFill/>
                    </a:lnR>
                    <a:lnT>
                      <a:noFill/>
                    </a:lnT>
                    <a:lnB>
                      <a:noFill/>
                    </a:lnB>
                    <a:lnTlToBr w="12700" cmpd="sng">
                      <a:noFill/>
                      <a:prstDash val="solid"/>
                    </a:lnTlToBr>
                    <a:lnBlToTr w="12700" cmpd="sng">
                      <a:noFill/>
                      <a:prstDash val="solid"/>
                    </a:lnBlToTr>
                    <a:solidFill>
                      <a:srgbClr val="FAC090"/>
                    </a:solidFill>
                  </a:tcPr>
                </a:tc>
                <a:tc>
                  <a:txBody>
                    <a:bodyPr/>
                    <a:lstStyle/>
                    <a:p>
                      <a:pPr algn="ctr" fontAlgn="ctr"/>
                      <a:r>
                        <a:rPr lang="zh-TW" altLang="en-US" sz="1500" b="0" i="0" u="none" strike="noStrike">
                          <a:solidFill>
                            <a:srgbClr val="000000"/>
                          </a:solidFill>
                          <a:latin typeface="+mn-lt"/>
                        </a:rPr>
                        <a:t>　</a:t>
                      </a:r>
                    </a:p>
                  </a:txBody>
                  <a:tcPr marL="0" marR="0" marT="0" marB="0" anchor="ctr">
                    <a:lnL>
                      <a:noFill/>
                    </a:lnL>
                    <a:lnR>
                      <a:noFill/>
                    </a:lnR>
                    <a:lnT>
                      <a:noFill/>
                    </a:lnT>
                    <a:lnB>
                      <a:noFill/>
                    </a:lnB>
                    <a:lnTlToBr w="12700" cmpd="sng">
                      <a:noFill/>
                      <a:prstDash val="solid"/>
                    </a:lnTlToBr>
                    <a:lnBlToTr w="12700" cmpd="sng">
                      <a:noFill/>
                      <a:prstDash val="solid"/>
                    </a:lnBlToTr>
                    <a:solidFill>
                      <a:srgbClr val="FAC090"/>
                    </a:solidFill>
                  </a:tcPr>
                </a:tc>
                <a:tc>
                  <a:txBody>
                    <a:bodyPr/>
                    <a:lstStyle/>
                    <a:p>
                      <a:pPr algn="ctr" fontAlgn="ctr"/>
                      <a:r>
                        <a:rPr lang="zh-TW" altLang="en-US" sz="1500" b="0" i="0" u="none" strike="noStrike">
                          <a:solidFill>
                            <a:srgbClr val="000000"/>
                          </a:solidFill>
                          <a:latin typeface="+mn-lt"/>
                        </a:rPr>
                        <a:t>　</a:t>
                      </a:r>
                    </a:p>
                  </a:txBody>
                  <a:tcPr marL="0" marR="0" marT="0" marB="0" anchor="ctr">
                    <a:lnL>
                      <a:noFill/>
                    </a:lnL>
                    <a:lnR>
                      <a:noFill/>
                    </a:lnR>
                    <a:lnT>
                      <a:noFill/>
                    </a:lnT>
                    <a:lnB>
                      <a:noFill/>
                    </a:lnB>
                    <a:lnTlToBr w="12700" cmpd="sng">
                      <a:noFill/>
                      <a:prstDash val="solid"/>
                    </a:lnTlToBr>
                    <a:lnBlToTr w="12700" cmpd="sng">
                      <a:noFill/>
                      <a:prstDash val="solid"/>
                    </a:lnBlToTr>
                    <a:solidFill>
                      <a:srgbClr val="FAC090"/>
                    </a:solidFill>
                  </a:tcPr>
                </a:tc>
                <a:tc>
                  <a:txBody>
                    <a:bodyPr/>
                    <a:lstStyle/>
                    <a:p>
                      <a:pPr algn="ctr" fontAlgn="ctr"/>
                      <a:r>
                        <a:rPr lang="zh-TW" altLang="en-US" sz="1500" b="0" i="0" u="none" strike="noStrike">
                          <a:solidFill>
                            <a:srgbClr val="000000"/>
                          </a:solidFill>
                          <a:latin typeface="+mn-lt"/>
                        </a:rPr>
                        <a:t>　</a:t>
                      </a:r>
                    </a:p>
                  </a:txBody>
                  <a:tcPr marL="0" marR="0" marT="0" marB="0" anchor="ctr">
                    <a:lnL>
                      <a:noFill/>
                    </a:lnL>
                    <a:lnR>
                      <a:noFill/>
                    </a:lnR>
                    <a:lnT>
                      <a:noFill/>
                    </a:lnT>
                    <a:lnB>
                      <a:noFill/>
                    </a:lnB>
                    <a:lnTlToBr w="12700" cmpd="sng">
                      <a:noFill/>
                      <a:prstDash val="solid"/>
                    </a:lnTlToBr>
                    <a:lnBlToTr w="12700" cmpd="sng">
                      <a:noFill/>
                      <a:prstDash val="solid"/>
                    </a:lnBlToTr>
                    <a:solidFill>
                      <a:srgbClr val="FAC090"/>
                    </a:solidFill>
                  </a:tcPr>
                </a:tc>
                <a:tc>
                  <a:txBody>
                    <a:bodyPr/>
                    <a:lstStyle/>
                    <a:p>
                      <a:pPr algn="ctr" fontAlgn="ctr"/>
                      <a:r>
                        <a:rPr lang="zh-TW" altLang="en-US" sz="1500" b="0" i="0" u="none" strike="noStrike">
                          <a:solidFill>
                            <a:srgbClr val="000000"/>
                          </a:solidFill>
                          <a:latin typeface="+mn-lt"/>
                        </a:rPr>
                        <a:t>　</a:t>
                      </a:r>
                    </a:p>
                  </a:txBody>
                  <a:tcPr marL="0" marR="0" marT="0" marB="0" anchor="ctr">
                    <a:lnL>
                      <a:noFill/>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FAC090"/>
                    </a:solidFill>
                  </a:tcPr>
                </a:tc>
              </a:tr>
              <a:tr h="261847">
                <a:tc>
                  <a:txBody>
                    <a:bodyPr/>
                    <a:lstStyle/>
                    <a:p>
                      <a:pPr algn="ctr" fontAlgn="ctr"/>
                      <a:r>
                        <a:rPr lang="en-US" sz="1500" b="1" i="0" u="none" strike="noStrike">
                          <a:solidFill>
                            <a:srgbClr val="FFFFFF"/>
                          </a:solidFill>
                          <a:latin typeface="+mn-lt"/>
                        </a:rPr>
                        <a:t>CBValue</a:t>
                      </a:r>
                    </a:p>
                  </a:txBody>
                  <a:tcPr marL="0" marR="0" marT="0" marB="0" anchor="ctr">
                    <a:lnL w="12700" cap="flat" cmpd="sng" algn="ctr">
                      <a:solidFill>
                        <a:schemeClr val="tx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E46D0A"/>
                    </a:solidFill>
                  </a:tcPr>
                </a:tc>
                <a:tc>
                  <a:txBody>
                    <a:bodyPr/>
                    <a:lstStyle/>
                    <a:p>
                      <a:pPr algn="ctr" fontAlgn="ctr"/>
                      <a:r>
                        <a:rPr lang="en-US" altLang="zh-TW" sz="1500" b="1" i="0" u="none" strike="noStrike">
                          <a:solidFill>
                            <a:srgbClr val="FFFFFF"/>
                          </a:solidFill>
                          <a:latin typeface="+mn-lt"/>
                        </a:rPr>
                        <a:t>0%</a:t>
                      </a:r>
                    </a:p>
                  </a:txBody>
                  <a:tcPr marL="0" marR="0" marT="0" marB="0" anchor="ctr">
                    <a:lnL>
                      <a:noFill/>
                    </a:lnL>
                    <a:lnR>
                      <a:noFill/>
                    </a:lnR>
                    <a:lnT>
                      <a:noFill/>
                    </a:lnT>
                    <a:lnB>
                      <a:noFill/>
                    </a:lnB>
                    <a:lnTlToBr w="12700" cmpd="sng">
                      <a:noFill/>
                      <a:prstDash val="solid"/>
                    </a:lnTlToBr>
                    <a:lnBlToTr w="12700" cmpd="sng">
                      <a:noFill/>
                      <a:prstDash val="solid"/>
                    </a:lnBlToTr>
                    <a:solidFill>
                      <a:srgbClr val="E46D0A"/>
                    </a:solidFill>
                  </a:tcPr>
                </a:tc>
                <a:tc>
                  <a:txBody>
                    <a:bodyPr/>
                    <a:lstStyle/>
                    <a:p>
                      <a:pPr algn="ctr" fontAlgn="ctr"/>
                      <a:r>
                        <a:rPr lang="en-US" altLang="zh-TW" sz="1500" b="1" i="0" u="none" strike="noStrike">
                          <a:solidFill>
                            <a:srgbClr val="FFFFFF"/>
                          </a:solidFill>
                          <a:latin typeface="+mn-lt"/>
                        </a:rPr>
                        <a:t>20%</a:t>
                      </a:r>
                    </a:p>
                  </a:txBody>
                  <a:tcPr marL="0" marR="0" marT="0" marB="0" anchor="ctr">
                    <a:lnL>
                      <a:noFill/>
                    </a:lnL>
                    <a:lnR>
                      <a:noFill/>
                    </a:lnR>
                    <a:lnT>
                      <a:noFill/>
                    </a:lnT>
                    <a:lnB>
                      <a:noFill/>
                    </a:lnB>
                    <a:lnTlToBr w="12700" cmpd="sng">
                      <a:noFill/>
                      <a:prstDash val="solid"/>
                    </a:lnTlToBr>
                    <a:lnBlToTr w="12700" cmpd="sng">
                      <a:noFill/>
                      <a:prstDash val="solid"/>
                    </a:lnBlToTr>
                    <a:solidFill>
                      <a:srgbClr val="E46D0A"/>
                    </a:solidFill>
                  </a:tcPr>
                </a:tc>
                <a:tc>
                  <a:txBody>
                    <a:bodyPr/>
                    <a:lstStyle/>
                    <a:p>
                      <a:pPr algn="ctr" fontAlgn="ctr"/>
                      <a:r>
                        <a:rPr lang="en-US" altLang="zh-TW" sz="1500" b="1" i="0" u="none" strike="noStrike">
                          <a:solidFill>
                            <a:srgbClr val="FFFFFF"/>
                          </a:solidFill>
                          <a:latin typeface="+mn-lt"/>
                        </a:rPr>
                        <a:t>40%</a:t>
                      </a:r>
                    </a:p>
                  </a:txBody>
                  <a:tcPr marL="0" marR="0" marT="0" marB="0" anchor="ctr">
                    <a:lnL>
                      <a:noFill/>
                    </a:lnL>
                    <a:lnR>
                      <a:noFill/>
                    </a:lnR>
                    <a:lnT>
                      <a:noFill/>
                    </a:lnT>
                    <a:lnB>
                      <a:noFill/>
                    </a:lnB>
                    <a:lnTlToBr w="12700" cmpd="sng">
                      <a:noFill/>
                      <a:prstDash val="solid"/>
                    </a:lnTlToBr>
                    <a:lnBlToTr w="12700" cmpd="sng">
                      <a:noFill/>
                      <a:prstDash val="solid"/>
                    </a:lnBlToTr>
                    <a:solidFill>
                      <a:srgbClr val="E46D0A"/>
                    </a:solidFill>
                  </a:tcPr>
                </a:tc>
                <a:tc>
                  <a:txBody>
                    <a:bodyPr/>
                    <a:lstStyle/>
                    <a:p>
                      <a:pPr algn="ctr" fontAlgn="ctr"/>
                      <a:r>
                        <a:rPr lang="en-US" altLang="zh-TW" sz="1500" b="1" i="0" u="none" strike="noStrike">
                          <a:solidFill>
                            <a:srgbClr val="FFFFFF"/>
                          </a:solidFill>
                          <a:latin typeface="+mn-lt"/>
                        </a:rPr>
                        <a:t>60%</a:t>
                      </a:r>
                    </a:p>
                  </a:txBody>
                  <a:tcPr marL="0" marR="0" marT="0" marB="0" anchor="ctr">
                    <a:lnL>
                      <a:noFill/>
                    </a:lnL>
                    <a:lnR>
                      <a:noFill/>
                    </a:lnR>
                    <a:lnT>
                      <a:noFill/>
                    </a:lnT>
                    <a:lnB>
                      <a:noFill/>
                    </a:lnB>
                    <a:lnTlToBr w="12700" cmpd="sng">
                      <a:noFill/>
                      <a:prstDash val="solid"/>
                    </a:lnTlToBr>
                    <a:lnBlToTr w="12700" cmpd="sng">
                      <a:noFill/>
                      <a:prstDash val="solid"/>
                    </a:lnBlToTr>
                    <a:solidFill>
                      <a:srgbClr val="E46D0A"/>
                    </a:solidFill>
                  </a:tcPr>
                </a:tc>
                <a:tc>
                  <a:txBody>
                    <a:bodyPr/>
                    <a:lstStyle/>
                    <a:p>
                      <a:pPr algn="ctr" fontAlgn="ctr"/>
                      <a:r>
                        <a:rPr lang="en-US" altLang="zh-TW" sz="1500" b="1" i="0" u="none" strike="noStrike">
                          <a:solidFill>
                            <a:srgbClr val="FFFFFF"/>
                          </a:solidFill>
                          <a:latin typeface="+mn-lt"/>
                        </a:rPr>
                        <a:t>80%</a:t>
                      </a:r>
                    </a:p>
                  </a:txBody>
                  <a:tcPr marL="0" marR="0" marT="0" marB="0" anchor="ctr">
                    <a:lnL>
                      <a:noFill/>
                    </a:lnL>
                    <a:lnR>
                      <a:noFill/>
                    </a:lnR>
                    <a:lnT>
                      <a:noFill/>
                    </a:lnT>
                    <a:lnB>
                      <a:noFill/>
                    </a:lnB>
                    <a:lnTlToBr w="12700" cmpd="sng">
                      <a:noFill/>
                      <a:prstDash val="solid"/>
                    </a:lnTlToBr>
                    <a:lnBlToTr w="12700" cmpd="sng">
                      <a:noFill/>
                      <a:prstDash val="solid"/>
                    </a:lnBlToTr>
                    <a:solidFill>
                      <a:srgbClr val="E46D0A"/>
                    </a:solidFill>
                  </a:tcPr>
                </a:tc>
                <a:tc>
                  <a:txBody>
                    <a:bodyPr/>
                    <a:lstStyle/>
                    <a:p>
                      <a:pPr algn="ctr" fontAlgn="ctr"/>
                      <a:r>
                        <a:rPr lang="en-US" altLang="zh-TW" sz="1500" b="1" i="0" u="none" strike="noStrike">
                          <a:solidFill>
                            <a:srgbClr val="FFFFFF"/>
                          </a:solidFill>
                          <a:latin typeface="+mn-lt"/>
                        </a:rPr>
                        <a:t>100%</a:t>
                      </a:r>
                    </a:p>
                  </a:txBody>
                  <a:tcPr marL="0" marR="0" marT="0" marB="0" anchor="ctr">
                    <a:lnL>
                      <a:noFill/>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E46D0A"/>
                    </a:solidFill>
                  </a:tcPr>
                </a:tc>
              </a:tr>
              <a:tr h="523695">
                <a:tc>
                  <a:txBody>
                    <a:bodyPr/>
                    <a:lstStyle/>
                    <a:p>
                      <a:pPr algn="ctr" fontAlgn="ctr"/>
                      <a:r>
                        <a:rPr lang="zh-TW" altLang="en-US" sz="1500" b="0" i="0" u="none" strike="noStrike">
                          <a:solidFill>
                            <a:srgbClr val="000000"/>
                          </a:solidFill>
                          <a:latin typeface="+mn-lt"/>
                        </a:rPr>
                        <a:t>　</a:t>
                      </a:r>
                    </a:p>
                  </a:txBody>
                  <a:tcPr marL="0" marR="0" marT="0" marB="0" anchor="ctr">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AC090"/>
                    </a:solidFill>
                  </a:tcPr>
                </a:tc>
                <a:tc>
                  <a:txBody>
                    <a:bodyPr/>
                    <a:lstStyle/>
                    <a:p>
                      <a:pPr algn="ctr" fontAlgn="ctr"/>
                      <a:r>
                        <a:rPr lang="en-US" altLang="zh-TW" sz="1500" b="0" i="0" u="none" strike="noStrike" dirty="0">
                          <a:solidFill>
                            <a:schemeClr val="tx1"/>
                          </a:solidFill>
                          <a:latin typeface="+mn-lt"/>
                        </a:rPr>
                        <a:t>116.979 </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AC090"/>
                    </a:solidFill>
                  </a:tcPr>
                </a:tc>
                <a:tc>
                  <a:txBody>
                    <a:bodyPr/>
                    <a:lstStyle/>
                    <a:p>
                      <a:pPr algn="ctr" fontAlgn="ctr"/>
                      <a:r>
                        <a:rPr lang="en-US" altLang="zh-TW" sz="1500" b="0" i="0" u="none" strike="noStrike">
                          <a:solidFill>
                            <a:srgbClr val="000000"/>
                          </a:solidFill>
                          <a:latin typeface="+mn-lt"/>
                        </a:rPr>
                        <a:t>114.830 </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AC090"/>
                    </a:solidFill>
                  </a:tcPr>
                </a:tc>
                <a:tc>
                  <a:txBody>
                    <a:bodyPr/>
                    <a:lstStyle/>
                    <a:p>
                      <a:pPr algn="ctr" fontAlgn="ctr"/>
                      <a:r>
                        <a:rPr lang="en-US" altLang="zh-TW" sz="1500" b="0" i="0" u="none" strike="noStrike">
                          <a:solidFill>
                            <a:srgbClr val="000000"/>
                          </a:solidFill>
                          <a:latin typeface="+mn-lt"/>
                        </a:rPr>
                        <a:t>113.359 </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AC090"/>
                    </a:solidFill>
                  </a:tcPr>
                </a:tc>
                <a:tc>
                  <a:txBody>
                    <a:bodyPr/>
                    <a:lstStyle/>
                    <a:p>
                      <a:pPr algn="ctr" fontAlgn="ctr"/>
                      <a:r>
                        <a:rPr lang="en-US" altLang="zh-TW" sz="1500" b="0" i="0" u="none" strike="noStrike" dirty="0">
                          <a:solidFill>
                            <a:srgbClr val="FF0000"/>
                          </a:solidFill>
                          <a:latin typeface="+mn-lt"/>
                        </a:rPr>
                        <a:t>112.294 </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AC090"/>
                    </a:solidFill>
                  </a:tcPr>
                </a:tc>
                <a:tc>
                  <a:txBody>
                    <a:bodyPr/>
                    <a:lstStyle/>
                    <a:p>
                      <a:pPr algn="ctr" fontAlgn="ctr"/>
                      <a:r>
                        <a:rPr lang="en-US" altLang="zh-TW" sz="1500" b="0" i="0" u="none" strike="noStrike">
                          <a:solidFill>
                            <a:srgbClr val="000000"/>
                          </a:solidFill>
                          <a:latin typeface="+mn-lt"/>
                        </a:rPr>
                        <a:t>111.397 </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AC090"/>
                    </a:solidFill>
                  </a:tcPr>
                </a:tc>
                <a:tc>
                  <a:txBody>
                    <a:bodyPr/>
                    <a:lstStyle/>
                    <a:p>
                      <a:pPr algn="ctr" fontAlgn="ctr"/>
                      <a:r>
                        <a:rPr lang="en-US" altLang="zh-TW" sz="1500" b="0" i="0" u="none" strike="noStrike" dirty="0">
                          <a:solidFill>
                            <a:srgbClr val="000000"/>
                          </a:solidFill>
                          <a:latin typeface="+mn-lt"/>
                        </a:rPr>
                        <a:t>110.629 </a:t>
                      </a:r>
                    </a:p>
                  </a:txBody>
                  <a:tcPr marL="0" marR="0" marT="0" marB="0" anchor="ctr">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AC090"/>
                    </a:solidFill>
                  </a:tcPr>
                </a:tc>
              </a:tr>
            </a:tbl>
          </a:graphicData>
        </a:graphic>
      </p:graphicFrame>
      <p:sp>
        <p:nvSpPr>
          <p:cNvPr id="20" name="文字方塊 4"/>
          <p:cNvSpPr txBox="1"/>
          <p:nvPr/>
        </p:nvSpPr>
        <p:spPr>
          <a:xfrm>
            <a:off x="2112601" y="5373216"/>
            <a:ext cx="4331607" cy="359394"/>
          </a:xfrm>
          <a:prstGeom prst="rect">
            <a:avLst/>
          </a:prstGeom>
        </p:spPr>
        <p:style>
          <a:lnRef idx="2">
            <a:schemeClr val="dk1"/>
          </a:lnRef>
          <a:fillRef idx="1">
            <a:schemeClr val="lt1"/>
          </a:fillRef>
          <a:effectRef idx="0">
            <a:schemeClr val="dk1"/>
          </a:effectRef>
          <a:fontRef idx="minor">
            <a:schemeClr val="dk1"/>
          </a:fontRef>
        </p:style>
        <p:txBody>
          <a:bodyPr wrap="square" rtlCol="0" anchor="t">
            <a:sp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altLang="zh-TW" sz="1600" dirty="0"/>
              <a:t>Call Value </a:t>
            </a:r>
            <a:r>
              <a:rPr lang="zh-TW" altLang="en-US" sz="1600" dirty="0"/>
              <a:t>皆小於 </a:t>
            </a:r>
            <a:r>
              <a:rPr lang="en-US" altLang="zh-TW" sz="1600" dirty="0"/>
              <a:t>CB</a:t>
            </a:r>
            <a:r>
              <a:rPr lang="zh-TW" altLang="en-US" sz="1600" dirty="0"/>
              <a:t> 存續價值，該點贖回</a:t>
            </a:r>
          </a:p>
        </p:txBody>
      </p:sp>
    </p:spTree>
    <p:extLst>
      <p:ext uri="{BB962C8B-B14F-4D97-AF65-F5344CB8AC3E}">
        <p14:creationId xmlns="" xmlns:p14="http://schemas.microsoft.com/office/powerpoint/2010/main" val="76852340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547664" y="303647"/>
            <a:ext cx="6480720" cy="778098"/>
          </a:xfrm>
          <a:effectLst>
            <a:outerShdw blurRad="50800" dist="38100" dir="2700000" algn="tl" rotWithShape="0">
              <a:prstClr val="black">
                <a:alpha val="40000"/>
              </a:prstClr>
            </a:outerShdw>
          </a:effectLst>
        </p:spPr>
        <p:txBody>
          <a:bodyPr>
            <a:normAutofit/>
          </a:bodyPr>
          <a:lstStyle/>
          <a:p>
            <a:pPr algn="l"/>
            <a:r>
              <a:rPr lang="zh-TW" altLang="en-US" sz="4000" dirty="0" smtClean="0">
                <a:latin typeface="標楷體" pitchFamily="65" charset="-120"/>
                <a:ea typeface="標楷體" pitchFamily="65" charset="-120"/>
                <a:cs typeface="Times New Roman" pitchFamily="18" charset="0"/>
              </a:rPr>
              <a:t>償債順序對於評價的影響</a:t>
            </a:r>
            <a:endParaRPr lang="zh-TW" altLang="en-US" sz="4000" dirty="0">
              <a:latin typeface="標楷體" pitchFamily="65" charset="-120"/>
              <a:ea typeface="標楷體" pitchFamily="65" charset="-120"/>
              <a:cs typeface="Times New Roman" pitchFamily="18" charset="0"/>
            </a:endParaRPr>
          </a:p>
        </p:txBody>
      </p:sp>
      <p:cxnSp>
        <p:nvCxnSpPr>
          <p:cNvPr id="4" name="直線接點 3"/>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內容版面配置區 4"/>
          <p:cNvSpPr>
            <a:spLocks noGrp="1"/>
          </p:cNvSpPr>
          <p:nvPr>
            <p:ph idx="1"/>
          </p:nvPr>
        </p:nvSpPr>
        <p:spPr>
          <a:xfrm>
            <a:off x="395536" y="1412776"/>
            <a:ext cx="8352928" cy="4713387"/>
          </a:xfrm>
        </p:spPr>
        <p:txBody>
          <a:bodyPr>
            <a:normAutofit fontScale="92500"/>
          </a:bodyPr>
          <a:lstStyle/>
          <a:p>
            <a:r>
              <a:rPr lang="zh-TW" altLang="en-US" sz="3000" dirty="0" smtClean="0">
                <a:latin typeface="標楷體" pitchFamily="65" charset="-120"/>
                <a:ea typeface="標楷體" pitchFamily="65" charset="-120"/>
              </a:rPr>
              <a:t>根據</a:t>
            </a:r>
            <a:r>
              <a:rPr lang="en-US" altLang="zh-TW" sz="3000" dirty="0" smtClean="0">
                <a:latin typeface="標楷體" pitchFamily="65" charset="-120"/>
                <a:ea typeface="標楷體" pitchFamily="65" charset="-120"/>
              </a:rPr>
              <a:t>Brennan and Schwartz</a:t>
            </a:r>
            <a:r>
              <a:rPr lang="zh-TW" altLang="en-US" sz="3000" dirty="0" smtClean="0">
                <a:latin typeface="標楷體" pitchFamily="65" charset="-120"/>
                <a:ea typeface="標楷體" pitchFamily="65" charset="-120"/>
              </a:rPr>
              <a:t>假設，普通債的償債順序高於可轉債。然而在實際的環境中不一定符合此假設，因此我們在模型中亦考量了如果可轉債的償債順序高於普通債時，在模型中要如何調整。</a:t>
            </a:r>
            <a:endParaRPr lang="en-US" altLang="zh-TW" sz="3000" dirty="0" smtClean="0">
              <a:latin typeface="標楷體" pitchFamily="65" charset="-120"/>
              <a:ea typeface="標楷體" pitchFamily="65" charset="-120"/>
            </a:endParaRPr>
          </a:p>
          <a:p>
            <a:endParaRPr lang="en-US" altLang="zh-TW" sz="3000" dirty="0" smtClean="0">
              <a:latin typeface="標楷體" pitchFamily="65" charset="-120"/>
              <a:ea typeface="標楷體" pitchFamily="65" charset="-120"/>
            </a:endParaRPr>
          </a:p>
          <a:p>
            <a:r>
              <a:rPr lang="zh-TW" altLang="en-US" sz="3000" dirty="0" smtClean="0">
                <a:latin typeface="標楷體" pitchFamily="65" charset="-120"/>
                <a:ea typeface="標楷體" pitchFamily="65" charset="-120"/>
              </a:rPr>
              <a:t>由於</a:t>
            </a:r>
            <a:r>
              <a:rPr lang="zh-TW" altLang="en-US" sz="3000" dirty="0" smtClean="0">
                <a:solidFill>
                  <a:srgbClr val="FF0000"/>
                </a:solidFill>
                <a:latin typeface="標楷體" pitchFamily="65" charset="-120"/>
                <a:ea typeface="標楷體" pitchFamily="65" charset="-120"/>
              </a:rPr>
              <a:t>償債順序所牽涉的問題只在公司違約時發生</a:t>
            </a:r>
            <a:r>
              <a:rPr lang="zh-TW" altLang="en-US" sz="3000" dirty="0" smtClean="0">
                <a:latin typeface="標楷體" pitchFamily="65" charset="-120"/>
                <a:ea typeface="標楷體" pitchFamily="65" charset="-120"/>
              </a:rPr>
              <a:t>，而公司違約時股東權益必為零，所以模型中的</a:t>
            </a:r>
            <a:r>
              <a:rPr lang="zh-TW" altLang="en-US" sz="3000" dirty="0" smtClean="0">
                <a:solidFill>
                  <a:srgbClr val="FF0000"/>
                </a:solidFill>
                <a:latin typeface="標楷體" pitchFamily="65" charset="-120"/>
                <a:ea typeface="標楷體" pitchFamily="65" charset="-120"/>
              </a:rPr>
              <a:t>股東權益在未違約時的價值皆不受影響</a:t>
            </a:r>
            <a:r>
              <a:rPr lang="zh-TW" altLang="en-US" sz="3000" dirty="0" smtClean="0">
                <a:latin typeface="標楷體" pitchFamily="65" charset="-120"/>
                <a:ea typeface="標楷體" pitchFamily="65" charset="-120"/>
              </a:rPr>
              <a:t>，影響的為普通債和可轉債在違約時的價值計算方式。</a:t>
            </a:r>
          </a:p>
          <a:p>
            <a:endParaRPr lang="en-US" altLang="zh-TW" dirty="0" smtClean="0">
              <a:latin typeface="標楷體" pitchFamily="65" charset="-120"/>
              <a:ea typeface="標楷體" pitchFamily="65" charset="-120"/>
            </a:endParaRPr>
          </a:p>
        </p:txBody>
      </p:sp>
    </p:spTree>
    <p:extLst>
      <p:ext uri="{BB962C8B-B14F-4D97-AF65-F5344CB8AC3E}">
        <p14:creationId xmlns="" xmlns:p14="http://schemas.microsoft.com/office/powerpoint/2010/main" val="76852340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547664" y="303647"/>
            <a:ext cx="6480720" cy="778098"/>
          </a:xfrm>
          <a:effectLst>
            <a:outerShdw blurRad="50800" dist="38100" dir="2700000" algn="tl" rotWithShape="0">
              <a:prstClr val="black">
                <a:alpha val="40000"/>
              </a:prstClr>
            </a:outerShdw>
          </a:effectLst>
        </p:spPr>
        <p:txBody>
          <a:bodyPr>
            <a:normAutofit/>
          </a:bodyPr>
          <a:lstStyle/>
          <a:p>
            <a:pPr algn="l"/>
            <a:r>
              <a:rPr lang="zh-TW" altLang="en-US" sz="4000" dirty="0" smtClean="0">
                <a:latin typeface="標楷體" pitchFamily="65" charset="-120"/>
                <a:ea typeface="標楷體" pitchFamily="65" charset="-120"/>
                <a:cs typeface="Times New Roman" pitchFamily="18" charset="0"/>
              </a:rPr>
              <a:t>償債順序對於評價的影響</a:t>
            </a:r>
            <a:endParaRPr lang="zh-TW" altLang="en-US" sz="4000" dirty="0">
              <a:latin typeface="標楷體" pitchFamily="65" charset="-120"/>
              <a:ea typeface="標楷體" pitchFamily="65" charset="-120"/>
              <a:cs typeface="Times New Roman" pitchFamily="18" charset="0"/>
            </a:endParaRPr>
          </a:p>
        </p:txBody>
      </p:sp>
      <p:cxnSp>
        <p:nvCxnSpPr>
          <p:cNvPr id="4" name="直線接點 3"/>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內容版面配置區 4"/>
          <p:cNvSpPr>
            <a:spLocks noGrp="1"/>
          </p:cNvSpPr>
          <p:nvPr>
            <p:ph idx="1"/>
          </p:nvPr>
        </p:nvSpPr>
        <p:spPr>
          <a:xfrm>
            <a:off x="395536" y="1412776"/>
            <a:ext cx="8352928" cy="4713387"/>
          </a:xfrm>
        </p:spPr>
        <p:txBody>
          <a:bodyPr>
            <a:normAutofit/>
          </a:bodyPr>
          <a:lstStyle/>
          <a:p>
            <a:r>
              <a:rPr lang="zh-TW" altLang="en-US" dirty="0" smtClean="0">
                <a:latin typeface="標楷體" pitchFamily="65" charset="-120"/>
                <a:ea typeface="標楷體" pitchFamily="65" charset="-120"/>
              </a:rPr>
              <a:t>到期日：</a:t>
            </a:r>
            <a:endParaRPr lang="en-US" altLang="zh-TW" dirty="0" smtClean="0">
              <a:latin typeface="標楷體" pitchFamily="65" charset="-120"/>
              <a:ea typeface="標楷體" pitchFamily="65" charset="-120"/>
            </a:endParaRPr>
          </a:p>
          <a:p>
            <a:endParaRPr lang="en-US" altLang="zh-TW" dirty="0" smtClean="0">
              <a:latin typeface="標楷體" pitchFamily="65" charset="-120"/>
              <a:ea typeface="標楷體" pitchFamily="65" charset="-120"/>
            </a:endParaRPr>
          </a:p>
          <a:p>
            <a:endParaRPr lang="en-US" altLang="zh-TW" dirty="0" smtClean="0">
              <a:latin typeface="標楷體" pitchFamily="65" charset="-120"/>
              <a:ea typeface="標楷體" pitchFamily="65" charset="-120"/>
            </a:endParaRPr>
          </a:p>
          <a:p>
            <a:r>
              <a:rPr lang="zh-TW" altLang="en-US" dirty="0" smtClean="0">
                <a:latin typeface="標楷體" pitchFamily="65" charset="-120"/>
                <a:ea typeface="標楷體" pitchFamily="65" charset="-120"/>
              </a:rPr>
              <a:t>到期前：</a:t>
            </a:r>
            <a:endParaRPr lang="en-US" altLang="zh-TW" dirty="0" smtClean="0">
              <a:latin typeface="標楷體" pitchFamily="65" charset="-120"/>
              <a:ea typeface="標楷體" pitchFamily="65" charset="-120"/>
            </a:endParaRPr>
          </a:p>
          <a:p>
            <a:endParaRPr lang="en-US" altLang="zh-TW" dirty="0" smtClean="0">
              <a:latin typeface="標楷體" pitchFamily="65" charset="-120"/>
              <a:ea typeface="標楷體" pitchFamily="65" charset="-120"/>
            </a:endParaRPr>
          </a:p>
          <a:p>
            <a:endParaRPr lang="en-US" altLang="zh-TW" dirty="0" smtClean="0">
              <a:latin typeface="標楷體" pitchFamily="65" charset="-120"/>
              <a:ea typeface="標楷體" pitchFamily="65" charset="-120"/>
            </a:endParaRPr>
          </a:p>
          <a:p>
            <a:r>
              <a:rPr lang="zh-TW" altLang="en-US" dirty="0" smtClean="0">
                <a:latin typeface="標楷體" pitchFamily="65" charset="-120"/>
                <a:ea typeface="標楷體" pitchFamily="65" charset="-120"/>
              </a:rPr>
              <a:t>發行日：</a:t>
            </a:r>
            <a:endParaRPr lang="en-US" altLang="zh-TW" dirty="0" smtClean="0">
              <a:latin typeface="標楷體" pitchFamily="65" charset="-120"/>
              <a:ea typeface="標楷體" pitchFamily="65" charset="-120"/>
            </a:endParaRPr>
          </a:p>
          <a:p>
            <a:pPr lvl="1"/>
            <a:r>
              <a:rPr lang="zh-TW" altLang="en-US" dirty="0" smtClean="0">
                <a:latin typeface="標楷體" pitchFamily="65" charset="-120"/>
                <a:ea typeface="標楷體" pitchFamily="65" charset="-120"/>
              </a:rPr>
              <a:t>無債息，不存在違約狀況</a:t>
            </a:r>
            <a:endParaRPr lang="en-US" altLang="zh-TW" dirty="0" smtClean="0">
              <a:latin typeface="標楷體" pitchFamily="65" charset="-120"/>
              <a:ea typeface="標楷體" pitchFamily="65" charset="-120"/>
            </a:endParaRPr>
          </a:p>
          <a:p>
            <a:endParaRPr lang="en-US" altLang="zh-TW" dirty="0" smtClean="0">
              <a:latin typeface="標楷體" pitchFamily="65" charset="-120"/>
              <a:ea typeface="標楷體" pitchFamily="65" charset="-120"/>
            </a:endParaRPr>
          </a:p>
        </p:txBody>
      </p:sp>
      <p:graphicFrame>
        <p:nvGraphicFramePr>
          <p:cNvPr id="92162" name="Object 2"/>
          <p:cNvGraphicFramePr>
            <a:graphicFrameLocks noChangeAspect="1"/>
          </p:cNvGraphicFramePr>
          <p:nvPr>
            <p:extLst>
              <p:ext uri="{D42A27DB-BD31-4B8C-83A1-F6EECF244321}">
                <p14:modId xmlns="" xmlns:p14="http://schemas.microsoft.com/office/powerpoint/2010/main" val="1855762418"/>
              </p:ext>
            </p:extLst>
          </p:nvPr>
        </p:nvGraphicFramePr>
        <p:xfrm>
          <a:off x="622300" y="2143125"/>
          <a:ext cx="8261350" cy="339725"/>
        </p:xfrm>
        <a:graphic>
          <a:graphicData uri="http://schemas.openxmlformats.org/presentationml/2006/ole">
            <p:oleObj spid="_x0000_s92190" name="Equation" r:id="rId3" imgW="5537200" imgH="228600" progId="Equation.DSMT4">
              <p:embed/>
            </p:oleObj>
          </a:graphicData>
        </a:graphic>
      </p:graphicFrame>
      <p:graphicFrame>
        <p:nvGraphicFramePr>
          <p:cNvPr id="92163" name="Object 3"/>
          <p:cNvGraphicFramePr>
            <a:graphicFrameLocks noChangeAspect="1"/>
          </p:cNvGraphicFramePr>
          <p:nvPr>
            <p:extLst>
              <p:ext uri="{D42A27DB-BD31-4B8C-83A1-F6EECF244321}">
                <p14:modId xmlns="" xmlns:p14="http://schemas.microsoft.com/office/powerpoint/2010/main" val="2593050071"/>
              </p:ext>
            </p:extLst>
          </p:nvPr>
        </p:nvGraphicFramePr>
        <p:xfrm>
          <a:off x="652463" y="2605088"/>
          <a:ext cx="6900862" cy="373062"/>
        </p:xfrm>
        <a:graphic>
          <a:graphicData uri="http://schemas.openxmlformats.org/presentationml/2006/ole">
            <p:oleObj spid="_x0000_s92191" name="Equation" r:id="rId4" imgW="4241800" imgH="228600" progId="Equation.DSMT4">
              <p:embed/>
            </p:oleObj>
          </a:graphicData>
        </a:graphic>
      </p:graphicFrame>
      <p:graphicFrame>
        <p:nvGraphicFramePr>
          <p:cNvPr id="92164" name="Object 4"/>
          <p:cNvGraphicFramePr>
            <a:graphicFrameLocks noChangeAspect="1"/>
          </p:cNvGraphicFramePr>
          <p:nvPr>
            <p:extLst>
              <p:ext uri="{D42A27DB-BD31-4B8C-83A1-F6EECF244321}">
                <p14:modId xmlns="" xmlns:p14="http://schemas.microsoft.com/office/powerpoint/2010/main" val="4257994438"/>
              </p:ext>
            </p:extLst>
          </p:nvPr>
        </p:nvGraphicFramePr>
        <p:xfrm>
          <a:off x="646113" y="3744913"/>
          <a:ext cx="7250112" cy="698500"/>
        </p:xfrm>
        <a:graphic>
          <a:graphicData uri="http://schemas.openxmlformats.org/presentationml/2006/ole">
            <p:oleObj spid="_x0000_s92192" name="Equation" r:id="rId5" imgW="4762500" imgH="457200" progId="Equation.DSMT4">
              <p:embed/>
            </p:oleObj>
          </a:graphicData>
        </a:graphic>
      </p:graphicFrame>
      <p:graphicFrame>
        <p:nvGraphicFramePr>
          <p:cNvPr id="92165" name="Object 5"/>
          <p:cNvGraphicFramePr>
            <a:graphicFrameLocks noChangeAspect="1"/>
          </p:cNvGraphicFramePr>
          <p:nvPr/>
        </p:nvGraphicFramePr>
        <p:xfrm>
          <a:off x="683568" y="4496098"/>
          <a:ext cx="6756400" cy="373062"/>
        </p:xfrm>
        <a:graphic>
          <a:graphicData uri="http://schemas.openxmlformats.org/presentationml/2006/ole">
            <p:oleObj spid="_x0000_s92193" name="Equation" r:id="rId6" imgW="4152900" imgH="228600" progId="Equation.DSMT4">
              <p:embed/>
            </p:oleObj>
          </a:graphicData>
        </a:graphic>
      </p:graphicFrame>
      <p:sp>
        <p:nvSpPr>
          <p:cNvPr id="9" name="文字方塊 8"/>
          <p:cNvSpPr txBox="1"/>
          <p:nvPr/>
        </p:nvSpPr>
        <p:spPr>
          <a:xfrm>
            <a:off x="2627784" y="2348880"/>
            <a:ext cx="1368152"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公司剩餘價值</a:t>
            </a:r>
            <a:endParaRPr lang="zh-TW" altLang="en-US" sz="1500" dirty="0">
              <a:solidFill>
                <a:srgbClr val="FF0000"/>
              </a:solidFill>
              <a:latin typeface="標楷體" pitchFamily="65" charset="-120"/>
              <a:ea typeface="標楷體" pitchFamily="65" charset="-120"/>
            </a:endParaRPr>
          </a:p>
        </p:txBody>
      </p:sp>
      <p:sp>
        <p:nvSpPr>
          <p:cNvPr id="10" name="文字方塊 9"/>
          <p:cNvSpPr txBox="1"/>
          <p:nvPr/>
        </p:nvSpPr>
        <p:spPr>
          <a:xfrm>
            <a:off x="4644008" y="2348880"/>
            <a:ext cx="1728192"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可轉債到期日價值</a:t>
            </a:r>
            <a:endParaRPr lang="zh-TW" altLang="en-US" sz="1500" dirty="0">
              <a:solidFill>
                <a:srgbClr val="FF0000"/>
              </a:solidFill>
              <a:latin typeface="標楷體" pitchFamily="65" charset="-120"/>
              <a:ea typeface="標楷體" pitchFamily="65" charset="-120"/>
            </a:endParaRPr>
          </a:p>
        </p:txBody>
      </p:sp>
      <p:sp>
        <p:nvSpPr>
          <p:cNvPr id="11" name="文字方塊 10"/>
          <p:cNvSpPr txBox="1"/>
          <p:nvPr/>
        </p:nvSpPr>
        <p:spPr>
          <a:xfrm>
            <a:off x="2483768" y="2817803"/>
            <a:ext cx="1368152"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公司剩餘價值</a:t>
            </a:r>
            <a:endParaRPr lang="zh-TW" altLang="en-US" sz="1500" dirty="0">
              <a:solidFill>
                <a:srgbClr val="FF0000"/>
              </a:solidFill>
              <a:latin typeface="標楷體" pitchFamily="65" charset="-120"/>
              <a:ea typeface="標楷體" pitchFamily="65" charset="-120"/>
            </a:endParaRPr>
          </a:p>
        </p:txBody>
      </p:sp>
      <p:sp>
        <p:nvSpPr>
          <p:cNvPr id="12" name="文字方塊 11"/>
          <p:cNvSpPr txBox="1"/>
          <p:nvPr/>
        </p:nvSpPr>
        <p:spPr>
          <a:xfrm>
            <a:off x="4139952" y="2817803"/>
            <a:ext cx="1368152"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可轉債價值</a:t>
            </a:r>
            <a:endParaRPr lang="zh-TW" altLang="en-US" sz="1500" dirty="0">
              <a:solidFill>
                <a:srgbClr val="FF0000"/>
              </a:solidFill>
              <a:latin typeface="標楷體" pitchFamily="65" charset="-120"/>
              <a:ea typeface="標楷體" pitchFamily="65" charset="-120"/>
            </a:endParaRPr>
          </a:p>
        </p:txBody>
      </p:sp>
      <p:sp>
        <p:nvSpPr>
          <p:cNvPr id="13" name="文字方塊 12"/>
          <p:cNvSpPr txBox="1"/>
          <p:nvPr/>
        </p:nvSpPr>
        <p:spPr>
          <a:xfrm>
            <a:off x="2699792" y="3933056"/>
            <a:ext cx="1368152"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公司剩餘價值</a:t>
            </a:r>
            <a:endParaRPr lang="zh-TW" altLang="en-US" sz="1500" dirty="0">
              <a:solidFill>
                <a:srgbClr val="FF0000"/>
              </a:solidFill>
              <a:latin typeface="標楷體" pitchFamily="65" charset="-120"/>
              <a:ea typeface="標楷體" pitchFamily="65" charset="-120"/>
            </a:endParaRPr>
          </a:p>
        </p:txBody>
      </p:sp>
      <p:sp>
        <p:nvSpPr>
          <p:cNvPr id="14" name="文字方塊 13"/>
          <p:cNvSpPr txBox="1"/>
          <p:nvPr/>
        </p:nvSpPr>
        <p:spPr>
          <a:xfrm>
            <a:off x="5436096" y="3969931"/>
            <a:ext cx="1728192"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可轉債價值</a:t>
            </a:r>
            <a:endParaRPr lang="zh-TW" altLang="en-US" sz="1500" dirty="0">
              <a:solidFill>
                <a:srgbClr val="FF0000"/>
              </a:solidFill>
              <a:latin typeface="標楷體" pitchFamily="65" charset="-120"/>
              <a:ea typeface="標楷體" pitchFamily="65" charset="-120"/>
            </a:endParaRPr>
          </a:p>
        </p:txBody>
      </p:sp>
      <p:sp>
        <p:nvSpPr>
          <p:cNvPr id="15" name="文字方塊 14"/>
          <p:cNvSpPr txBox="1"/>
          <p:nvPr/>
        </p:nvSpPr>
        <p:spPr>
          <a:xfrm>
            <a:off x="2636168" y="4690011"/>
            <a:ext cx="1368152"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公司剩餘價值</a:t>
            </a:r>
            <a:endParaRPr lang="zh-TW" altLang="en-US" sz="1500" dirty="0">
              <a:solidFill>
                <a:srgbClr val="FF0000"/>
              </a:solidFill>
              <a:latin typeface="標楷體" pitchFamily="65" charset="-120"/>
              <a:ea typeface="標楷體" pitchFamily="65" charset="-120"/>
            </a:endParaRPr>
          </a:p>
        </p:txBody>
      </p:sp>
      <p:sp>
        <p:nvSpPr>
          <p:cNvPr id="16" name="文字方塊 15"/>
          <p:cNvSpPr txBox="1"/>
          <p:nvPr/>
        </p:nvSpPr>
        <p:spPr>
          <a:xfrm>
            <a:off x="4067944" y="4725144"/>
            <a:ext cx="1368152" cy="323165"/>
          </a:xfrm>
          <a:prstGeom prst="rect">
            <a:avLst/>
          </a:prstGeom>
          <a:noFill/>
        </p:spPr>
        <p:txBody>
          <a:bodyPr wrap="square" rtlCol="0">
            <a:spAutoFit/>
          </a:bodyPr>
          <a:lstStyle/>
          <a:p>
            <a:r>
              <a:rPr lang="zh-TW" altLang="en-US" sz="1500" dirty="0" smtClean="0">
                <a:solidFill>
                  <a:srgbClr val="FF0000"/>
                </a:solidFill>
                <a:latin typeface="標楷體" pitchFamily="65" charset="-120"/>
                <a:ea typeface="標楷體" pitchFamily="65" charset="-120"/>
              </a:rPr>
              <a:t>可轉債價值</a:t>
            </a:r>
            <a:endParaRPr lang="zh-TW" altLang="en-US" sz="1500" dirty="0">
              <a:solidFill>
                <a:srgbClr val="FF0000"/>
              </a:solidFill>
              <a:latin typeface="標楷體" pitchFamily="65" charset="-120"/>
              <a:ea typeface="標楷體" pitchFamily="65" charset="-120"/>
            </a:endParaRPr>
          </a:p>
        </p:txBody>
      </p:sp>
    </p:spTree>
    <p:extLst>
      <p:ext uri="{BB962C8B-B14F-4D97-AF65-F5344CB8AC3E}">
        <p14:creationId xmlns="" xmlns:p14="http://schemas.microsoft.com/office/powerpoint/2010/main" val="7685234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57200" y="1412776"/>
            <a:ext cx="8229600" cy="4713387"/>
          </a:xfrm>
        </p:spPr>
        <p:txBody>
          <a:bodyPr/>
          <a:lstStyle/>
          <a:p>
            <a:r>
              <a:rPr lang="zh-TW" altLang="en-US" dirty="0" smtClean="0">
                <a:latin typeface="標楷體" pitchFamily="65" charset="-120"/>
                <a:ea typeface="標楷體" pitchFamily="65" charset="-120"/>
              </a:rPr>
              <a:t>由於對於發行公司和持有人來說，分別有各自的策略，所以我們以賽局理論去分析在不同的情況下，可轉債的最佳持有策略為何，其中這些情況包含：</a:t>
            </a:r>
            <a:endParaRPr lang="en-US" altLang="zh-TW" dirty="0" smtClean="0">
              <a:latin typeface="標楷體" pitchFamily="65" charset="-120"/>
              <a:ea typeface="標楷體" pitchFamily="65" charset="-120"/>
            </a:endParaRPr>
          </a:p>
          <a:p>
            <a:pPr lvl="1"/>
            <a:r>
              <a:rPr lang="zh-TW" altLang="en-US" dirty="0" smtClean="0">
                <a:latin typeface="標楷體" pitchFamily="65" charset="-120"/>
                <a:ea typeface="標楷體" pitchFamily="65" charset="-120"/>
              </a:rPr>
              <a:t>發放股利</a:t>
            </a:r>
            <a:endParaRPr lang="en-US" altLang="zh-TW" dirty="0" smtClean="0">
              <a:latin typeface="標楷體" pitchFamily="65" charset="-120"/>
              <a:ea typeface="標楷體" pitchFamily="65" charset="-120"/>
            </a:endParaRPr>
          </a:p>
          <a:p>
            <a:pPr lvl="1"/>
            <a:r>
              <a:rPr lang="zh-TW" altLang="en-US" dirty="0" smtClean="0">
                <a:latin typeface="標楷體" pitchFamily="65" charset="-120"/>
                <a:ea typeface="標楷體" pitchFamily="65" charset="-120"/>
              </a:rPr>
              <a:t>持有狀況</a:t>
            </a:r>
            <a:endParaRPr lang="en-US" altLang="zh-TW" dirty="0" smtClean="0">
              <a:latin typeface="標楷體" pitchFamily="65" charset="-120"/>
              <a:ea typeface="標楷體" pitchFamily="65" charset="-120"/>
            </a:endParaRPr>
          </a:p>
          <a:p>
            <a:pPr lvl="1"/>
            <a:r>
              <a:rPr lang="zh-TW" altLang="en-US" dirty="0" smtClean="0">
                <a:latin typeface="標楷體" pitchFamily="65" charset="-120"/>
                <a:ea typeface="標楷體" pitchFamily="65" charset="-120"/>
              </a:rPr>
              <a:t>贖回策略</a:t>
            </a:r>
            <a:endParaRPr lang="en-US" altLang="zh-TW" dirty="0" smtClean="0">
              <a:latin typeface="標楷體" pitchFamily="65" charset="-120"/>
              <a:ea typeface="標楷體" pitchFamily="65" charset="-120"/>
            </a:endParaRPr>
          </a:p>
          <a:p>
            <a:pPr lvl="1"/>
            <a:r>
              <a:rPr lang="zh-TW" altLang="en-US" dirty="0" smtClean="0">
                <a:latin typeface="標楷體" pitchFamily="65" charset="-120"/>
                <a:ea typeface="標楷體" pitchFamily="65" charset="-120"/>
              </a:rPr>
              <a:t>轉換策略</a:t>
            </a:r>
            <a:endParaRPr lang="en-US" altLang="zh-TW" dirty="0" smtClean="0">
              <a:latin typeface="標楷體" pitchFamily="65" charset="-120"/>
              <a:ea typeface="標楷體" pitchFamily="65" charset="-120"/>
            </a:endParaRPr>
          </a:p>
          <a:p>
            <a:pPr lvl="1"/>
            <a:endParaRPr lang="en-US" altLang="zh-TW" dirty="0" smtClean="0">
              <a:latin typeface="標楷體" pitchFamily="65" charset="-120"/>
              <a:ea typeface="標楷體" pitchFamily="65" charset="-120"/>
            </a:endParaRPr>
          </a:p>
          <a:p>
            <a:pPr lvl="1"/>
            <a:endParaRPr lang="zh-TW" altLang="en-US" dirty="0">
              <a:latin typeface="標楷體" pitchFamily="65" charset="-120"/>
              <a:ea typeface="標楷體" pitchFamily="65" charset="-120"/>
            </a:endParaRPr>
          </a:p>
        </p:txBody>
      </p:sp>
      <p:sp>
        <p:nvSpPr>
          <p:cNvPr id="5" name="標題 1"/>
          <p:cNvSpPr txBox="1">
            <a:spLocks/>
          </p:cNvSpPr>
          <p:nvPr/>
        </p:nvSpPr>
        <p:spPr>
          <a:xfrm>
            <a:off x="1475656" y="193204"/>
            <a:ext cx="2746648" cy="1003548"/>
          </a:xfrm>
          <a:prstGeom prst="rect">
            <a:avLst/>
          </a:prstGeom>
          <a:effectLst>
            <a:outerShdw blurRad="50800" dist="38100" dir="2700000" algn="tl" rotWithShape="0">
              <a:prstClr val="black">
                <a:alpha val="40000"/>
              </a:prstClr>
            </a:outerShdw>
          </a:effectLst>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TW" altLang="en-US" dirty="0" smtClean="0">
                <a:latin typeface="標楷體" pitchFamily="65" charset="-120"/>
                <a:ea typeface="標楷體" pitchFamily="65" charset="-120"/>
              </a:rPr>
              <a:t>研究動機</a:t>
            </a:r>
            <a:endParaRPr lang="zh-TW" altLang="en-US" dirty="0">
              <a:latin typeface="標楷體" pitchFamily="65" charset="-120"/>
              <a:ea typeface="標楷體" pitchFamily="65" charset="-120"/>
            </a:endParaRPr>
          </a:p>
        </p:txBody>
      </p:sp>
      <p:cxnSp>
        <p:nvCxnSpPr>
          <p:cNvPr id="6" name="直線接點 5"/>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9335495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403648" y="303647"/>
            <a:ext cx="6840760" cy="778098"/>
          </a:xfrm>
          <a:effectLst>
            <a:outerShdw blurRad="50800" dist="38100" dir="2700000" algn="tl" rotWithShape="0">
              <a:prstClr val="black">
                <a:alpha val="40000"/>
              </a:prstClr>
            </a:outerShdw>
          </a:effectLst>
        </p:spPr>
        <p:txBody>
          <a:bodyPr>
            <a:normAutofit fontScale="90000"/>
          </a:bodyPr>
          <a:lstStyle/>
          <a:p>
            <a:pPr algn="l"/>
            <a:r>
              <a:rPr lang="zh-TW" altLang="en-US" sz="4000" dirty="0" smtClean="0">
                <a:latin typeface="標楷體" pitchFamily="65" charset="-120"/>
                <a:ea typeface="標楷體" pitchFamily="65" charset="-120"/>
                <a:cs typeface="Times New Roman" pitchFamily="18" charset="0"/>
              </a:rPr>
              <a:t>償債順序對於評價的影響</a:t>
            </a:r>
            <a:r>
              <a:rPr lang="en-US" altLang="zh-TW" sz="4000" dirty="0" smtClean="0">
                <a:latin typeface="標楷體" pitchFamily="65" charset="-120"/>
                <a:ea typeface="標楷體" pitchFamily="65" charset="-120"/>
                <a:cs typeface="Times New Roman" pitchFamily="18" charset="0"/>
              </a:rPr>
              <a:t>-</a:t>
            </a:r>
            <a:r>
              <a:rPr lang="zh-TW" altLang="en-US" sz="4000" dirty="0" smtClean="0">
                <a:latin typeface="標楷體" pitchFamily="65" charset="-120"/>
                <a:ea typeface="標楷體" pitchFamily="65" charset="-120"/>
                <a:cs typeface="Times New Roman" pitchFamily="18" charset="0"/>
              </a:rPr>
              <a:t>範例</a:t>
            </a:r>
            <a:endParaRPr lang="zh-TW" altLang="en-US" sz="4000" dirty="0">
              <a:latin typeface="標楷體" pitchFamily="65" charset="-120"/>
              <a:ea typeface="標楷體" pitchFamily="65" charset="-120"/>
              <a:cs typeface="Times New Roman" pitchFamily="18" charset="0"/>
            </a:endParaRPr>
          </a:p>
        </p:txBody>
      </p:sp>
      <p:cxnSp>
        <p:nvCxnSpPr>
          <p:cNvPr id="4" name="直線接點 3"/>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內容版面配置區 4"/>
          <p:cNvSpPr>
            <a:spLocks noGrp="1"/>
          </p:cNvSpPr>
          <p:nvPr>
            <p:ph idx="1"/>
          </p:nvPr>
        </p:nvSpPr>
        <p:spPr>
          <a:xfrm>
            <a:off x="395536" y="1412776"/>
            <a:ext cx="8352928" cy="4713387"/>
          </a:xfrm>
        </p:spPr>
        <p:txBody>
          <a:bodyPr>
            <a:normAutofit/>
          </a:bodyPr>
          <a:lstStyle/>
          <a:p>
            <a:r>
              <a:rPr lang="zh-TW" altLang="en-US" dirty="0" smtClean="0">
                <a:latin typeface="標楷體" pitchFamily="65" charset="-120"/>
                <a:ea typeface="標楷體" pitchFamily="65" charset="-120"/>
              </a:rPr>
              <a:t>與上述例子相同，</a:t>
            </a:r>
            <a:r>
              <a:rPr lang="zh-TW" altLang="en-US" dirty="0" smtClean="0">
                <a:latin typeface="標楷體" pitchFamily="65" charset="-120"/>
                <a:ea typeface="標楷體" pitchFamily="65" charset="-120"/>
                <a:hlinkClick r:id="rId2" action="ppaction://hlinksldjump"/>
              </a:rPr>
              <a:t>模型設定</a:t>
            </a:r>
            <a:r>
              <a:rPr lang="en-US" altLang="zh-TW" dirty="0" smtClean="0">
                <a:latin typeface="標楷體" pitchFamily="65" charset="-120"/>
                <a:ea typeface="標楷體" pitchFamily="65" charset="-120"/>
                <a:hlinkClick r:id="rId2" action="ppaction://hlinksldjump"/>
              </a:rPr>
              <a:t>-</a:t>
            </a:r>
            <a:r>
              <a:rPr lang="zh-TW" altLang="en-US" dirty="0" smtClean="0">
                <a:latin typeface="標楷體" pitchFamily="65" charset="-120"/>
                <a:ea typeface="標楷體" pitchFamily="65" charset="-120"/>
                <a:hlinkClick r:id="rId2" action="ppaction://hlinksldjump"/>
              </a:rPr>
              <a:t>範例</a:t>
            </a:r>
            <a:endParaRPr lang="en-US" altLang="zh-TW" dirty="0" smtClean="0">
              <a:latin typeface="標楷體" pitchFamily="65" charset="-120"/>
              <a:ea typeface="標楷體" pitchFamily="65" charset="-120"/>
            </a:endParaRPr>
          </a:p>
          <a:p>
            <a:r>
              <a:rPr lang="zh-TW" altLang="en-US" dirty="0" smtClean="0">
                <a:latin typeface="標楷體" pitchFamily="65" charset="-120"/>
                <a:ea typeface="標楷體" pitchFamily="65" charset="-120"/>
              </a:rPr>
              <a:t>由於償債順序只影響違約節點，因此我們只觀察違約節點的狀況，也就是黃色這格</a:t>
            </a:r>
            <a:endParaRPr lang="en-US" altLang="zh-TW" dirty="0" smtClean="0">
              <a:latin typeface="標楷體" pitchFamily="65" charset="-120"/>
              <a:ea typeface="標楷體" pitchFamily="65" charset="-120"/>
            </a:endParaRPr>
          </a:p>
          <a:p>
            <a:endParaRPr lang="en-US" altLang="zh-TW" dirty="0" smtClean="0">
              <a:latin typeface="標楷體" pitchFamily="65" charset="-120"/>
              <a:ea typeface="標楷體" pitchFamily="65" charset="-120"/>
            </a:endParaRPr>
          </a:p>
          <a:p>
            <a:endParaRPr lang="en-US" altLang="zh-TW" dirty="0" smtClean="0">
              <a:latin typeface="標楷體" pitchFamily="65" charset="-120"/>
              <a:ea typeface="標楷體" pitchFamily="65" charset="-120"/>
            </a:endParaRPr>
          </a:p>
        </p:txBody>
      </p:sp>
      <p:graphicFrame>
        <p:nvGraphicFramePr>
          <p:cNvPr id="17" name="表格 16"/>
          <p:cNvGraphicFramePr>
            <a:graphicFrameLocks noGrp="1"/>
          </p:cNvGraphicFramePr>
          <p:nvPr/>
        </p:nvGraphicFramePr>
        <p:xfrm>
          <a:off x="1187624" y="3212976"/>
          <a:ext cx="6192690" cy="3024333"/>
        </p:xfrm>
        <a:graphic>
          <a:graphicData uri="http://schemas.openxmlformats.org/drawingml/2006/table">
            <a:tbl>
              <a:tblPr/>
              <a:tblGrid>
                <a:gridCol w="1238538"/>
                <a:gridCol w="1238538"/>
                <a:gridCol w="1238538"/>
                <a:gridCol w="1238538"/>
                <a:gridCol w="1238538"/>
              </a:tblGrid>
              <a:tr h="336037">
                <a:tc>
                  <a:txBody>
                    <a:bodyPr/>
                    <a:lstStyle/>
                    <a:p>
                      <a:pPr algn="l" fontAlgn="ctr"/>
                      <a:endParaRPr lang="zh-TW" altLang="en-US" sz="2000" b="0" i="0" u="none" strike="noStrike" dirty="0">
                        <a:solidFill>
                          <a:srgbClr val="000000"/>
                        </a:solidFill>
                        <a:latin typeface="新細明體"/>
                      </a:endParaRPr>
                    </a:p>
                  </a:txBody>
                  <a:tcPr marL="0" marR="0" marT="0" marB="0" anchor="ctr">
                    <a:lnL>
                      <a:noFill/>
                    </a:lnL>
                    <a:lnR>
                      <a:noFill/>
                    </a:lnR>
                    <a:lnT>
                      <a:noFill/>
                    </a:lnT>
                    <a:lnB>
                      <a:noFill/>
                    </a:lnB>
                  </a:tcPr>
                </a:tc>
                <a:tc>
                  <a:txBody>
                    <a:bodyPr/>
                    <a:lstStyle/>
                    <a:p>
                      <a:pPr algn="l" fontAlgn="ctr"/>
                      <a:endParaRPr lang="zh-TW" altLang="en-US" sz="2000" b="0" i="0" u="none" strike="noStrike">
                        <a:solidFill>
                          <a:srgbClr val="000000"/>
                        </a:solidFill>
                        <a:latin typeface="新細明體"/>
                      </a:endParaRPr>
                    </a:p>
                  </a:txBody>
                  <a:tcPr marL="0" marR="0" marT="0" marB="0" anchor="ctr">
                    <a:lnL>
                      <a:noFill/>
                    </a:lnL>
                    <a:lnR>
                      <a:noFill/>
                    </a:lnR>
                    <a:lnT>
                      <a:noFill/>
                    </a:lnT>
                    <a:lnB>
                      <a:noFill/>
                    </a:lnB>
                  </a:tcPr>
                </a:tc>
                <a:tc>
                  <a:txBody>
                    <a:bodyPr/>
                    <a:lstStyle/>
                    <a:p>
                      <a:pPr algn="l" fontAlgn="ctr"/>
                      <a:endParaRPr lang="zh-TW" altLang="en-US" sz="2000" b="0" i="0" u="none" strike="noStrike">
                        <a:solidFill>
                          <a:srgbClr val="000000"/>
                        </a:solidFill>
                        <a:latin typeface="新細明體"/>
                      </a:endParaRPr>
                    </a:p>
                  </a:txBody>
                  <a:tcPr marL="0" marR="0" marT="0" marB="0" anchor="ctr">
                    <a:lnL>
                      <a:noFill/>
                    </a:lnL>
                    <a:lnR>
                      <a:noFill/>
                    </a:lnR>
                    <a:lnT>
                      <a:noFill/>
                    </a:lnT>
                    <a:lnB>
                      <a:noFill/>
                    </a:lnB>
                  </a:tcPr>
                </a:tc>
                <a:tc>
                  <a:txBody>
                    <a:bodyPr/>
                    <a:lstStyle/>
                    <a:p>
                      <a:pPr algn="l" fontAlgn="ctr"/>
                      <a:endParaRPr lang="zh-TW" altLang="en-US" sz="2000" b="0" i="0" u="none" strike="noStrike">
                        <a:solidFill>
                          <a:srgbClr val="000000"/>
                        </a:solidFill>
                        <a:latin typeface="新細明體"/>
                      </a:endParaRPr>
                    </a:p>
                  </a:txBody>
                  <a:tcPr marL="0" marR="0" marT="0" marB="0" anchor="ctr">
                    <a:lnL>
                      <a:noFill/>
                    </a:lnL>
                    <a:lnR>
                      <a:noFill/>
                    </a:lnR>
                    <a:lnT>
                      <a:noFill/>
                    </a:lnT>
                    <a:lnB>
                      <a:noFill/>
                    </a:lnB>
                  </a:tcPr>
                </a:tc>
                <a:tc>
                  <a:txBody>
                    <a:bodyPr/>
                    <a:lstStyle/>
                    <a:p>
                      <a:pPr algn="r" fontAlgn="ctr"/>
                      <a:r>
                        <a:rPr lang="en-US" altLang="zh-TW" sz="2000" b="0" i="0" u="none" strike="noStrike">
                          <a:solidFill>
                            <a:srgbClr val="000000"/>
                          </a:solidFill>
                          <a:latin typeface="新細明體"/>
                        </a:rPr>
                        <a:t>715.1478</a:t>
                      </a:r>
                    </a:p>
                  </a:txBody>
                  <a:tcPr marL="0" marR="0" marT="0" marB="0" anchor="ctr">
                    <a:lnL>
                      <a:noFill/>
                    </a:lnL>
                    <a:lnR>
                      <a:noFill/>
                    </a:lnR>
                    <a:lnT>
                      <a:noFill/>
                    </a:lnT>
                    <a:lnB>
                      <a:noFill/>
                    </a:lnB>
                    <a:solidFill>
                      <a:srgbClr val="D99795"/>
                    </a:solidFill>
                  </a:tcPr>
                </a:tc>
              </a:tr>
              <a:tr h="336037">
                <a:tc>
                  <a:txBody>
                    <a:bodyPr/>
                    <a:lstStyle/>
                    <a:p>
                      <a:pPr algn="l" fontAlgn="ctr"/>
                      <a:endParaRPr lang="zh-TW" altLang="en-US" sz="2000" b="0" i="0" u="none" strike="noStrike" dirty="0">
                        <a:solidFill>
                          <a:srgbClr val="000000"/>
                        </a:solidFill>
                        <a:latin typeface="新細明體"/>
                      </a:endParaRPr>
                    </a:p>
                  </a:txBody>
                  <a:tcPr marL="0" marR="0" marT="0" marB="0" anchor="ctr">
                    <a:lnL>
                      <a:noFill/>
                    </a:lnL>
                    <a:lnR>
                      <a:noFill/>
                    </a:lnR>
                    <a:lnT>
                      <a:noFill/>
                    </a:lnT>
                    <a:lnB>
                      <a:noFill/>
                    </a:lnB>
                  </a:tcPr>
                </a:tc>
                <a:tc>
                  <a:txBody>
                    <a:bodyPr/>
                    <a:lstStyle/>
                    <a:p>
                      <a:pPr algn="l" fontAlgn="ctr"/>
                      <a:endParaRPr lang="zh-TW" altLang="en-US" sz="2000" b="0" i="0" u="none" strike="noStrike">
                        <a:solidFill>
                          <a:srgbClr val="000000"/>
                        </a:solidFill>
                        <a:latin typeface="新細明體"/>
                      </a:endParaRPr>
                    </a:p>
                  </a:txBody>
                  <a:tcPr marL="0" marR="0" marT="0" marB="0" anchor="ctr">
                    <a:lnL>
                      <a:noFill/>
                    </a:lnL>
                    <a:lnR>
                      <a:noFill/>
                    </a:lnR>
                    <a:lnT>
                      <a:noFill/>
                    </a:lnT>
                    <a:lnB>
                      <a:noFill/>
                    </a:lnB>
                  </a:tcPr>
                </a:tc>
                <a:tc>
                  <a:txBody>
                    <a:bodyPr/>
                    <a:lstStyle/>
                    <a:p>
                      <a:pPr algn="l" fontAlgn="ctr"/>
                      <a:endParaRPr lang="zh-TW" altLang="en-US" sz="2000" b="0" i="0" u="none" strike="noStrike" dirty="0">
                        <a:solidFill>
                          <a:srgbClr val="000000"/>
                        </a:solidFill>
                        <a:latin typeface="新細明體"/>
                      </a:endParaRPr>
                    </a:p>
                  </a:txBody>
                  <a:tcPr marL="0" marR="0" marT="0" marB="0" anchor="ctr">
                    <a:lnL>
                      <a:noFill/>
                    </a:lnL>
                    <a:lnR>
                      <a:noFill/>
                    </a:lnR>
                    <a:lnT>
                      <a:noFill/>
                    </a:lnT>
                    <a:lnB>
                      <a:noFill/>
                    </a:lnB>
                  </a:tcPr>
                </a:tc>
                <a:tc>
                  <a:txBody>
                    <a:bodyPr/>
                    <a:lstStyle/>
                    <a:p>
                      <a:pPr algn="l" fontAlgn="ctr"/>
                      <a:r>
                        <a:rPr lang="zh-TW" altLang="en-US" sz="2000" b="0" i="0" u="none" strike="noStrike">
                          <a:solidFill>
                            <a:srgbClr val="000000"/>
                          </a:solidFill>
                          <a:latin typeface="新細明體"/>
                        </a:rPr>
                        <a:t>　</a:t>
                      </a:r>
                    </a:p>
                  </a:txBody>
                  <a:tcPr marL="0" marR="0" marT="0" marB="0" anchor="ctr">
                    <a:lnL>
                      <a:noFill/>
                    </a:lnL>
                    <a:lnR>
                      <a:noFill/>
                    </a:lnR>
                    <a:lnT>
                      <a:noFill/>
                    </a:lnT>
                    <a:lnB>
                      <a:noFill/>
                    </a:lnB>
                    <a:lnBlToTr w="6350" cap="flat" cmpd="sng" algn="ctr">
                      <a:solidFill>
                        <a:srgbClr val="000000"/>
                      </a:solidFill>
                      <a:prstDash val="solid"/>
                      <a:round/>
                      <a:headEnd type="none" w="med" len="med"/>
                      <a:tailEnd type="none" w="med" len="med"/>
                    </a:lnBlToTr>
                  </a:tcPr>
                </a:tc>
                <a:tc>
                  <a:txBody>
                    <a:bodyPr/>
                    <a:lstStyle/>
                    <a:p>
                      <a:pPr algn="l" fontAlgn="ctr"/>
                      <a:endParaRPr lang="zh-TW" altLang="en-US" sz="2000" b="0" i="0" u="none" strike="noStrike">
                        <a:solidFill>
                          <a:srgbClr val="000000"/>
                        </a:solidFill>
                        <a:latin typeface="新細明體"/>
                      </a:endParaRPr>
                    </a:p>
                  </a:txBody>
                  <a:tcPr marL="0" marR="0" marT="0" marB="0" anchor="ctr">
                    <a:lnL>
                      <a:noFill/>
                    </a:lnL>
                    <a:lnR>
                      <a:noFill/>
                    </a:lnR>
                    <a:lnT>
                      <a:noFill/>
                    </a:lnT>
                    <a:lnB>
                      <a:noFill/>
                    </a:lnB>
                  </a:tcPr>
                </a:tc>
              </a:tr>
              <a:tr h="336037">
                <a:tc>
                  <a:txBody>
                    <a:bodyPr/>
                    <a:lstStyle/>
                    <a:p>
                      <a:pPr algn="l" fontAlgn="ctr"/>
                      <a:endParaRPr lang="zh-TW" altLang="en-US" sz="2000" b="0" i="0" u="none" strike="noStrike">
                        <a:solidFill>
                          <a:srgbClr val="000000"/>
                        </a:solidFill>
                        <a:latin typeface="新細明體"/>
                      </a:endParaRPr>
                    </a:p>
                  </a:txBody>
                  <a:tcPr marL="0" marR="0" marT="0" marB="0" anchor="ctr">
                    <a:lnL>
                      <a:noFill/>
                    </a:lnL>
                    <a:lnR>
                      <a:noFill/>
                    </a:lnR>
                    <a:lnT>
                      <a:noFill/>
                    </a:lnT>
                    <a:lnB>
                      <a:noFill/>
                    </a:lnB>
                  </a:tcPr>
                </a:tc>
                <a:tc>
                  <a:txBody>
                    <a:bodyPr/>
                    <a:lstStyle/>
                    <a:p>
                      <a:pPr algn="l" fontAlgn="ctr"/>
                      <a:endParaRPr lang="zh-TW" altLang="en-US" sz="2000" b="0" i="0" u="none" strike="noStrike" dirty="0">
                        <a:solidFill>
                          <a:srgbClr val="000000"/>
                        </a:solidFill>
                        <a:latin typeface="新細明體"/>
                      </a:endParaRPr>
                    </a:p>
                  </a:txBody>
                  <a:tcPr marL="0" marR="0" marT="0" marB="0" anchor="ctr">
                    <a:lnL>
                      <a:noFill/>
                    </a:lnL>
                    <a:lnR>
                      <a:noFill/>
                    </a:lnR>
                    <a:lnT>
                      <a:noFill/>
                    </a:lnT>
                    <a:lnB>
                      <a:noFill/>
                    </a:lnB>
                  </a:tcPr>
                </a:tc>
                <a:tc>
                  <a:txBody>
                    <a:bodyPr/>
                    <a:lstStyle/>
                    <a:p>
                      <a:pPr algn="r" fontAlgn="ctr"/>
                      <a:r>
                        <a:rPr lang="en-US" altLang="zh-TW" sz="2000" b="0" i="0" u="none" strike="noStrike" dirty="0">
                          <a:solidFill>
                            <a:srgbClr val="000000"/>
                          </a:solidFill>
                          <a:latin typeface="新細明體"/>
                        </a:rPr>
                        <a:t>451.4611</a:t>
                      </a:r>
                    </a:p>
                  </a:txBody>
                  <a:tcPr marL="0" marR="0" marT="0" marB="0" anchor="ctr">
                    <a:lnL>
                      <a:noFill/>
                    </a:lnL>
                    <a:lnR>
                      <a:noFill/>
                    </a:lnR>
                    <a:lnT>
                      <a:noFill/>
                    </a:lnT>
                    <a:lnB>
                      <a:noFill/>
                    </a:lnB>
                    <a:solidFill>
                      <a:srgbClr val="CCC0DA"/>
                    </a:solidFill>
                  </a:tcPr>
                </a:tc>
                <a:tc>
                  <a:txBody>
                    <a:bodyPr/>
                    <a:lstStyle/>
                    <a:p>
                      <a:pPr algn="l" fontAlgn="ctr"/>
                      <a:endParaRPr lang="zh-TW" altLang="en-US" sz="2000" b="0" i="0" u="none" strike="noStrike">
                        <a:solidFill>
                          <a:srgbClr val="000000"/>
                        </a:solidFill>
                        <a:latin typeface="新細明體"/>
                      </a:endParaRPr>
                    </a:p>
                  </a:txBody>
                  <a:tcPr marL="0" marR="0" marT="0" marB="0" anchor="ctr">
                    <a:lnL>
                      <a:noFill/>
                    </a:lnL>
                    <a:lnR>
                      <a:noFill/>
                    </a:lnR>
                    <a:lnT>
                      <a:noFill/>
                    </a:lnT>
                    <a:lnB>
                      <a:noFill/>
                    </a:lnB>
                  </a:tcPr>
                </a:tc>
                <a:tc>
                  <a:txBody>
                    <a:bodyPr/>
                    <a:lstStyle/>
                    <a:p>
                      <a:pPr algn="l" fontAlgn="ctr"/>
                      <a:endParaRPr lang="zh-TW" altLang="en-US" sz="2000" b="0" i="0" u="none" strike="noStrike">
                        <a:solidFill>
                          <a:srgbClr val="000000"/>
                        </a:solidFill>
                        <a:latin typeface="新細明體"/>
                      </a:endParaRPr>
                    </a:p>
                  </a:txBody>
                  <a:tcPr marL="0" marR="0" marT="0" marB="0" anchor="ctr">
                    <a:lnL>
                      <a:noFill/>
                    </a:lnL>
                    <a:lnR>
                      <a:noFill/>
                    </a:lnR>
                    <a:lnT>
                      <a:noFill/>
                    </a:lnT>
                    <a:lnB>
                      <a:noFill/>
                    </a:lnB>
                  </a:tcPr>
                </a:tc>
              </a:tr>
              <a:tr h="336037">
                <a:tc>
                  <a:txBody>
                    <a:bodyPr/>
                    <a:lstStyle/>
                    <a:p>
                      <a:pPr algn="l" fontAlgn="ctr"/>
                      <a:endParaRPr lang="zh-TW" altLang="en-US" sz="2000" b="0" i="0" u="none" strike="noStrike" dirty="0">
                        <a:solidFill>
                          <a:srgbClr val="000000"/>
                        </a:solidFill>
                        <a:latin typeface="新細明體"/>
                      </a:endParaRPr>
                    </a:p>
                  </a:txBody>
                  <a:tcPr marL="0" marR="0" marT="0" marB="0" anchor="ctr">
                    <a:lnL>
                      <a:noFill/>
                    </a:lnL>
                    <a:lnR>
                      <a:noFill/>
                    </a:lnR>
                    <a:lnT>
                      <a:noFill/>
                    </a:lnT>
                    <a:lnB>
                      <a:noFill/>
                    </a:lnB>
                  </a:tcPr>
                </a:tc>
                <a:tc>
                  <a:txBody>
                    <a:bodyPr/>
                    <a:lstStyle/>
                    <a:p>
                      <a:pPr algn="l" fontAlgn="ctr"/>
                      <a:r>
                        <a:rPr lang="zh-TW" altLang="en-US" sz="2000" b="0" i="0" u="none" strike="noStrike" dirty="0">
                          <a:solidFill>
                            <a:srgbClr val="000000"/>
                          </a:solidFill>
                          <a:latin typeface="新細明體"/>
                        </a:rPr>
                        <a:t>　</a:t>
                      </a:r>
                    </a:p>
                  </a:txBody>
                  <a:tcPr marL="0" marR="0" marT="0" marB="0" anchor="ctr">
                    <a:lnL>
                      <a:noFill/>
                    </a:lnL>
                    <a:lnR>
                      <a:noFill/>
                    </a:lnR>
                    <a:lnT>
                      <a:noFill/>
                    </a:lnT>
                    <a:lnB>
                      <a:noFill/>
                    </a:lnB>
                    <a:lnBlToTr w="6350" cap="flat" cmpd="sng" algn="ctr">
                      <a:solidFill>
                        <a:srgbClr val="000000"/>
                      </a:solidFill>
                      <a:prstDash val="solid"/>
                      <a:round/>
                      <a:headEnd type="none" w="med" len="med"/>
                      <a:tailEnd type="none" w="med" len="med"/>
                    </a:lnBlToTr>
                  </a:tcPr>
                </a:tc>
                <a:tc>
                  <a:txBody>
                    <a:bodyPr/>
                    <a:lstStyle/>
                    <a:p>
                      <a:pPr algn="l" fontAlgn="ctr"/>
                      <a:endParaRPr lang="zh-TW" altLang="en-US" sz="2000" b="0" i="0" u="none" strike="noStrike" dirty="0">
                        <a:solidFill>
                          <a:srgbClr val="000000"/>
                        </a:solidFill>
                        <a:latin typeface="新細明體"/>
                      </a:endParaRPr>
                    </a:p>
                  </a:txBody>
                  <a:tcPr marL="0" marR="0" marT="0" marB="0" anchor="ctr">
                    <a:lnL>
                      <a:noFill/>
                    </a:lnL>
                    <a:lnR>
                      <a:noFill/>
                    </a:lnR>
                    <a:lnT>
                      <a:noFill/>
                    </a:lnT>
                    <a:lnB>
                      <a:noFill/>
                    </a:lnB>
                  </a:tcPr>
                </a:tc>
                <a:tc>
                  <a:txBody>
                    <a:bodyPr/>
                    <a:lstStyle/>
                    <a:p>
                      <a:pPr algn="l" fontAlgn="ctr"/>
                      <a:r>
                        <a:rPr lang="zh-TW" altLang="en-US" sz="2000" b="0" i="0" u="none" strike="noStrike">
                          <a:solidFill>
                            <a:srgbClr val="000000"/>
                          </a:solidFill>
                          <a:latin typeface="新細明體"/>
                        </a:rPr>
                        <a:t>　</a:t>
                      </a:r>
                    </a:p>
                  </a:txBody>
                  <a:tcPr marL="0" marR="0" marT="0" marB="0" anchor="ctr">
                    <a:lnL>
                      <a:noFill/>
                    </a:lnL>
                    <a:lnR>
                      <a:noFill/>
                    </a:lnR>
                    <a:lnT>
                      <a:noFill/>
                    </a:lnT>
                    <a:lnB>
                      <a:noFill/>
                    </a:lnB>
                    <a:lnTlToBr w="6350" cap="flat" cmpd="sng" algn="ctr">
                      <a:solidFill>
                        <a:srgbClr val="000000"/>
                      </a:solidFill>
                      <a:prstDash val="solid"/>
                      <a:round/>
                      <a:headEnd type="none" w="med" len="med"/>
                      <a:tailEnd type="none" w="med" len="med"/>
                    </a:lnTlToBr>
                  </a:tcPr>
                </a:tc>
                <a:tc>
                  <a:txBody>
                    <a:bodyPr/>
                    <a:lstStyle/>
                    <a:p>
                      <a:pPr algn="l" fontAlgn="ctr"/>
                      <a:endParaRPr lang="zh-TW" altLang="en-US" sz="2000" b="0" i="0" u="none" strike="noStrike">
                        <a:solidFill>
                          <a:srgbClr val="000000"/>
                        </a:solidFill>
                        <a:latin typeface="新細明體"/>
                      </a:endParaRPr>
                    </a:p>
                  </a:txBody>
                  <a:tcPr marL="0" marR="0" marT="0" marB="0" anchor="ctr">
                    <a:lnL>
                      <a:noFill/>
                    </a:lnL>
                    <a:lnR>
                      <a:noFill/>
                    </a:lnR>
                    <a:lnT>
                      <a:noFill/>
                    </a:lnT>
                    <a:lnB>
                      <a:noFill/>
                    </a:lnB>
                  </a:tcPr>
                </a:tc>
              </a:tr>
              <a:tr h="336037">
                <a:tc>
                  <a:txBody>
                    <a:bodyPr/>
                    <a:lstStyle/>
                    <a:p>
                      <a:pPr algn="r" fontAlgn="ctr"/>
                      <a:r>
                        <a:rPr lang="en-US" altLang="zh-TW" sz="2000" b="0" i="0" u="none" strike="noStrike" dirty="0">
                          <a:solidFill>
                            <a:srgbClr val="000000"/>
                          </a:solidFill>
                          <a:latin typeface="新細明體"/>
                        </a:rPr>
                        <a:t>285</a:t>
                      </a:r>
                    </a:p>
                  </a:txBody>
                  <a:tcPr marL="0" marR="0" marT="0" marB="0" anchor="ctr">
                    <a:lnL>
                      <a:noFill/>
                    </a:lnL>
                    <a:lnR>
                      <a:noFill/>
                    </a:lnR>
                    <a:lnT>
                      <a:noFill/>
                    </a:lnT>
                    <a:lnB>
                      <a:noFill/>
                    </a:lnB>
                    <a:solidFill>
                      <a:srgbClr val="FAC090"/>
                    </a:solidFill>
                  </a:tcPr>
                </a:tc>
                <a:tc>
                  <a:txBody>
                    <a:bodyPr/>
                    <a:lstStyle/>
                    <a:p>
                      <a:pPr algn="l" fontAlgn="ctr"/>
                      <a:endParaRPr lang="zh-TW" altLang="en-US" sz="2000" b="0" i="0" u="none" strike="noStrike" dirty="0">
                        <a:solidFill>
                          <a:srgbClr val="000000"/>
                        </a:solidFill>
                        <a:latin typeface="新細明體"/>
                      </a:endParaRPr>
                    </a:p>
                  </a:txBody>
                  <a:tcPr marL="0" marR="0" marT="0" marB="0" anchor="ctr">
                    <a:lnL>
                      <a:noFill/>
                    </a:lnL>
                    <a:lnR>
                      <a:noFill/>
                    </a:lnR>
                    <a:lnT>
                      <a:noFill/>
                    </a:lnT>
                    <a:lnB>
                      <a:noFill/>
                    </a:lnB>
                  </a:tcPr>
                </a:tc>
                <a:tc>
                  <a:txBody>
                    <a:bodyPr/>
                    <a:lstStyle/>
                    <a:p>
                      <a:pPr algn="l" fontAlgn="ctr"/>
                      <a:endParaRPr lang="zh-TW" altLang="en-US" sz="2000" b="0" i="0" u="none" strike="noStrike" dirty="0">
                        <a:solidFill>
                          <a:srgbClr val="000000"/>
                        </a:solidFill>
                        <a:latin typeface="新細明體"/>
                      </a:endParaRPr>
                    </a:p>
                  </a:txBody>
                  <a:tcPr marL="0" marR="0" marT="0" marB="0" anchor="ctr">
                    <a:lnL>
                      <a:noFill/>
                    </a:lnL>
                    <a:lnR>
                      <a:noFill/>
                    </a:lnR>
                    <a:lnT>
                      <a:noFill/>
                    </a:lnT>
                    <a:lnB>
                      <a:noFill/>
                    </a:lnB>
                  </a:tcPr>
                </a:tc>
                <a:tc>
                  <a:txBody>
                    <a:bodyPr/>
                    <a:lstStyle/>
                    <a:p>
                      <a:pPr algn="l" fontAlgn="ctr"/>
                      <a:endParaRPr lang="zh-TW" altLang="en-US" sz="2000" b="0" i="0" u="none" strike="noStrike" dirty="0">
                        <a:solidFill>
                          <a:srgbClr val="000000"/>
                        </a:solidFill>
                        <a:latin typeface="新細明體"/>
                      </a:endParaRPr>
                    </a:p>
                  </a:txBody>
                  <a:tcPr marL="0" marR="0" marT="0" marB="0" anchor="ctr">
                    <a:lnL>
                      <a:noFill/>
                    </a:lnL>
                    <a:lnR>
                      <a:noFill/>
                    </a:lnR>
                    <a:lnT>
                      <a:noFill/>
                    </a:lnT>
                    <a:lnB>
                      <a:noFill/>
                    </a:lnB>
                  </a:tcPr>
                </a:tc>
                <a:tc>
                  <a:txBody>
                    <a:bodyPr/>
                    <a:lstStyle/>
                    <a:p>
                      <a:pPr algn="r" fontAlgn="ctr"/>
                      <a:r>
                        <a:rPr lang="en-US" altLang="zh-TW" sz="2000" b="0" i="0" u="none" strike="noStrike">
                          <a:solidFill>
                            <a:srgbClr val="000000"/>
                          </a:solidFill>
                          <a:latin typeface="新細明體"/>
                        </a:rPr>
                        <a:t>285</a:t>
                      </a:r>
                    </a:p>
                  </a:txBody>
                  <a:tcPr marL="0" marR="0" marT="0" marB="0" anchor="ctr">
                    <a:lnL>
                      <a:noFill/>
                    </a:lnL>
                    <a:lnR>
                      <a:noFill/>
                    </a:lnR>
                    <a:lnT>
                      <a:noFill/>
                    </a:lnT>
                    <a:lnB>
                      <a:noFill/>
                    </a:lnB>
                    <a:solidFill>
                      <a:srgbClr val="B8CCE4"/>
                    </a:solidFill>
                  </a:tcPr>
                </a:tc>
              </a:tr>
              <a:tr h="336037">
                <a:tc>
                  <a:txBody>
                    <a:bodyPr/>
                    <a:lstStyle/>
                    <a:p>
                      <a:pPr algn="l" fontAlgn="ctr"/>
                      <a:endParaRPr lang="zh-TW" altLang="en-US" sz="2000" b="0" i="0" u="none" strike="noStrike">
                        <a:solidFill>
                          <a:srgbClr val="000000"/>
                        </a:solidFill>
                        <a:latin typeface="新細明體"/>
                      </a:endParaRPr>
                    </a:p>
                  </a:txBody>
                  <a:tcPr marL="0" marR="0" marT="0" marB="0" anchor="ctr">
                    <a:lnL>
                      <a:noFill/>
                    </a:lnL>
                    <a:lnR>
                      <a:noFill/>
                    </a:lnR>
                    <a:lnT>
                      <a:noFill/>
                    </a:lnT>
                    <a:lnB>
                      <a:noFill/>
                    </a:lnB>
                  </a:tcPr>
                </a:tc>
                <a:tc>
                  <a:txBody>
                    <a:bodyPr/>
                    <a:lstStyle/>
                    <a:p>
                      <a:pPr algn="l" fontAlgn="ctr"/>
                      <a:r>
                        <a:rPr lang="zh-TW" altLang="en-US" sz="2000" b="0" i="0" u="none" strike="noStrike">
                          <a:solidFill>
                            <a:srgbClr val="000000"/>
                          </a:solidFill>
                          <a:latin typeface="新細明體"/>
                        </a:rPr>
                        <a:t>　</a:t>
                      </a:r>
                    </a:p>
                  </a:txBody>
                  <a:tcPr marL="0" marR="0" marT="0" marB="0" anchor="ctr">
                    <a:lnL>
                      <a:noFill/>
                    </a:lnL>
                    <a:lnR>
                      <a:noFill/>
                    </a:lnR>
                    <a:lnT>
                      <a:noFill/>
                    </a:lnT>
                    <a:lnB>
                      <a:noFill/>
                    </a:lnB>
                    <a:lnTlToBr w="6350" cap="flat" cmpd="sng" algn="ctr">
                      <a:solidFill>
                        <a:srgbClr val="000000"/>
                      </a:solidFill>
                      <a:prstDash val="solid"/>
                      <a:round/>
                      <a:headEnd type="none" w="med" len="med"/>
                      <a:tailEnd type="none" w="med" len="med"/>
                    </a:lnTlToBr>
                  </a:tcPr>
                </a:tc>
                <a:tc>
                  <a:txBody>
                    <a:bodyPr/>
                    <a:lstStyle/>
                    <a:p>
                      <a:pPr algn="l" fontAlgn="ctr"/>
                      <a:endParaRPr lang="zh-TW" altLang="en-US" sz="2000" b="0" i="0" u="none" strike="noStrike">
                        <a:solidFill>
                          <a:srgbClr val="000000"/>
                        </a:solidFill>
                        <a:latin typeface="新細明體"/>
                      </a:endParaRPr>
                    </a:p>
                  </a:txBody>
                  <a:tcPr marL="0" marR="0" marT="0" marB="0" anchor="ctr">
                    <a:lnL>
                      <a:noFill/>
                    </a:lnL>
                    <a:lnR>
                      <a:noFill/>
                    </a:lnR>
                    <a:lnT>
                      <a:noFill/>
                    </a:lnT>
                    <a:lnB>
                      <a:noFill/>
                    </a:lnB>
                  </a:tcPr>
                </a:tc>
                <a:tc>
                  <a:txBody>
                    <a:bodyPr/>
                    <a:lstStyle/>
                    <a:p>
                      <a:pPr algn="l" fontAlgn="ctr"/>
                      <a:r>
                        <a:rPr lang="zh-TW" altLang="en-US" sz="2000" b="0" i="0" u="none" strike="noStrike" dirty="0">
                          <a:solidFill>
                            <a:srgbClr val="000000"/>
                          </a:solidFill>
                          <a:latin typeface="新細明體"/>
                        </a:rPr>
                        <a:t>　</a:t>
                      </a:r>
                    </a:p>
                  </a:txBody>
                  <a:tcPr marL="0" marR="0" marT="0" marB="0" anchor="ctr">
                    <a:lnL>
                      <a:noFill/>
                    </a:lnL>
                    <a:lnR>
                      <a:noFill/>
                    </a:lnR>
                    <a:lnT>
                      <a:noFill/>
                    </a:lnT>
                    <a:lnB>
                      <a:noFill/>
                    </a:lnB>
                    <a:lnBlToTr w="6350" cap="flat" cmpd="sng" algn="ctr">
                      <a:solidFill>
                        <a:srgbClr val="000000"/>
                      </a:solidFill>
                      <a:prstDash val="solid"/>
                      <a:round/>
                      <a:headEnd type="none" w="med" len="med"/>
                      <a:tailEnd type="none" w="med" len="med"/>
                    </a:lnBlToTr>
                  </a:tcPr>
                </a:tc>
                <a:tc>
                  <a:txBody>
                    <a:bodyPr/>
                    <a:lstStyle/>
                    <a:p>
                      <a:pPr algn="l" fontAlgn="ctr"/>
                      <a:endParaRPr lang="zh-TW" altLang="en-US" sz="2000" b="0" i="0" u="none" strike="noStrike">
                        <a:solidFill>
                          <a:srgbClr val="000000"/>
                        </a:solidFill>
                        <a:latin typeface="新細明體"/>
                      </a:endParaRPr>
                    </a:p>
                  </a:txBody>
                  <a:tcPr marL="0" marR="0" marT="0" marB="0" anchor="ctr">
                    <a:lnL>
                      <a:noFill/>
                    </a:lnL>
                    <a:lnR>
                      <a:noFill/>
                    </a:lnR>
                    <a:lnT>
                      <a:noFill/>
                    </a:lnT>
                    <a:lnB>
                      <a:noFill/>
                    </a:lnB>
                  </a:tcPr>
                </a:tc>
              </a:tr>
              <a:tr h="336037">
                <a:tc>
                  <a:txBody>
                    <a:bodyPr/>
                    <a:lstStyle/>
                    <a:p>
                      <a:pPr algn="l" fontAlgn="ctr"/>
                      <a:endParaRPr lang="zh-TW" altLang="en-US" sz="2000" b="0" i="0" u="none" strike="noStrike">
                        <a:solidFill>
                          <a:srgbClr val="000000"/>
                        </a:solidFill>
                        <a:latin typeface="新細明體"/>
                      </a:endParaRPr>
                    </a:p>
                  </a:txBody>
                  <a:tcPr marL="0" marR="0" marT="0" marB="0" anchor="ctr">
                    <a:lnL>
                      <a:noFill/>
                    </a:lnL>
                    <a:lnR>
                      <a:noFill/>
                    </a:lnR>
                    <a:lnT>
                      <a:noFill/>
                    </a:lnT>
                    <a:lnB>
                      <a:noFill/>
                    </a:lnB>
                  </a:tcPr>
                </a:tc>
                <a:tc>
                  <a:txBody>
                    <a:bodyPr/>
                    <a:lstStyle/>
                    <a:p>
                      <a:pPr algn="l" fontAlgn="ctr"/>
                      <a:endParaRPr lang="zh-TW" altLang="en-US" sz="2000" b="0" i="0" u="none" strike="noStrike">
                        <a:solidFill>
                          <a:srgbClr val="000000"/>
                        </a:solidFill>
                        <a:latin typeface="新細明體"/>
                      </a:endParaRPr>
                    </a:p>
                  </a:txBody>
                  <a:tcPr marL="0" marR="0" marT="0" marB="0" anchor="ctr">
                    <a:lnL>
                      <a:noFill/>
                    </a:lnL>
                    <a:lnR>
                      <a:noFill/>
                    </a:lnR>
                    <a:lnT>
                      <a:noFill/>
                    </a:lnT>
                    <a:lnB>
                      <a:noFill/>
                    </a:lnB>
                  </a:tcPr>
                </a:tc>
                <a:tc>
                  <a:txBody>
                    <a:bodyPr/>
                    <a:lstStyle/>
                    <a:p>
                      <a:pPr algn="r" fontAlgn="ctr"/>
                      <a:r>
                        <a:rPr lang="en-US" altLang="zh-TW" sz="2000" b="0" i="0" u="none" strike="noStrike">
                          <a:solidFill>
                            <a:srgbClr val="000000"/>
                          </a:solidFill>
                          <a:latin typeface="新細明體"/>
                        </a:rPr>
                        <a:t>179.9158</a:t>
                      </a:r>
                    </a:p>
                  </a:txBody>
                  <a:tcPr marL="0" marR="0" marT="0" marB="0" anchor="ctr">
                    <a:lnL>
                      <a:noFill/>
                    </a:lnL>
                    <a:lnR>
                      <a:noFill/>
                    </a:lnR>
                    <a:lnT>
                      <a:noFill/>
                    </a:lnT>
                    <a:lnB>
                      <a:noFill/>
                    </a:lnB>
                    <a:solidFill>
                      <a:srgbClr val="9BBB59"/>
                    </a:solidFill>
                  </a:tcPr>
                </a:tc>
                <a:tc>
                  <a:txBody>
                    <a:bodyPr/>
                    <a:lstStyle/>
                    <a:p>
                      <a:pPr algn="l" fontAlgn="ctr"/>
                      <a:endParaRPr lang="zh-TW" altLang="en-US" sz="2000" b="0" i="0" u="none" strike="noStrike" dirty="0">
                        <a:solidFill>
                          <a:srgbClr val="000000"/>
                        </a:solidFill>
                        <a:latin typeface="新細明體"/>
                      </a:endParaRPr>
                    </a:p>
                  </a:txBody>
                  <a:tcPr marL="0" marR="0" marT="0" marB="0" anchor="ctr">
                    <a:lnL>
                      <a:noFill/>
                    </a:lnL>
                    <a:lnR>
                      <a:noFill/>
                    </a:lnR>
                    <a:lnT>
                      <a:noFill/>
                    </a:lnT>
                    <a:lnB>
                      <a:noFill/>
                    </a:lnB>
                  </a:tcPr>
                </a:tc>
                <a:tc>
                  <a:txBody>
                    <a:bodyPr/>
                    <a:lstStyle/>
                    <a:p>
                      <a:pPr algn="l" fontAlgn="ctr"/>
                      <a:endParaRPr lang="zh-TW" altLang="en-US" sz="2000" b="0" i="0" u="none" strike="noStrike" dirty="0">
                        <a:solidFill>
                          <a:srgbClr val="000000"/>
                        </a:solidFill>
                        <a:latin typeface="新細明體"/>
                      </a:endParaRPr>
                    </a:p>
                  </a:txBody>
                  <a:tcPr marL="0" marR="0" marT="0" marB="0" anchor="ctr">
                    <a:lnL>
                      <a:noFill/>
                    </a:lnL>
                    <a:lnR>
                      <a:noFill/>
                    </a:lnR>
                    <a:lnT>
                      <a:noFill/>
                    </a:lnT>
                    <a:lnB>
                      <a:noFill/>
                    </a:lnB>
                  </a:tcPr>
                </a:tc>
              </a:tr>
              <a:tr h="336037">
                <a:tc>
                  <a:txBody>
                    <a:bodyPr/>
                    <a:lstStyle/>
                    <a:p>
                      <a:pPr algn="l" fontAlgn="ctr"/>
                      <a:endParaRPr lang="zh-TW" altLang="en-US" sz="2000" b="0" i="0" u="none" strike="noStrike">
                        <a:solidFill>
                          <a:srgbClr val="000000"/>
                        </a:solidFill>
                        <a:latin typeface="新細明體"/>
                      </a:endParaRPr>
                    </a:p>
                  </a:txBody>
                  <a:tcPr marL="0" marR="0" marT="0" marB="0" anchor="ctr">
                    <a:lnL>
                      <a:noFill/>
                    </a:lnL>
                    <a:lnR>
                      <a:noFill/>
                    </a:lnR>
                    <a:lnT>
                      <a:noFill/>
                    </a:lnT>
                    <a:lnB>
                      <a:noFill/>
                    </a:lnB>
                  </a:tcPr>
                </a:tc>
                <a:tc>
                  <a:txBody>
                    <a:bodyPr/>
                    <a:lstStyle/>
                    <a:p>
                      <a:pPr algn="l" fontAlgn="ctr"/>
                      <a:endParaRPr lang="zh-TW" altLang="en-US" sz="2000" b="0" i="0" u="none" strike="noStrike">
                        <a:solidFill>
                          <a:srgbClr val="000000"/>
                        </a:solidFill>
                        <a:latin typeface="新細明體"/>
                      </a:endParaRPr>
                    </a:p>
                  </a:txBody>
                  <a:tcPr marL="0" marR="0" marT="0" marB="0" anchor="ctr">
                    <a:lnL>
                      <a:noFill/>
                    </a:lnL>
                    <a:lnR>
                      <a:noFill/>
                    </a:lnR>
                    <a:lnT>
                      <a:noFill/>
                    </a:lnT>
                    <a:lnB>
                      <a:noFill/>
                    </a:lnB>
                  </a:tcPr>
                </a:tc>
                <a:tc>
                  <a:txBody>
                    <a:bodyPr/>
                    <a:lstStyle/>
                    <a:p>
                      <a:pPr algn="l" fontAlgn="ctr"/>
                      <a:endParaRPr lang="zh-TW" altLang="en-US" sz="2000" b="0" i="0" u="none" strike="noStrike">
                        <a:solidFill>
                          <a:srgbClr val="000000"/>
                        </a:solidFill>
                        <a:latin typeface="新細明體"/>
                      </a:endParaRPr>
                    </a:p>
                  </a:txBody>
                  <a:tcPr marL="0" marR="0" marT="0" marB="0" anchor="ctr">
                    <a:lnL>
                      <a:noFill/>
                    </a:lnL>
                    <a:lnR>
                      <a:noFill/>
                    </a:lnR>
                    <a:lnT>
                      <a:noFill/>
                    </a:lnT>
                    <a:lnB>
                      <a:noFill/>
                    </a:lnB>
                  </a:tcPr>
                </a:tc>
                <a:tc>
                  <a:txBody>
                    <a:bodyPr/>
                    <a:lstStyle/>
                    <a:p>
                      <a:pPr algn="l" fontAlgn="ctr"/>
                      <a:r>
                        <a:rPr lang="zh-TW" altLang="en-US" sz="2000" b="0" i="0" u="none" strike="noStrike">
                          <a:solidFill>
                            <a:srgbClr val="000000"/>
                          </a:solidFill>
                          <a:latin typeface="新細明體"/>
                        </a:rPr>
                        <a:t>　</a:t>
                      </a:r>
                    </a:p>
                  </a:txBody>
                  <a:tcPr marL="0" marR="0" marT="0" marB="0" anchor="ctr">
                    <a:lnL>
                      <a:noFill/>
                    </a:lnL>
                    <a:lnR>
                      <a:noFill/>
                    </a:lnR>
                    <a:lnT>
                      <a:noFill/>
                    </a:lnT>
                    <a:lnB>
                      <a:noFill/>
                    </a:lnB>
                    <a:lnTlToBr w="6350" cap="flat" cmpd="sng" algn="ctr">
                      <a:solidFill>
                        <a:srgbClr val="000000"/>
                      </a:solidFill>
                      <a:prstDash val="solid"/>
                      <a:round/>
                      <a:headEnd type="none" w="med" len="med"/>
                      <a:tailEnd type="none" w="med" len="med"/>
                    </a:lnTlToBr>
                  </a:tcPr>
                </a:tc>
                <a:tc>
                  <a:txBody>
                    <a:bodyPr/>
                    <a:lstStyle/>
                    <a:p>
                      <a:pPr algn="l" fontAlgn="ctr"/>
                      <a:endParaRPr lang="zh-TW" altLang="en-US" sz="2000" b="0" i="0" u="none" strike="noStrike" dirty="0">
                        <a:solidFill>
                          <a:srgbClr val="000000"/>
                        </a:solidFill>
                        <a:latin typeface="新細明體"/>
                      </a:endParaRPr>
                    </a:p>
                  </a:txBody>
                  <a:tcPr marL="0" marR="0" marT="0" marB="0" anchor="ctr">
                    <a:lnL>
                      <a:noFill/>
                    </a:lnL>
                    <a:lnR>
                      <a:noFill/>
                    </a:lnR>
                    <a:lnT>
                      <a:noFill/>
                    </a:lnT>
                    <a:lnB>
                      <a:noFill/>
                    </a:lnB>
                  </a:tcPr>
                </a:tc>
              </a:tr>
              <a:tr h="336037">
                <a:tc>
                  <a:txBody>
                    <a:bodyPr/>
                    <a:lstStyle/>
                    <a:p>
                      <a:pPr algn="l" fontAlgn="ctr"/>
                      <a:endParaRPr lang="zh-TW" altLang="en-US" sz="2000" b="0" i="0" u="none" strike="noStrike">
                        <a:solidFill>
                          <a:srgbClr val="000000"/>
                        </a:solidFill>
                        <a:latin typeface="新細明體"/>
                      </a:endParaRPr>
                    </a:p>
                  </a:txBody>
                  <a:tcPr marL="0" marR="0" marT="0" marB="0" anchor="ctr">
                    <a:lnL>
                      <a:noFill/>
                    </a:lnL>
                    <a:lnR>
                      <a:noFill/>
                    </a:lnR>
                    <a:lnT>
                      <a:noFill/>
                    </a:lnT>
                    <a:lnB>
                      <a:noFill/>
                    </a:lnB>
                  </a:tcPr>
                </a:tc>
                <a:tc>
                  <a:txBody>
                    <a:bodyPr/>
                    <a:lstStyle/>
                    <a:p>
                      <a:pPr algn="l" fontAlgn="ctr"/>
                      <a:endParaRPr lang="zh-TW" altLang="en-US" sz="2000" b="0" i="0" u="none" strike="noStrike">
                        <a:solidFill>
                          <a:srgbClr val="000000"/>
                        </a:solidFill>
                        <a:latin typeface="新細明體"/>
                      </a:endParaRPr>
                    </a:p>
                  </a:txBody>
                  <a:tcPr marL="0" marR="0" marT="0" marB="0" anchor="ctr">
                    <a:lnL>
                      <a:noFill/>
                    </a:lnL>
                    <a:lnR>
                      <a:noFill/>
                    </a:lnR>
                    <a:lnT>
                      <a:noFill/>
                    </a:lnT>
                    <a:lnB>
                      <a:noFill/>
                    </a:lnB>
                  </a:tcPr>
                </a:tc>
                <a:tc>
                  <a:txBody>
                    <a:bodyPr/>
                    <a:lstStyle/>
                    <a:p>
                      <a:pPr algn="l" fontAlgn="ctr"/>
                      <a:endParaRPr lang="zh-TW" altLang="en-US" sz="2000" b="0" i="0" u="none" strike="noStrike">
                        <a:solidFill>
                          <a:srgbClr val="000000"/>
                        </a:solidFill>
                        <a:latin typeface="新細明體"/>
                      </a:endParaRPr>
                    </a:p>
                  </a:txBody>
                  <a:tcPr marL="0" marR="0" marT="0" marB="0" anchor="ctr">
                    <a:lnL>
                      <a:noFill/>
                    </a:lnL>
                    <a:lnR>
                      <a:noFill/>
                    </a:lnR>
                    <a:lnT>
                      <a:noFill/>
                    </a:lnT>
                    <a:lnB>
                      <a:noFill/>
                    </a:lnB>
                  </a:tcPr>
                </a:tc>
                <a:tc>
                  <a:txBody>
                    <a:bodyPr/>
                    <a:lstStyle/>
                    <a:p>
                      <a:pPr algn="l" fontAlgn="ctr"/>
                      <a:endParaRPr lang="zh-TW" altLang="en-US" sz="2000" b="0" i="0" u="none" strike="noStrike">
                        <a:solidFill>
                          <a:srgbClr val="000000"/>
                        </a:solidFill>
                        <a:latin typeface="新細明體"/>
                      </a:endParaRPr>
                    </a:p>
                  </a:txBody>
                  <a:tcPr marL="0" marR="0" marT="0" marB="0" anchor="ctr">
                    <a:lnL>
                      <a:noFill/>
                    </a:lnL>
                    <a:lnR>
                      <a:noFill/>
                    </a:lnR>
                    <a:lnT>
                      <a:noFill/>
                    </a:lnT>
                    <a:lnB>
                      <a:noFill/>
                    </a:lnB>
                  </a:tcPr>
                </a:tc>
                <a:tc>
                  <a:txBody>
                    <a:bodyPr/>
                    <a:lstStyle/>
                    <a:p>
                      <a:pPr algn="r" fontAlgn="ctr"/>
                      <a:r>
                        <a:rPr lang="en-US" altLang="zh-TW" sz="2000" b="0" i="0" u="none" strike="noStrike" dirty="0">
                          <a:solidFill>
                            <a:srgbClr val="000000"/>
                          </a:solidFill>
                          <a:latin typeface="新細明體"/>
                        </a:rPr>
                        <a:t>113.5779</a:t>
                      </a:r>
                    </a:p>
                  </a:txBody>
                  <a:tcPr marL="0" marR="0" marT="0" marB="0" anchor="ctr">
                    <a:lnL>
                      <a:noFill/>
                    </a:lnL>
                    <a:lnR>
                      <a:noFill/>
                    </a:lnR>
                    <a:lnT>
                      <a:noFill/>
                    </a:lnT>
                    <a:lnB>
                      <a:noFill/>
                    </a:lnB>
                    <a:solidFill>
                      <a:srgbClr val="F1FE44"/>
                    </a:solidFill>
                  </a:tcPr>
                </a:tc>
              </a:tr>
            </a:tbl>
          </a:graphicData>
        </a:graphic>
      </p:graphicFrame>
    </p:spTree>
    <p:extLst>
      <p:ext uri="{BB962C8B-B14F-4D97-AF65-F5344CB8AC3E}">
        <p14:creationId xmlns="" xmlns:p14="http://schemas.microsoft.com/office/powerpoint/2010/main" val="76852340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403648" y="303647"/>
            <a:ext cx="6840760" cy="778098"/>
          </a:xfrm>
          <a:effectLst>
            <a:outerShdw blurRad="50800" dist="38100" dir="2700000" algn="tl" rotWithShape="0">
              <a:prstClr val="black">
                <a:alpha val="40000"/>
              </a:prstClr>
            </a:outerShdw>
          </a:effectLst>
        </p:spPr>
        <p:txBody>
          <a:bodyPr>
            <a:normAutofit fontScale="90000"/>
          </a:bodyPr>
          <a:lstStyle/>
          <a:p>
            <a:pPr algn="l"/>
            <a:r>
              <a:rPr lang="zh-TW" altLang="en-US" sz="4000" dirty="0" smtClean="0">
                <a:latin typeface="標楷體" pitchFamily="65" charset="-120"/>
                <a:ea typeface="標楷體" pitchFamily="65" charset="-120"/>
                <a:cs typeface="Times New Roman" pitchFamily="18" charset="0"/>
              </a:rPr>
              <a:t>償債順序對於評價的影響</a:t>
            </a:r>
            <a:r>
              <a:rPr lang="en-US" altLang="zh-TW" sz="4000" dirty="0" smtClean="0">
                <a:latin typeface="標楷體" pitchFamily="65" charset="-120"/>
                <a:ea typeface="標楷體" pitchFamily="65" charset="-120"/>
                <a:cs typeface="Times New Roman" pitchFamily="18" charset="0"/>
              </a:rPr>
              <a:t>-</a:t>
            </a:r>
            <a:r>
              <a:rPr lang="zh-TW" altLang="en-US" sz="4000" dirty="0" smtClean="0">
                <a:latin typeface="標楷體" pitchFamily="65" charset="-120"/>
                <a:ea typeface="標楷體" pitchFamily="65" charset="-120"/>
                <a:cs typeface="Times New Roman" pitchFamily="18" charset="0"/>
              </a:rPr>
              <a:t>範例</a:t>
            </a:r>
            <a:endParaRPr lang="zh-TW" altLang="en-US" sz="4000" dirty="0">
              <a:latin typeface="標楷體" pitchFamily="65" charset="-120"/>
              <a:ea typeface="標楷體" pitchFamily="65" charset="-120"/>
              <a:cs typeface="Times New Roman" pitchFamily="18" charset="0"/>
            </a:endParaRPr>
          </a:p>
        </p:txBody>
      </p:sp>
      <p:cxnSp>
        <p:nvCxnSpPr>
          <p:cNvPr id="4" name="直線接點 3"/>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內容版面配置區 4"/>
          <p:cNvSpPr>
            <a:spLocks noGrp="1"/>
          </p:cNvSpPr>
          <p:nvPr>
            <p:ph idx="1"/>
          </p:nvPr>
        </p:nvSpPr>
        <p:spPr>
          <a:xfrm>
            <a:off x="395536" y="1412776"/>
            <a:ext cx="8352928" cy="4713387"/>
          </a:xfrm>
        </p:spPr>
        <p:txBody>
          <a:bodyPr>
            <a:normAutofit/>
          </a:bodyPr>
          <a:lstStyle/>
          <a:p>
            <a:r>
              <a:rPr lang="zh-TW" altLang="en-US" dirty="0" smtClean="0">
                <a:latin typeface="標楷體" pitchFamily="65" charset="-120"/>
                <a:ea typeface="標楷體" pitchFamily="65" charset="-120"/>
              </a:rPr>
              <a:t>原本的情況：</a:t>
            </a:r>
            <a:endParaRPr lang="en-US" altLang="zh-TW" dirty="0" smtClean="0">
              <a:latin typeface="標楷體" pitchFamily="65" charset="-120"/>
              <a:ea typeface="標楷體" pitchFamily="65" charset="-120"/>
            </a:endParaRPr>
          </a:p>
          <a:p>
            <a:endParaRPr lang="en-US" altLang="zh-TW" dirty="0" smtClean="0">
              <a:latin typeface="標楷體" pitchFamily="65" charset="-120"/>
              <a:ea typeface="標楷體" pitchFamily="65" charset="-120"/>
            </a:endParaRPr>
          </a:p>
          <a:p>
            <a:endParaRPr lang="en-US" altLang="zh-TW" dirty="0" smtClean="0">
              <a:latin typeface="標楷體" pitchFamily="65" charset="-120"/>
              <a:ea typeface="標楷體" pitchFamily="65" charset="-120"/>
            </a:endParaRPr>
          </a:p>
        </p:txBody>
      </p:sp>
      <p:graphicFrame>
        <p:nvGraphicFramePr>
          <p:cNvPr id="6" name="表格 5"/>
          <p:cNvGraphicFramePr>
            <a:graphicFrameLocks noGrp="1"/>
          </p:cNvGraphicFramePr>
          <p:nvPr/>
        </p:nvGraphicFramePr>
        <p:xfrm>
          <a:off x="827584" y="1988840"/>
          <a:ext cx="4824538" cy="1296144"/>
        </p:xfrm>
        <a:graphic>
          <a:graphicData uri="http://schemas.openxmlformats.org/drawingml/2006/table">
            <a:tbl>
              <a:tblPr/>
              <a:tblGrid>
                <a:gridCol w="927796"/>
                <a:gridCol w="649457"/>
                <a:gridCol w="649457"/>
                <a:gridCol w="649457"/>
                <a:gridCol w="742236"/>
                <a:gridCol w="556678"/>
                <a:gridCol w="649457"/>
              </a:tblGrid>
              <a:tr h="324036">
                <a:tc>
                  <a:txBody>
                    <a:bodyPr/>
                    <a:lstStyle/>
                    <a:p>
                      <a:pPr algn="l" fontAlgn="ctr"/>
                      <a:r>
                        <a:rPr lang="en-US" sz="1200" b="1" i="0" u="none" strike="noStrike" dirty="0">
                          <a:solidFill>
                            <a:srgbClr val="FFFFFF"/>
                          </a:solidFill>
                          <a:latin typeface="新細明體"/>
                        </a:rPr>
                        <a:t>Equity</a:t>
                      </a:r>
                    </a:p>
                  </a:txBody>
                  <a:tcPr marL="0" marR="0" marT="0" marB="0" anchor="ctr">
                    <a:lnL>
                      <a:noFill/>
                    </a:lnL>
                    <a:lnR>
                      <a:noFill/>
                    </a:lnR>
                    <a:lnT>
                      <a:noFill/>
                    </a:lnT>
                    <a:lnB>
                      <a:noFill/>
                    </a:lnB>
                    <a:solidFill>
                      <a:srgbClr val="974807"/>
                    </a:solidFill>
                  </a:tcPr>
                </a:tc>
                <a:tc>
                  <a:txBody>
                    <a:bodyPr/>
                    <a:lstStyle/>
                    <a:p>
                      <a:pPr algn="r" fontAlgn="ctr"/>
                      <a:r>
                        <a:rPr lang="en-US" altLang="zh-TW" sz="1200" b="1" i="0" u="none" strike="noStrike">
                          <a:solidFill>
                            <a:srgbClr val="FFFFFF"/>
                          </a:solidFill>
                          <a:latin typeface="新細明體"/>
                        </a:rPr>
                        <a:t>0%</a:t>
                      </a:r>
                    </a:p>
                  </a:txBody>
                  <a:tcPr marL="0" marR="0" marT="0" marB="0" anchor="ctr">
                    <a:lnL>
                      <a:noFill/>
                    </a:lnL>
                    <a:lnR>
                      <a:noFill/>
                    </a:lnR>
                    <a:lnT>
                      <a:noFill/>
                    </a:lnT>
                    <a:lnB>
                      <a:noFill/>
                    </a:lnB>
                    <a:solidFill>
                      <a:srgbClr val="974807"/>
                    </a:solidFill>
                  </a:tcPr>
                </a:tc>
                <a:tc>
                  <a:txBody>
                    <a:bodyPr/>
                    <a:lstStyle/>
                    <a:p>
                      <a:pPr algn="r" fontAlgn="ctr"/>
                      <a:r>
                        <a:rPr lang="en-US" altLang="zh-TW" sz="1200" b="1" i="0" u="none" strike="noStrike">
                          <a:solidFill>
                            <a:srgbClr val="FFFFFF"/>
                          </a:solidFill>
                          <a:latin typeface="新細明體"/>
                        </a:rPr>
                        <a:t>20%</a:t>
                      </a:r>
                    </a:p>
                  </a:txBody>
                  <a:tcPr marL="0" marR="0" marT="0" marB="0" anchor="ctr">
                    <a:lnL>
                      <a:noFill/>
                    </a:lnL>
                    <a:lnR>
                      <a:noFill/>
                    </a:lnR>
                    <a:lnT>
                      <a:noFill/>
                    </a:lnT>
                    <a:lnB>
                      <a:noFill/>
                    </a:lnB>
                    <a:solidFill>
                      <a:srgbClr val="974807"/>
                    </a:solidFill>
                  </a:tcPr>
                </a:tc>
                <a:tc>
                  <a:txBody>
                    <a:bodyPr/>
                    <a:lstStyle/>
                    <a:p>
                      <a:pPr algn="r" fontAlgn="ctr"/>
                      <a:r>
                        <a:rPr lang="en-US" altLang="zh-TW" sz="1200" b="1" i="0" u="none" strike="noStrike">
                          <a:solidFill>
                            <a:srgbClr val="FFFFFF"/>
                          </a:solidFill>
                          <a:latin typeface="新細明體"/>
                        </a:rPr>
                        <a:t>40%</a:t>
                      </a:r>
                    </a:p>
                  </a:txBody>
                  <a:tcPr marL="0" marR="0" marT="0" marB="0" anchor="ctr">
                    <a:lnL>
                      <a:noFill/>
                    </a:lnL>
                    <a:lnR>
                      <a:noFill/>
                    </a:lnR>
                    <a:lnT>
                      <a:noFill/>
                    </a:lnT>
                    <a:lnB>
                      <a:noFill/>
                    </a:lnB>
                    <a:solidFill>
                      <a:srgbClr val="974807"/>
                    </a:solidFill>
                  </a:tcPr>
                </a:tc>
                <a:tc>
                  <a:txBody>
                    <a:bodyPr/>
                    <a:lstStyle/>
                    <a:p>
                      <a:pPr algn="r" fontAlgn="ctr"/>
                      <a:r>
                        <a:rPr lang="en-US" altLang="zh-TW" sz="1200" b="1" i="0" u="none" strike="noStrike">
                          <a:solidFill>
                            <a:srgbClr val="FFFFFF"/>
                          </a:solidFill>
                          <a:latin typeface="新細明體"/>
                        </a:rPr>
                        <a:t>60%</a:t>
                      </a:r>
                    </a:p>
                  </a:txBody>
                  <a:tcPr marL="0" marR="0" marT="0" marB="0" anchor="ctr">
                    <a:lnL>
                      <a:noFill/>
                    </a:lnL>
                    <a:lnR>
                      <a:noFill/>
                    </a:lnR>
                    <a:lnT>
                      <a:noFill/>
                    </a:lnT>
                    <a:lnB>
                      <a:noFill/>
                    </a:lnB>
                    <a:solidFill>
                      <a:srgbClr val="974807"/>
                    </a:solidFill>
                  </a:tcPr>
                </a:tc>
                <a:tc>
                  <a:txBody>
                    <a:bodyPr/>
                    <a:lstStyle/>
                    <a:p>
                      <a:pPr algn="r" fontAlgn="ctr"/>
                      <a:r>
                        <a:rPr lang="en-US" altLang="zh-TW" sz="1200" b="1" i="0" u="none" strike="noStrike">
                          <a:solidFill>
                            <a:srgbClr val="FFFFFF"/>
                          </a:solidFill>
                          <a:latin typeface="新細明體"/>
                        </a:rPr>
                        <a:t>80%</a:t>
                      </a:r>
                    </a:p>
                  </a:txBody>
                  <a:tcPr marL="0" marR="0" marT="0" marB="0" anchor="ctr">
                    <a:lnL>
                      <a:noFill/>
                    </a:lnL>
                    <a:lnR>
                      <a:noFill/>
                    </a:lnR>
                    <a:lnT>
                      <a:noFill/>
                    </a:lnT>
                    <a:lnB>
                      <a:noFill/>
                    </a:lnB>
                    <a:solidFill>
                      <a:srgbClr val="974807"/>
                    </a:solidFill>
                  </a:tcPr>
                </a:tc>
                <a:tc>
                  <a:txBody>
                    <a:bodyPr/>
                    <a:lstStyle/>
                    <a:p>
                      <a:pPr algn="r" fontAlgn="ctr"/>
                      <a:r>
                        <a:rPr lang="en-US" altLang="zh-TW" sz="1200" b="1" i="0" u="none" strike="noStrike">
                          <a:solidFill>
                            <a:srgbClr val="FFFFFF"/>
                          </a:solidFill>
                          <a:latin typeface="新細明體"/>
                        </a:rPr>
                        <a:t>100%</a:t>
                      </a:r>
                    </a:p>
                  </a:txBody>
                  <a:tcPr marL="0" marR="0" marT="0" marB="0" anchor="ctr">
                    <a:lnL>
                      <a:noFill/>
                    </a:lnL>
                    <a:lnR>
                      <a:noFill/>
                    </a:lnR>
                    <a:lnT>
                      <a:noFill/>
                    </a:lnT>
                    <a:lnB>
                      <a:noFill/>
                    </a:lnB>
                    <a:solidFill>
                      <a:srgbClr val="974807"/>
                    </a:solidFill>
                  </a:tcPr>
                </a:tc>
              </a:tr>
              <a:tr h="324036">
                <a:tc>
                  <a:txBody>
                    <a:bodyPr/>
                    <a:lstStyle/>
                    <a:p>
                      <a:pPr algn="l" fontAlgn="ctr"/>
                      <a:r>
                        <a:rPr lang="zh-TW" altLang="en-US" sz="1200" b="0" i="0" u="none" strike="noStrike">
                          <a:solidFill>
                            <a:srgbClr val="000000"/>
                          </a:solidFill>
                          <a:latin typeface="新細明體"/>
                        </a:rPr>
                        <a:t>不</a:t>
                      </a:r>
                      <a:r>
                        <a:rPr lang="en-US" sz="1200" b="0" i="0" u="none" strike="noStrike">
                          <a:solidFill>
                            <a:srgbClr val="000000"/>
                          </a:solidFill>
                          <a:latin typeface="新細明體"/>
                        </a:rPr>
                        <a:t>Call</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0.00</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0.00</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0.00</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0.00</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0.00</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7.15</a:t>
                      </a:r>
                    </a:p>
                  </a:txBody>
                  <a:tcPr marL="0" marR="0" marT="0" marB="0" anchor="ctr">
                    <a:lnL>
                      <a:noFill/>
                    </a:lnL>
                    <a:lnR>
                      <a:noFill/>
                    </a:lnR>
                    <a:lnT>
                      <a:noFill/>
                    </a:lnT>
                    <a:lnB>
                      <a:noFill/>
                    </a:lnB>
                    <a:solidFill>
                      <a:srgbClr val="F1FE44"/>
                    </a:solidFill>
                  </a:tcPr>
                </a:tc>
              </a:tr>
              <a:tr h="324036">
                <a:tc>
                  <a:txBody>
                    <a:bodyPr/>
                    <a:lstStyle/>
                    <a:p>
                      <a:pPr algn="l" fontAlgn="ctr"/>
                      <a:r>
                        <a:rPr lang="zh-TW" altLang="en-US" sz="1200" b="0" i="0" u="none" strike="noStrike">
                          <a:solidFill>
                            <a:srgbClr val="000000"/>
                          </a:solidFill>
                          <a:latin typeface="新細明體"/>
                        </a:rPr>
                        <a:t>本期</a:t>
                      </a:r>
                      <a:r>
                        <a:rPr lang="en-US" sz="1200" b="0" i="0" u="none" strike="noStrike">
                          <a:solidFill>
                            <a:srgbClr val="000000"/>
                          </a:solidFill>
                          <a:latin typeface="新細明體"/>
                        </a:rPr>
                        <a:t>Call</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dirty="0">
                          <a:solidFill>
                            <a:srgbClr val="000000"/>
                          </a:solidFill>
                          <a:latin typeface="新細明體"/>
                        </a:rPr>
                        <a:t>0.00</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0.00</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0.00</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0.00</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dirty="0">
                          <a:solidFill>
                            <a:srgbClr val="000000"/>
                          </a:solidFill>
                          <a:latin typeface="新細明體"/>
                        </a:rPr>
                        <a:t>0.00</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7.15</a:t>
                      </a:r>
                    </a:p>
                  </a:txBody>
                  <a:tcPr marL="0" marR="0" marT="0" marB="0" anchor="ctr">
                    <a:lnL>
                      <a:noFill/>
                    </a:lnL>
                    <a:lnR>
                      <a:noFill/>
                    </a:lnR>
                    <a:lnT>
                      <a:noFill/>
                    </a:lnT>
                    <a:lnB>
                      <a:noFill/>
                    </a:lnB>
                    <a:solidFill>
                      <a:srgbClr val="F1FE44"/>
                    </a:solidFill>
                  </a:tcPr>
                </a:tc>
              </a:tr>
              <a:tr h="324036">
                <a:tc>
                  <a:txBody>
                    <a:bodyPr/>
                    <a:lstStyle/>
                    <a:p>
                      <a:pPr algn="l" fontAlgn="ctr"/>
                      <a:r>
                        <a:rPr lang="zh-TW" altLang="en-US" sz="1200" b="0" i="0" u="none" strike="noStrike">
                          <a:solidFill>
                            <a:srgbClr val="000000"/>
                          </a:solidFill>
                          <a:latin typeface="新細明體"/>
                        </a:rPr>
                        <a:t>之前</a:t>
                      </a:r>
                      <a:r>
                        <a:rPr lang="en-US" sz="1200" b="0" i="0" u="none" strike="noStrike">
                          <a:solidFill>
                            <a:srgbClr val="000000"/>
                          </a:solidFill>
                          <a:latin typeface="新細明體"/>
                        </a:rPr>
                        <a:t>Call</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7.15</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7.15</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7.15</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7.15</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7.15</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dirty="0">
                          <a:solidFill>
                            <a:srgbClr val="000000"/>
                          </a:solidFill>
                          <a:latin typeface="新細明體"/>
                        </a:rPr>
                        <a:t>7.15</a:t>
                      </a:r>
                    </a:p>
                  </a:txBody>
                  <a:tcPr marL="0" marR="0" marT="0" marB="0" anchor="ctr">
                    <a:lnL>
                      <a:noFill/>
                    </a:lnL>
                    <a:lnR>
                      <a:noFill/>
                    </a:lnR>
                    <a:lnT>
                      <a:noFill/>
                    </a:lnT>
                    <a:lnB>
                      <a:noFill/>
                    </a:lnB>
                    <a:solidFill>
                      <a:srgbClr val="F1FE44"/>
                    </a:solidFill>
                  </a:tcPr>
                </a:tc>
              </a:tr>
            </a:tbl>
          </a:graphicData>
        </a:graphic>
      </p:graphicFrame>
      <p:graphicFrame>
        <p:nvGraphicFramePr>
          <p:cNvPr id="10" name="表格 9"/>
          <p:cNvGraphicFramePr>
            <a:graphicFrameLocks noGrp="1"/>
          </p:cNvGraphicFramePr>
          <p:nvPr/>
        </p:nvGraphicFramePr>
        <p:xfrm>
          <a:off x="827584" y="3356992"/>
          <a:ext cx="4824533" cy="1512168"/>
        </p:xfrm>
        <a:graphic>
          <a:graphicData uri="http://schemas.openxmlformats.org/drawingml/2006/table">
            <a:tbl>
              <a:tblPr/>
              <a:tblGrid>
                <a:gridCol w="753833"/>
                <a:gridCol w="678450"/>
                <a:gridCol w="678450"/>
                <a:gridCol w="678450"/>
                <a:gridCol w="678450"/>
                <a:gridCol w="678450"/>
                <a:gridCol w="678450"/>
              </a:tblGrid>
              <a:tr h="378042">
                <a:tc>
                  <a:txBody>
                    <a:bodyPr/>
                    <a:lstStyle/>
                    <a:p>
                      <a:pPr algn="l" fontAlgn="ctr"/>
                      <a:r>
                        <a:rPr lang="zh-TW" altLang="en-US" sz="1200" b="1" i="0" u="none" strike="noStrike" dirty="0">
                          <a:solidFill>
                            <a:srgbClr val="FFFFFF"/>
                          </a:solidFill>
                          <a:latin typeface="新細明體"/>
                        </a:rPr>
                        <a:t>普通債</a:t>
                      </a:r>
                    </a:p>
                  </a:txBody>
                  <a:tcPr marL="0" marR="0" marT="0" marB="0" anchor="ctr">
                    <a:lnL>
                      <a:noFill/>
                    </a:lnL>
                    <a:lnR>
                      <a:noFill/>
                    </a:lnR>
                    <a:lnT>
                      <a:noFill/>
                    </a:lnT>
                    <a:lnB>
                      <a:noFill/>
                    </a:lnB>
                    <a:solidFill>
                      <a:srgbClr val="974807"/>
                    </a:solidFill>
                  </a:tcPr>
                </a:tc>
                <a:tc>
                  <a:txBody>
                    <a:bodyPr/>
                    <a:lstStyle/>
                    <a:p>
                      <a:pPr algn="r" fontAlgn="ctr"/>
                      <a:r>
                        <a:rPr lang="en-US" altLang="zh-TW" sz="1200" b="1" i="0" u="none" strike="noStrike">
                          <a:solidFill>
                            <a:srgbClr val="FFFFFF"/>
                          </a:solidFill>
                          <a:latin typeface="新細明體"/>
                        </a:rPr>
                        <a:t>0%</a:t>
                      </a:r>
                    </a:p>
                  </a:txBody>
                  <a:tcPr marL="0" marR="0" marT="0" marB="0" anchor="ctr">
                    <a:lnL>
                      <a:noFill/>
                    </a:lnL>
                    <a:lnR>
                      <a:noFill/>
                    </a:lnR>
                    <a:lnT>
                      <a:noFill/>
                    </a:lnT>
                    <a:lnB>
                      <a:noFill/>
                    </a:lnB>
                    <a:solidFill>
                      <a:srgbClr val="974807"/>
                    </a:solidFill>
                  </a:tcPr>
                </a:tc>
                <a:tc>
                  <a:txBody>
                    <a:bodyPr/>
                    <a:lstStyle/>
                    <a:p>
                      <a:pPr algn="r" fontAlgn="ctr"/>
                      <a:r>
                        <a:rPr lang="en-US" altLang="zh-TW" sz="1200" b="1" i="0" u="none" strike="noStrike">
                          <a:solidFill>
                            <a:srgbClr val="FFFFFF"/>
                          </a:solidFill>
                          <a:latin typeface="新細明體"/>
                        </a:rPr>
                        <a:t>20%</a:t>
                      </a:r>
                    </a:p>
                  </a:txBody>
                  <a:tcPr marL="0" marR="0" marT="0" marB="0" anchor="ctr">
                    <a:lnL>
                      <a:noFill/>
                    </a:lnL>
                    <a:lnR>
                      <a:noFill/>
                    </a:lnR>
                    <a:lnT>
                      <a:noFill/>
                    </a:lnT>
                    <a:lnB>
                      <a:noFill/>
                    </a:lnB>
                    <a:solidFill>
                      <a:srgbClr val="974807"/>
                    </a:solidFill>
                  </a:tcPr>
                </a:tc>
                <a:tc>
                  <a:txBody>
                    <a:bodyPr/>
                    <a:lstStyle/>
                    <a:p>
                      <a:pPr algn="r" fontAlgn="ctr"/>
                      <a:r>
                        <a:rPr lang="en-US" altLang="zh-TW" sz="1200" b="1" i="0" u="none" strike="noStrike">
                          <a:solidFill>
                            <a:srgbClr val="FFFFFF"/>
                          </a:solidFill>
                          <a:latin typeface="新細明體"/>
                        </a:rPr>
                        <a:t>40%</a:t>
                      </a:r>
                    </a:p>
                  </a:txBody>
                  <a:tcPr marL="0" marR="0" marT="0" marB="0" anchor="ctr">
                    <a:lnL>
                      <a:noFill/>
                    </a:lnL>
                    <a:lnR>
                      <a:noFill/>
                    </a:lnR>
                    <a:lnT>
                      <a:noFill/>
                    </a:lnT>
                    <a:lnB>
                      <a:noFill/>
                    </a:lnB>
                    <a:solidFill>
                      <a:srgbClr val="974807"/>
                    </a:solidFill>
                  </a:tcPr>
                </a:tc>
                <a:tc>
                  <a:txBody>
                    <a:bodyPr/>
                    <a:lstStyle/>
                    <a:p>
                      <a:pPr algn="r" fontAlgn="ctr"/>
                      <a:r>
                        <a:rPr lang="en-US" altLang="zh-TW" sz="1200" b="1" i="0" u="none" strike="noStrike">
                          <a:solidFill>
                            <a:srgbClr val="FFFFFF"/>
                          </a:solidFill>
                          <a:latin typeface="新細明體"/>
                        </a:rPr>
                        <a:t>60%</a:t>
                      </a:r>
                    </a:p>
                  </a:txBody>
                  <a:tcPr marL="0" marR="0" marT="0" marB="0" anchor="ctr">
                    <a:lnL>
                      <a:noFill/>
                    </a:lnL>
                    <a:lnR>
                      <a:noFill/>
                    </a:lnR>
                    <a:lnT>
                      <a:noFill/>
                    </a:lnT>
                    <a:lnB>
                      <a:noFill/>
                    </a:lnB>
                    <a:solidFill>
                      <a:srgbClr val="974807"/>
                    </a:solidFill>
                  </a:tcPr>
                </a:tc>
                <a:tc>
                  <a:txBody>
                    <a:bodyPr/>
                    <a:lstStyle/>
                    <a:p>
                      <a:pPr algn="r" fontAlgn="ctr"/>
                      <a:r>
                        <a:rPr lang="en-US" altLang="zh-TW" sz="1200" b="1" i="0" u="none" strike="noStrike">
                          <a:solidFill>
                            <a:srgbClr val="FFFFFF"/>
                          </a:solidFill>
                          <a:latin typeface="新細明體"/>
                        </a:rPr>
                        <a:t>80%</a:t>
                      </a:r>
                    </a:p>
                  </a:txBody>
                  <a:tcPr marL="0" marR="0" marT="0" marB="0" anchor="ctr">
                    <a:lnL>
                      <a:noFill/>
                    </a:lnL>
                    <a:lnR>
                      <a:noFill/>
                    </a:lnR>
                    <a:lnT>
                      <a:noFill/>
                    </a:lnT>
                    <a:lnB>
                      <a:noFill/>
                    </a:lnB>
                    <a:solidFill>
                      <a:srgbClr val="974807"/>
                    </a:solidFill>
                  </a:tcPr>
                </a:tc>
                <a:tc>
                  <a:txBody>
                    <a:bodyPr/>
                    <a:lstStyle/>
                    <a:p>
                      <a:pPr algn="r" fontAlgn="ctr"/>
                      <a:r>
                        <a:rPr lang="en-US" altLang="zh-TW" sz="1200" b="1" i="0" u="none" strike="noStrike">
                          <a:solidFill>
                            <a:srgbClr val="FFFFFF"/>
                          </a:solidFill>
                          <a:latin typeface="新細明體"/>
                        </a:rPr>
                        <a:t>100%</a:t>
                      </a:r>
                    </a:p>
                  </a:txBody>
                  <a:tcPr marL="0" marR="0" marT="0" marB="0" anchor="ctr">
                    <a:lnL>
                      <a:noFill/>
                    </a:lnL>
                    <a:lnR>
                      <a:noFill/>
                    </a:lnR>
                    <a:lnT>
                      <a:noFill/>
                    </a:lnT>
                    <a:lnB>
                      <a:noFill/>
                    </a:lnB>
                    <a:solidFill>
                      <a:srgbClr val="974807"/>
                    </a:solidFill>
                  </a:tcPr>
                </a:tc>
              </a:tr>
              <a:tr h="378042">
                <a:tc>
                  <a:txBody>
                    <a:bodyPr/>
                    <a:lstStyle/>
                    <a:p>
                      <a:pPr algn="l" fontAlgn="ctr"/>
                      <a:r>
                        <a:rPr lang="zh-TW" altLang="en-US" sz="1200" b="0" i="0" u="none" strike="noStrike">
                          <a:solidFill>
                            <a:srgbClr val="000000"/>
                          </a:solidFill>
                          <a:latin typeface="新細明體"/>
                        </a:rPr>
                        <a:t>不</a:t>
                      </a:r>
                      <a:r>
                        <a:rPr lang="en-US" sz="1200" b="0" i="0" u="none" strike="noStrike">
                          <a:solidFill>
                            <a:srgbClr val="000000"/>
                          </a:solidFill>
                          <a:latin typeface="新細明體"/>
                        </a:rPr>
                        <a:t>Call</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91.32</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91.32</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91.32</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dirty="0">
                          <a:solidFill>
                            <a:srgbClr val="000000"/>
                          </a:solidFill>
                          <a:latin typeface="新細明體"/>
                        </a:rPr>
                        <a:t>91.32</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91.32</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110</a:t>
                      </a:r>
                    </a:p>
                  </a:txBody>
                  <a:tcPr marL="0" marR="0" marT="0" marB="0" anchor="ctr">
                    <a:lnL>
                      <a:noFill/>
                    </a:lnL>
                    <a:lnR>
                      <a:noFill/>
                    </a:lnR>
                    <a:lnT>
                      <a:noFill/>
                    </a:lnT>
                    <a:lnB>
                      <a:noFill/>
                    </a:lnB>
                    <a:solidFill>
                      <a:srgbClr val="F1FE44"/>
                    </a:solidFill>
                  </a:tcPr>
                </a:tc>
              </a:tr>
              <a:tr h="378042">
                <a:tc>
                  <a:txBody>
                    <a:bodyPr/>
                    <a:lstStyle/>
                    <a:p>
                      <a:pPr algn="l" fontAlgn="ctr"/>
                      <a:r>
                        <a:rPr lang="zh-TW" altLang="en-US" sz="1200" b="0" i="0" u="none" strike="noStrike">
                          <a:solidFill>
                            <a:srgbClr val="000000"/>
                          </a:solidFill>
                          <a:latin typeface="新細明體"/>
                        </a:rPr>
                        <a:t>本期</a:t>
                      </a:r>
                      <a:r>
                        <a:rPr lang="en-US" sz="1200" b="0" i="0" u="none" strike="noStrike">
                          <a:solidFill>
                            <a:srgbClr val="000000"/>
                          </a:solidFill>
                          <a:latin typeface="新細明體"/>
                        </a:rPr>
                        <a:t>Call</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91.32</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91.32</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91.32</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dirty="0">
                          <a:solidFill>
                            <a:srgbClr val="000000"/>
                          </a:solidFill>
                          <a:latin typeface="新細明體"/>
                        </a:rPr>
                        <a:t>91.32</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91.32</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110</a:t>
                      </a:r>
                    </a:p>
                  </a:txBody>
                  <a:tcPr marL="0" marR="0" marT="0" marB="0" anchor="ctr">
                    <a:lnL>
                      <a:noFill/>
                    </a:lnL>
                    <a:lnR>
                      <a:noFill/>
                    </a:lnR>
                    <a:lnT>
                      <a:noFill/>
                    </a:lnT>
                    <a:lnB>
                      <a:noFill/>
                    </a:lnB>
                    <a:solidFill>
                      <a:srgbClr val="F1FE44"/>
                    </a:solidFill>
                  </a:tcPr>
                </a:tc>
              </a:tr>
              <a:tr h="378042">
                <a:tc>
                  <a:txBody>
                    <a:bodyPr/>
                    <a:lstStyle/>
                    <a:p>
                      <a:pPr algn="l" fontAlgn="ctr"/>
                      <a:r>
                        <a:rPr lang="zh-TW" altLang="en-US" sz="1200" b="0" i="0" u="none" strike="noStrike">
                          <a:solidFill>
                            <a:srgbClr val="000000"/>
                          </a:solidFill>
                          <a:latin typeface="新細明體"/>
                        </a:rPr>
                        <a:t>之前</a:t>
                      </a:r>
                      <a:r>
                        <a:rPr lang="en-US" sz="1200" b="0" i="0" u="none" strike="noStrike">
                          <a:solidFill>
                            <a:srgbClr val="000000"/>
                          </a:solidFill>
                          <a:latin typeface="新細明體"/>
                        </a:rPr>
                        <a:t>Call</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110.00</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110.00</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110.00</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110.00</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110.00</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dirty="0">
                          <a:solidFill>
                            <a:srgbClr val="000000"/>
                          </a:solidFill>
                          <a:latin typeface="新細明體"/>
                        </a:rPr>
                        <a:t>110</a:t>
                      </a:r>
                    </a:p>
                  </a:txBody>
                  <a:tcPr marL="0" marR="0" marT="0" marB="0" anchor="ctr">
                    <a:lnL>
                      <a:noFill/>
                    </a:lnL>
                    <a:lnR>
                      <a:noFill/>
                    </a:lnR>
                    <a:lnT>
                      <a:noFill/>
                    </a:lnT>
                    <a:lnB>
                      <a:noFill/>
                    </a:lnB>
                    <a:solidFill>
                      <a:srgbClr val="F1FE44"/>
                    </a:solidFill>
                  </a:tcPr>
                </a:tc>
              </a:tr>
            </a:tbl>
          </a:graphicData>
        </a:graphic>
      </p:graphicFrame>
      <p:graphicFrame>
        <p:nvGraphicFramePr>
          <p:cNvPr id="11" name="表格 10"/>
          <p:cNvGraphicFramePr>
            <a:graphicFrameLocks noGrp="1"/>
          </p:cNvGraphicFramePr>
          <p:nvPr/>
        </p:nvGraphicFramePr>
        <p:xfrm>
          <a:off x="827585" y="4941169"/>
          <a:ext cx="4824537" cy="1584177"/>
        </p:xfrm>
        <a:graphic>
          <a:graphicData uri="http://schemas.openxmlformats.org/drawingml/2006/table">
            <a:tbl>
              <a:tblPr/>
              <a:tblGrid>
                <a:gridCol w="697991"/>
                <a:gridCol w="775545"/>
                <a:gridCol w="607510"/>
                <a:gridCol w="646288"/>
                <a:gridCol w="697991"/>
                <a:gridCol w="672139"/>
                <a:gridCol w="727073"/>
              </a:tblGrid>
              <a:tr h="226311">
                <a:tc>
                  <a:txBody>
                    <a:bodyPr/>
                    <a:lstStyle/>
                    <a:p>
                      <a:pPr algn="l" fontAlgn="ctr"/>
                      <a:r>
                        <a:rPr lang="en-US" sz="1200" b="1" i="0" u="none" strike="noStrike" dirty="0" err="1">
                          <a:solidFill>
                            <a:srgbClr val="FFFFFF"/>
                          </a:solidFill>
                          <a:latin typeface="新細明體"/>
                        </a:rPr>
                        <a:t>CBValue</a:t>
                      </a:r>
                      <a:endParaRPr lang="en-US" sz="1200" b="1" i="0" u="none" strike="noStrike" dirty="0">
                        <a:solidFill>
                          <a:srgbClr val="FFFFFF"/>
                        </a:solidFill>
                        <a:latin typeface="新細明體"/>
                      </a:endParaRPr>
                    </a:p>
                  </a:txBody>
                  <a:tcPr marL="0" marR="0" marT="0" marB="0" anchor="ctr">
                    <a:lnL>
                      <a:noFill/>
                    </a:lnL>
                    <a:lnR>
                      <a:noFill/>
                    </a:lnR>
                    <a:lnT>
                      <a:noFill/>
                    </a:lnT>
                    <a:lnB>
                      <a:noFill/>
                    </a:lnB>
                    <a:solidFill>
                      <a:srgbClr val="974807"/>
                    </a:solidFill>
                  </a:tcPr>
                </a:tc>
                <a:tc>
                  <a:txBody>
                    <a:bodyPr/>
                    <a:lstStyle/>
                    <a:p>
                      <a:pPr algn="r" fontAlgn="ctr"/>
                      <a:r>
                        <a:rPr lang="en-US" altLang="zh-TW" sz="1200" b="1" i="0" u="none" strike="noStrike">
                          <a:solidFill>
                            <a:srgbClr val="FFFFFF"/>
                          </a:solidFill>
                          <a:latin typeface="新細明體"/>
                        </a:rPr>
                        <a:t>0%</a:t>
                      </a:r>
                    </a:p>
                  </a:txBody>
                  <a:tcPr marL="0" marR="0" marT="0" marB="0" anchor="ctr">
                    <a:lnL>
                      <a:noFill/>
                    </a:lnL>
                    <a:lnR>
                      <a:noFill/>
                    </a:lnR>
                    <a:lnT>
                      <a:noFill/>
                    </a:lnT>
                    <a:lnB>
                      <a:noFill/>
                    </a:lnB>
                    <a:solidFill>
                      <a:srgbClr val="974807"/>
                    </a:solidFill>
                  </a:tcPr>
                </a:tc>
                <a:tc>
                  <a:txBody>
                    <a:bodyPr/>
                    <a:lstStyle/>
                    <a:p>
                      <a:pPr algn="r" fontAlgn="ctr"/>
                      <a:r>
                        <a:rPr lang="en-US" altLang="zh-TW" sz="1200" b="1" i="0" u="none" strike="noStrike">
                          <a:solidFill>
                            <a:srgbClr val="FFFFFF"/>
                          </a:solidFill>
                          <a:latin typeface="新細明體"/>
                        </a:rPr>
                        <a:t>20%</a:t>
                      </a:r>
                    </a:p>
                  </a:txBody>
                  <a:tcPr marL="0" marR="0" marT="0" marB="0" anchor="ctr">
                    <a:lnL>
                      <a:noFill/>
                    </a:lnL>
                    <a:lnR>
                      <a:noFill/>
                    </a:lnR>
                    <a:lnT>
                      <a:noFill/>
                    </a:lnT>
                    <a:lnB>
                      <a:noFill/>
                    </a:lnB>
                    <a:solidFill>
                      <a:srgbClr val="974807"/>
                    </a:solidFill>
                  </a:tcPr>
                </a:tc>
                <a:tc>
                  <a:txBody>
                    <a:bodyPr/>
                    <a:lstStyle/>
                    <a:p>
                      <a:pPr algn="r" fontAlgn="ctr"/>
                      <a:r>
                        <a:rPr lang="en-US" altLang="zh-TW" sz="1200" b="1" i="0" u="none" strike="noStrike">
                          <a:solidFill>
                            <a:srgbClr val="FFFFFF"/>
                          </a:solidFill>
                          <a:latin typeface="新細明體"/>
                        </a:rPr>
                        <a:t>40%</a:t>
                      </a:r>
                    </a:p>
                  </a:txBody>
                  <a:tcPr marL="0" marR="0" marT="0" marB="0" anchor="ctr">
                    <a:lnL>
                      <a:noFill/>
                    </a:lnL>
                    <a:lnR>
                      <a:noFill/>
                    </a:lnR>
                    <a:lnT>
                      <a:noFill/>
                    </a:lnT>
                    <a:lnB>
                      <a:noFill/>
                    </a:lnB>
                    <a:solidFill>
                      <a:srgbClr val="974807"/>
                    </a:solidFill>
                  </a:tcPr>
                </a:tc>
                <a:tc>
                  <a:txBody>
                    <a:bodyPr/>
                    <a:lstStyle/>
                    <a:p>
                      <a:pPr algn="r" fontAlgn="ctr"/>
                      <a:r>
                        <a:rPr lang="en-US" altLang="zh-TW" sz="1200" b="1" i="0" u="none" strike="noStrike">
                          <a:solidFill>
                            <a:srgbClr val="FFFFFF"/>
                          </a:solidFill>
                          <a:latin typeface="新細明體"/>
                        </a:rPr>
                        <a:t>60%</a:t>
                      </a:r>
                    </a:p>
                  </a:txBody>
                  <a:tcPr marL="0" marR="0" marT="0" marB="0" anchor="ctr">
                    <a:lnL>
                      <a:noFill/>
                    </a:lnL>
                    <a:lnR>
                      <a:noFill/>
                    </a:lnR>
                    <a:lnT>
                      <a:noFill/>
                    </a:lnT>
                    <a:lnB>
                      <a:noFill/>
                    </a:lnB>
                    <a:solidFill>
                      <a:srgbClr val="974807"/>
                    </a:solidFill>
                  </a:tcPr>
                </a:tc>
                <a:tc>
                  <a:txBody>
                    <a:bodyPr/>
                    <a:lstStyle/>
                    <a:p>
                      <a:pPr algn="r" fontAlgn="ctr"/>
                      <a:r>
                        <a:rPr lang="en-US" altLang="zh-TW" sz="1200" b="1" i="0" u="none" strike="noStrike">
                          <a:solidFill>
                            <a:srgbClr val="FFFFFF"/>
                          </a:solidFill>
                          <a:latin typeface="新細明體"/>
                        </a:rPr>
                        <a:t>80%</a:t>
                      </a:r>
                    </a:p>
                  </a:txBody>
                  <a:tcPr marL="0" marR="0" marT="0" marB="0" anchor="ctr">
                    <a:lnL>
                      <a:noFill/>
                    </a:lnL>
                    <a:lnR>
                      <a:noFill/>
                    </a:lnR>
                    <a:lnT>
                      <a:noFill/>
                    </a:lnT>
                    <a:lnB>
                      <a:noFill/>
                    </a:lnB>
                    <a:solidFill>
                      <a:srgbClr val="974807"/>
                    </a:solidFill>
                  </a:tcPr>
                </a:tc>
                <a:tc>
                  <a:txBody>
                    <a:bodyPr/>
                    <a:lstStyle/>
                    <a:p>
                      <a:pPr algn="r" fontAlgn="ctr"/>
                      <a:r>
                        <a:rPr lang="en-US" altLang="zh-TW" sz="1200" b="1" i="0" u="none" strike="noStrike">
                          <a:solidFill>
                            <a:srgbClr val="FFFFFF"/>
                          </a:solidFill>
                          <a:latin typeface="新細明體"/>
                        </a:rPr>
                        <a:t>100%</a:t>
                      </a:r>
                    </a:p>
                  </a:txBody>
                  <a:tcPr marL="0" marR="0" marT="0" marB="0" anchor="ctr">
                    <a:lnL>
                      <a:noFill/>
                    </a:lnL>
                    <a:lnR>
                      <a:noFill/>
                    </a:lnR>
                    <a:lnT>
                      <a:noFill/>
                    </a:lnT>
                    <a:lnB>
                      <a:noFill/>
                    </a:lnB>
                    <a:solidFill>
                      <a:srgbClr val="974807"/>
                    </a:solidFill>
                  </a:tcPr>
                </a:tc>
              </a:tr>
              <a:tr h="226311">
                <a:tc>
                  <a:txBody>
                    <a:bodyPr/>
                    <a:lstStyle/>
                    <a:p>
                      <a:pPr algn="r" fontAlgn="ctr"/>
                      <a:r>
                        <a:rPr lang="en-US" altLang="zh-TW" sz="1200" b="0" i="0" u="none" strike="noStrike">
                          <a:solidFill>
                            <a:srgbClr val="000000"/>
                          </a:solidFill>
                          <a:latin typeface="新細明體"/>
                        </a:rPr>
                        <a:t>0%</a:t>
                      </a:r>
                    </a:p>
                  </a:txBody>
                  <a:tcPr marL="0" marR="0" marT="0" marB="0" anchor="ctr">
                    <a:lnL>
                      <a:noFill/>
                    </a:lnL>
                    <a:lnR>
                      <a:noFill/>
                    </a:lnR>
                    <a:lnT>
                      <a:noFill/>
                    </a:lnT>
                    <a:lnB>
                      <a:noFill/>
                    </a:lnB>
                    <a:solidFill>
                      <a:srgbClr val="F1FE44"/>
                    </a:solidFill>
                  </a:tcPr>
                </a:tc>
                <a:tc>
                  <a:txBody>
                    <a:bodyPr/>
                    <a:lstStyle/>
                    <a:p>
                      <a:pPr algn="r" fontAlgn="ctr"/>
                      <a:r>
                        <a:rPr lang="en-US" altLang="zh-TW" sz="1200" b="1" i="0" u="none" strike="noStrike">
                          <a:solidFill>
                            <a:srgbClr val="000000"/>
                          </a:solidFill>
                          <a:latin typeface="新細明體"/>
                        </a:rPr>
                        <a:t>0</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0</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0</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0</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0</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FF0000"/>
                          </a:solidFill>
                          <a:latin typeface="新細明體"/>
                        </a:rPr>
                        <a:t>4.288343</a:t>
                      </a:r>
                    </a:p>
                  </a:txBody>
                  <a:tcPr marL="0" marR="0" marT="0" marB="0" anchor="ctr">
                    <a:lnL>
                      <a:noFill/>
                    </a:lnL>
                    <a:lnR>
                      <a:noFill/>
                    </a:lnR>
                    <a:lnT>
                      <a:noFill/>
                    </a:lnT>
                    <a:lnB>
                      <a:noFill/>
                    </a:lnB>
                    <a:solidFill>
                      <a:srgbClr val="F1FE44"/>
                    </a:solidFill>
                  </a:tcPr>
                </a:tc>
              </a:tr>
              <a:tr h="226311">
                <a:tc>
                  <a:txBody>
                    <a:bodyPr/>
                    <a:lstStyle/>
                    <a:p>
                      <a:pPr algn="r" fontAlgn="ctr"/>
                      <a:r>
                        <a:rPr lang="en-US" altLang="zh-TW" sz="1200" b="0" i="0" u="none" strike="noStrike">
                          <a:solidFill>
                            <a:srgbClr val="000000"/>
                          </a:solidFill>
                          <a:latin typeface="新細明體"/>
                        </a:rPr>
                        <a:t>20%</a:t>
                      </a:r>
                    </a:p>
                  </a:txBody>
                  <a:tcPr marL="0" marR="0" marT="0" marB="0" anchor="ctr">
                    <a:lnL>
                      <a:noFill/>
                    </a:lnL>
                    <a:lnR>
                      <a:noFill/>
                    </a:lnR>
                    <a:lnT>
                      <a:noFill/>
                    </a:lnT>
                    <a:lnB>
                      <a:noFill/>
                    </a:lnB>
                    <a:solidFill>
                      <a:srgbClr val="F1FE44"/>
                    </a:solidFill>
                  </a:tcPr>
                </a:tc>
                <a:tc>
                  <a:txBody>
                    <a:bodyPr/>
                    <a:lstStyle/>
                    <a:p>
                      <a:pPr algn="l" fontAlgn="ctr"/>
                      <a:r>
                        <a:rPr lang="zh-TW" altLang="en-US" sz="1200" b="0" i="0" u="none" strike="noStrike">
                          <a:solidFill>
                            <a:srgbClr val="000000"/>
                          </a:solidFill>
                          <a:latin typeface="新細明體"/>
                        </a:rPr>
                        <a:t>　</a:t>
                      </a:r>
                    </a:p>
                  </a:txBody>
                  <a:tcPr marL="0" marR="0" marT="0" marB="0" anchor="ctr">
                    <a:lnL>
                      <a:noFill/>
                    </a:lnL>
                    <a:lnR>
                      <a:noFill/>
                    </a:lnR>
                    <a:lnT>
                      <a:noFill/>
                    </a:lnT>
                    <a:lnB>
                      <a:noFill/>
                    </a:lnB>
                    <a:solidFill>
                      <a:srgbClr val="F1FE44"/>
                    </a:solidFill>
                  </a:tcPr>
                </a:tc>
                <a:tc>
                  <a:txBody>
                    <a:bodyPr/>
                    <a:lstStyle/>
                    <a:p>
                      <a:pPr algn="r" fontAlgn="ctr"/>
                      <a:r>
                        <a:rPr lang="en-US" altLang="zh-TW" sz="1200" b="1" i="0" u="none" strike="noStrike">
                          <a:solidFill>
                            <a:srgbClr val="000000"/>
                          </a:solidFill>
                          <a:latin typeface="新細明體"/>
                        </a:rPr>
                        <a:t>0</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0</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0</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0</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FF0000"/>
                          </a:solidFill>
                          <a:latin typeface="新細明體"/>
                        </a:rPr>
                        <a:t>3.430674</a:t>
                      </a:r>
                    </a:p>
                  </a:txBody>
                  <a:tcPr marL="0" marR="0" marT="0" marB="0" anchor="ctr">
                    <a:lnL>
                      <a:noFill/>
                    </a:lnL>
                    <a:lnR>
                      <a:noFill/>
                    </a:lnR>
                    <a:lnT>
                      <a:noFill/>
                    </a:lnT>
                    <a:lnB>
                      <a:noFill/>
                    </a:lnB>
                    <a:solidFill>
                      <a:srgbClr val="F1FE44"/>
                    </a:solidFill>
                  </a:tcPr>
                </a:tc>
              </a:tr>
              <a:tr h="226311">
                <a:tc>
                  <a:txBody>
                    <a:bodyPr/>
                    <a:lstStyle/>
                    <a:p>
                      <a:pPr algn="r" fontAlgn="ctr"/>
                      <a:r>
                        <a:rPr lang="en-US" altLang="zh-TW" sz="1200" b="0" i="0" u="none" strike="noStrike">
                          <a:solidFill>
                            <a:srgbClr val="000000"/>
                          </a:solidFill>
                          <a:latin typeface="新細明體"/>
                        </a:rPr>
                        <a:t>40%</a:t>
                      </a:r>
                    </a:p>
                  </a:txBody>
                  <a:tcPr marL="0" marR="0" marT="0" marB="0" anchor="ctr">
                    <a:lnL>
                      <a:noFill/>
                    </a:lnL>
                    <a:lnR>
                      <a:noFill/>
                    </a:lnR>
                    <a:lnT>
                      <a:noFill/>
                    </a:lnT>
                    <a:lnB>
                      <a:noFill/>
                    </a:lnB>
                    <a:solidFill>
                      <a:srgbClr val="F1FE44"/>
                    </a:solidFill>
                  </a:tcPr>
                </a:tc>
                <a:tc>
                  <a:txBody>
                    <a:bodyPr/>
                    <a:lstStyle/>
                    <a:p>
                      <a:pPr algn="l" fontAlgn="ctr"/>
                      <a:r>
                        <a:rPr lang="zh-TW" altLang="en-US" sz="1200" b="0" i="0" u="none" strike="noStrike">
                          <a:solidFill>
                            <a:srgbClr val="000000"/>
                          </a:solidFill>
                          <a:latin typeface="新細明體"/>
                        </a:rPr>
                        <a:t>　</a:t>
                      </a:r>
                    </a:p>
                  </a:txBody>
                  <a:tcPr marL="0" marR="0" marT="0" marB="0" anchor="ctr">
                    <a:lnL>
                      <a:noFill/>
                    </a:lnL>
                    <a:lnR>
                      <a:noFill/>
                    </a:lnR>
                    <a:lnT>
                      <a:noFill/>
                    </a:lnT>
                    <a:lnB>
                      <a:noFill/>
                    </a:lnB>
                    <a:solidFill>
                      <a:srgbClr val="F1FE44"/>
                    </a:solidFill>
                  </a:tcPr>
                </a:tc>
                <a:tc>
                  <a:txBody>
                    <a:bodyPr/>
                    <a:lstStyle/>
                    <a:p>
                      <a:pPr algn="l" fontAlgn="ctr"/>
                      <a:r>
                        <a:rPr lang="zh-TW" altLang="en-US" sz="1200" b="0" i="0" u="none" strike="noStrike">
                          <a:solidFill>
                            <a:srgbClr val="000000"/>
                          </a:solidFill>
                          <a:latin typeface="新細明體"/>
                        </a:rPr>
                        <a:t>　</a:t>
                      </a:r>
                    </a:p>
                  </a:txBody>
                  <a:tcPr marL="0" marR="0" marT="0" marB="0" anchor="ctr">
                    <a:lnL>
                      <a:noFill/>
                    </a:lnL>
                    <a:lnR>
                      <a:noFill/>
                    </a:lnR>
                    <a:lnT>
                      <a:noFill/>
                    </a:lnT>
                    <a:lnB>
                      <a:noFill/>
                    </a:lnB>
                    <a:solidFill>
                      <a:srgbClr val="F1FE44"/>
                    </a:solidFill>
                  </a:tcPr>
                </a:tc>
                <a:tc>
                  <a:txBody>
                    <a:bodyPr/>
                    <a:lstStyle/>
                    <a:p>
                      <a:pPr algn="r" fontAlgn="ctr"/>
                      <a:r>
                        <a:rPr lang="en-US" altLang="zh-TW" sz="1200" b="1" i="0" u="none" strike="noStrike">
                          <a:solidFill>
                            <a:srgbClr val="000000"/>
                          </a:solidFill>
                          <a:latin typeface="新細明體"/>
                        </a:rPr>
                        <a:t>0</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0</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0</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FF0000"/>
                          </a:solidFill>
                          <a:latin typeface="新細明體"/>
                        </a:rPr>
                        <a:t>2.573006</a:t>
                      </a:r>
                    </a:p>
                  </a:txBody>
                  <a:tcPr marL="0" marR="0" marT="0" marB="0" anchor="ctr">
                    <a:lnL>
                      <a:noFill/>
                    </a:lnL>
                    <a:lnR>
                      <a:noFill/>
                    </a:lnR>
                    <a:lnT>
                      <a:noFill/>
                    </a:lnT>
                    <a:lnB>
                      <a:noFill/>
                    </a:lnB>
                    <a:solidFill>
                      <a:srgbClr val="F1FE44"/>
                    </a:solidFill>
                  </a:tcPr>
                </a:tc>
              </a:tr>
              <a:tr h="226311">
                <a:tc>
                  <a:txBody>
                    <a:bodyPr/>
                    <a:lstStyle/>
                    <a:p>
                      <a:pPr algn="r" fontAlgn="ctr"/>
                      <a:r>
                        <a:rPr lang="en-US" altLang="zh-TW" sz="1200" b="0" i="0" u="none" strike="noStrike">
                          <a:solidFill>
                            <a:srgbClr val="000000"/>
                          </a:solidFill>
                          <a:latin typeface="新細明體"/>
                        </a:rPr>
                        <a:t>60%</a:t>
                      </a:r>
                    </a:p>
                  </a:txBody>
                  <a:tcPr marL="0" marR="0" marT="0" marB="0" anchor="ctr">
                    <a:lnL>
                      <a:noFill/>
                    </a:lnL>
                    <a:lnR>
                      <a:noFill/>
                    </a:lnR>
                    <a:lnT>
                      <a:noFill/>
                    </a:lnT>
                    <a:lnB>
                      <a:noFill/>
                    </a:lnB>
                    <a:solidFill>
                      <a:srgbClr val="F1FE44"/>
                    </a:solidFill>
                  </a:tcPr>
                </a:tc>
                <a:tc>
                  <a:txBody>
                    <a:bodyPr/>
                    <a:lstStyle/>
                    <a:p>
                      <a:pPr algn="l" fontAlgn="ctr"/>
                      <a:r>
                        <a:rPr lang="zh-TW" altLang="en-US" sz="1200" b="0" i="0" u="none" strike="noStrike">
                          <a:solidFill>
                            <a:srgbClr val="000000"/>
                          </a:solidFill>
                          <a:latin typeface="新細明體"/>
                        </a:rPr>
                        <a:t>　</a:t>
                      </a:r>
                    </a:p>
                  </a:txBody>
                  <a:tcPr marL="0" marR="0" marT="0" marB="0" anchor="ctr">
                    <a:lnL>
                      <a:noFill/>
                    </a:lnL>
                    <a:lnR>
                      <a:noFill/>
                    </a:lnR>
                    <a:lnT>
                      <a:noFill/>
                    </a:lnT>
                    <a:lnB>
                      <a:noFill/>
                    </a:lnB>
                    <a:solidFill>
                      <a:srgbClr val="F1FE44"/>
                    </a:solidFill>
                  </a:tcPr>
                </a:tc>
                <a:tc>
                  <a:txBody>
                    <a:bodyPr/>
                    <a:lstStyle/>
                    <a:p>
                      <a:pPr algn="l" fontAlgn="ctr"/>
                      <a:r>
                        <a:rPr lang="zh-TW" altLang="en-US" sz="1200" b="0" i="0" u="none" strike="noStrike">
                          <a:solidFill>
                            <a:srgbClr val="000000"/>
                          </a:solidFill>
                          <a:latin typeface="新細明體"/>
                        </a:rPr>
                        <a:t>　</a:t>
                      </a:r>
                    </a:p>
                  </a:txBody>
                  <a:tcPr marL="0" marR="0" marT="0" marB="0" anchor="ctr">
                    <a:lnL>
                      <a:noFill/>
                    </a:lnL>
                    <a:lnR>
                      <a:noFill/>
                    </a:lnR>
                    <a:lnT>
                      <a:noFill/>
                    </a:lnT>
                    <a:lnB>
                      <a:noFill/>
                    </a:lnB>
                    <a:solidFill>
                      <a:srgbClr val="F1FE44"/>
                    </a:solidFill>
                  </a:tcPr>
                </a:tc>
                <a:tc>
                  <a:txBody>
                    <a:bodyPr/>
                    <a:lstStyle/>
                    <a:p>
                      <a:pPr algn="l" fontAlgn="ctr"/>
                      <a:r>
                        <a:rPr lang="zh-TW" altLang="en-US" sz="1200" b="0" i="0" u="none" strike="noStrike">
                          <a:solidFill>
                            <a:srgbClr val="000000"/>
                          </a:solidFill>
                          <a:latin typeface="新細明體"/>
                        </a:rPr>
                        <a:t>　</a:t>
                      </a:r>
                    </a:p>
                  </a:txBody>
                  <a:tcPr marL="0" marR="0" marT="0" marB="0" anchor="ctr">
                    <a:lnL>
                      <a:noFill/>
                    </a:lnL>
                    <a:lnR>
                      <a:noFill/>
                    </a:lnR>
                    <a:lnT>
                      <a:noFill/>
                    </a:lnT>
                    <a:lnB>
                      <a:noFill/>
                    </a:lnB>
                    <a:solidFill>
                      <a:srgbClr val="F1FE44"/>
                    </a:solidFill>
                  </a:tcPr>
                </a:tc>
                <a:tc>
                  <a:txBody>
                    <a:bodyPr/>
                    <a:lstStyle/>
                    <a:p>
                      <a:pPr algn="r" fontAlgn="ctr"/>
                      <a:r>
                        <a:rPr lang="en-US" altLang="zh-TW" sz="1200" b="1" i="0" u="none" strike="noStrike">
                          <a:solidFill>
                            <a:srgbClr val="000000"/>
                          </a:solidFill>
                          <a:latin typeface="新細明體"/>
                        </a:rPr>
                        <a:t>0</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0</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FF0000"/>
                          </a:solidFill>
                          <a:latin typeface="新細明體"/>
                        </a:rPr>
                        <a:t>1.715337</a:t>
                      </a:r>
                    </a:p>
                  </a:txBody>
                  <a:tcPr marL="0" marR="0" marT="0" marB="0" anchor="ctr">
                    <a:lnL>
                      <a:noFill/>
                    </a:lnL>
                    <a:lnR>
                      <a:noFill/>
                    </a:lnR>
                    <a:lnT>
                      <a:noFill/>
                    </a:lnT>
                    <a:lnB>
                      <a:noFill/>
                    </a:lnB>
                    <a:solidFill>
                      <a:srgbClr val="F1FE44"/>
                    </a:solidFill>
                  </a:tcPr>
                </a:tc>
              </a:tr>
              <a:tr h="226311">
                <a:tc>
                  <a:txBody>
                    <a:bodyPr/>
                    <a:lstStyle/>
                    <a:p>
                      <a:pPr algn="r" fontAlgn="ctr"/>
                      <a:r>
                        <a:rPr lang="en-US" altLang="zh-TW" sz="1200" b="0" i="0" u="none" strike="noStrike">
                          <a:solidFill>
                            <a:srgbClr val="000000"/>
                          </a:solidFill>
                          <a:latin typeface="新細明體"/>
                        </a:rPr>
                        <a:t>80%</a:t>
                      </a:r>
                    </a:p>
                  </a:txBody>
                  <a:tcPr marL="0" marR="0" marT="0" marB="0" anchor="ctr">
                    <a:lnL>
                      <a:noFill/>
                    </a:lnL>
                    <a:lnR>
                      <a:noFill/>
                    </a:lnR>
                    <a:lnT>
                      <a:noFill/>
                    </a:lnT>
                    <a:lnB>
                      <a:noFill/>
                    </a:lnB>
                    <a:solidFill>
                      <a:srgbClr val="F1FE44"/>
                    </a:solidFill>
                  </a:tcPr>
                </a:tc>
                <a:tc>
                  <a:txBody>
                    <a:bodyPr/>
                    <a:lstStyle/>
                    <a:p>
                      <a:pPr algn="l" fontAlgn="ctr"/>
                      <a:r>
                        <a:rPr lang="zh-TW" altLang="en-US" sz="1200" b="0" i="0" u="none" strike="noStrike">
                          <a:solidFill>
                            <a:srgbClr val="000000"/>
                          </a:solidFill>
                          <a:latin typeface="新細明體"/>
                        </a:rPr>
                        <a:t>　</a:t>
                      </a:r>
                    </a:p>
                  </a:txBody>
                  <a:tcPr marL="0" marR="0" marT="0" marB="0" anchor="ctr">
                    <a:lnL>
                      <a:noFill/>
                    </a:lnL>
                    <a:lnR>
                      <a:noFill/>
                    </a:lnR>
                    <a:lnT>
                      <a:noFill/>
                    </a:lnT>
                    <a:lnB>
                      <a:noFill/>
                    </a:lnB>
                    <a:solidFill>
                      <a:srgbClr val="F1FE44"/>
                    </a:solidFill>
                  </a:tcPr>
                </a:tc>
                <a:tc>
                  <a:txBody>
                    <a:bodyPr/>
                    <a:lstStyle/>
                    <a:p>
                      <a:pPr algn="l" fontAlgn="ctr"/>
                      <a:r>
                        <a:rPr lang="zh-TW" altLang="en-US" sz="1200" b="0" i="0" u="none" strike="noStrike">
                          <a:solidFill>
                            <a:srgbClr val="000000"/>
                          </a:solidFill>
                          <a:latin typeface="新細明體"/>
                        </a:rPr>
                        <a:t>　</a:t>
                      </a:r>
                    </a:p>
                  </a:txBody>
                  <a:tcPr marL="0" marR="0" marT="0" marB="0" anchor="ctr">
                    <a:lnL>
                      <a:noFill/>
                    </a:lnL>
                    <a:lnR>
                      <a:noFill/>
                    </a:lnR>
                    <a:lnT>
                      <a:noFill/>
                    </a:lnT>
                    <a:lnB>
                      <a:noFill/>
                    </a:lnB>
                    <a:solidFill>
                      <a:srgbClr val="F1FE44"/>
                    </a:solidFill>
                  </a:tcPr>
                </a:tc>
                <a:tc>
                  <a:txBody>
                    <a:bodyPr/>
                    <a:lstStyle/>
                    <a:p>
                      <a:pPr algn="l" fontAlgn="ctr"/>
                      <a:r>
                        <a:rPr lang="zh-TW" altLang="en-US" sz="1200" b="0" i="0" u="none" strike="noStrike">
                          <a:solidFill>
                            <a:srgbClr val="000000"/>
                          </a:solidFill>
                          <a:latin typeface="新細明體"/>
                        </a:rPr>
                        <a:t>　</a:t>
                      </a:r>
                    </a:p>
                  </a:txBody>
                  <a:tcPr marL="0" marR="0" marT="0" marB="0" anchor="ctr">
                    <a:lnL>
                      <a:noFill/>
                    </a:lnL>
                    <a:lnR>
                      <a:noFill/>
                    </a:lnR>
                    <a:lnT>
                      <a:noFill/>
                    </a:lnT>
                    <a:lnB>
                      <a:noFill/>
                    </a:lnB>
                    <a:solidFill>
                      <a:srgbClr val="F1FE44"/>
                    </a:solidFill>
                  </a:tcPr>
                </a:tc>
                <a:tc>
                  <a:txBody>
                    <a:bodyPr/>
                    <a:lstStyle/>
                    <a:p>
                      <a:pPr algn="l" fontAlgn="ctr"/>
                      <a:r>
                        <a:rPr lang="zh-TW" altLang="en-US" sz="1200" b="0" i="0" u="none" strike="noStrike" dirty="0">
                          <a:solidFill>
                            <a:srgbClr val="000000"/>
                          </a:solidFill>
                          <a:latin typeface="新細明體"/>
                        </a:rPr>
                        <a:t>　</a:t>
                      </a:r>
                    </a:p>
                  </a:txBody>
                  <a:tcPr marL="0" marR="0" marT="0" marB="0" anchor="ctr">
                    <a:lnL>
                      <a:noFill/>
                    </a:lnL>
                    <a:lnR>
                      <a:noFill/>
                    </a:lnR>
                    <a:lnT>
                      <a:noFill/>
                    </a:lnT>
                    <a:lnB>
                      <a:noFill/>
                    </a:lnB>
                    <a:solidFill>
                      <a:srgbClr val="F1FE44"/>
                    </a:solidFill>
                  </a:tcPr>
                </a:tc>
                <a:tc>
                  <a:txBody>
                    <a:bodyPr/>
                    <a:lstStyle/>
                    <a:p>
                      <a:pPr algn="r" fontAlgn="ctr"/>
                      <a:r>
                        <a:rPr lang="en-US" altLang="zh-TW" sz="1200" b="1" i="0" u="none" strike="noStrike">
                          <a:solidFill>
                            <a:srgbClr val="000000"/>
                          </a:solidFill>
                          <a:latin typeface="新細明體"/>
                        </a:rPr>
                        <a:t>0</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FF0000"/>
                          </a:solidFill>
                          <a:latin typeface="新細明體"/>
                        </a:rPr>
                        <a:t>0.857669</a:t>
                      </a:r>
                    </a:p>
                  </a:txBody>
                  <a:tcPr marL="0" marR="0" marT="0" marB="0" anchor="ctr">
                    <a:lnL>
                      <a:noFill/>
                    </a:lnL>
                    <a:lnR>
                      <a:noFill/>
                    </a:lnR>
                    <a:lnT>
                      <a:noFill/>
                    </a:lnT>
                    <a:lnB>
                      <a:noFill/>
                    </a:lnB>
                    <a:solidFill>
                      <a:srgbClr val="F1FE44"/>
                    </a:solidFill>
                  </a:tcPr>
                </a:tc>
              </a:tr>
              <a:tr h="226311">
                <a:tc>
                  <a:txBody>
                    <a:bodyPr/>
                    <a:lstStyle/>
                    <a:p>
                      <a:pPr algn="r" fontAlgn="ctr"/>
                      <a:r>
                        <a:rPr lang="en-US" altLang="zh-TW" sz="1200" b="0" i="0" u="none" strike="noStrike">
                          <a:solidFill>
                            <a:srgbClr val="000000"/>
                          </a:solidFill>
                          <a:latin typeface="新細明體"/>
                        </a:rPr>
                        <a:t>100%</a:t>
                      </a:r>
                    </a:p>
                  </a:txBody>
                  <a:tcPr marL="0" marR="0" marT="0" marB="0" anchor="ctr">
                    <a:lnL>
                      <a:noFill/>
                    </a:lnL>
                    <a:lnR>
                      <a:noFill/>
                    </a:lnR>
                    <a:lnT>
                      <a:noFill/>
                    </a:lnT>
                    <a:lnB>
                      <a:noFill/>
                    </a:lnB>
                    <a:solidFill>
                      <a:srgbClr val="F1FE44"/>
                    </a:solidFill>
                  </a:tcPr>
                </a:tc>
                <a:tc>
                  <a:txBody>
                    <a:bodyPr/>
                    <a:lstStyle/>
                    <a:p>
                      <a:pPr algn="l" fontAlgn="ctr"/>
                      <a:r>
                        <a:rPr lang="zh-TW" altLang="en-US" sz="1200" b="0" i="0" u="none" strike="noStrike">
                          <a:solidFill>
                            <a:srgbClr val="000000"/>
                          </a:solidFill>
                          <a:latin typeface="新細明體"/>
                        </a:rPr>
                        <a:t>　</a:t>
                      </a:r>
                    </a:p>
                  </a:txBody>
                  <a:tcPr marL="0" marR="0" marT="0" marB="0" anchor="ctr">
                    <a:lnL>
                      <a:noFill/>
                    </a:lnL>
                    <a:lnR>
                      <a:noFill/>
                    </a:lnR>
                    <a:lnT>
                      <a:noFill/>
                    </a:lnT>
                    <a:lnB>
                      <a:noFill/>
                    </a:lnB>
                    <a:solidFill>
                      <a:srgbClr val="F1FE44"/>
                    </a:solidFill>
                  </a:tcPr>
                </a:tc>
                <a:tc>
                  <a:txBody>
                    <a:bodyPr/>
                    <a:lstStyle/>
                    <a:p>
                      <a:pPr algn="l" fontAlgn="ctr"/>
                      <a:r>
                        <a:rPr lang="zh-TW" altLang="en-US" sz="1200" b="0" i="0" u="none" strike="noStrike">
                          <a:solidFill>
                            <a:srgbClr val="000000"/>
                          </a:solidFill>
                          <a:latin typeface="新細明體"/>
                        </a:rPr>
                        <a:t>　</a:t>
                      </a:r>
                    </a:p>
                  </a:txBody>
                  <a:tcPr marL="0" marR="0" marT="0" marB="0" anchor="ctr">
                    <a:lnL>
                      <a:noFill/>
                    </a:lnL>
                    <a:lnR>
                      <a:noFill/>
                    </a:lnR>
                    <a:lnT>
                      <a:noFill/>
                    </a:lnT>
                    <a:lnB>
                      <a:noFill/>
                    </a:lnB>
                    <a:solidFill>
                      <a:srgbClr val="F1FE44"/>
                    </a:solidFill>
                  </a:tcPr>
                </a:tc>
                <a:tc>
                  <a:txBody>
                    <a:bodyPr/>
                    <a:lstStyle/>
                    <a:p>
                      <a:pPr algn="l" fontAlgn="ctr"/>
                      <a:r>
                        <a:rPr lang="zh-TW" altLang="en-US" sz="1200" b="0" i="0" u="none" strike="noStrike">
                          <a:solidFill>
                            <a:srgbClr val="000000"/>
                          </a:solidFill>
                          <a:latin typeface="新細明體"/>
                        </a:rPr>
                        <a:t>　</a:t>
                      </a:r>
                    </a:p>
                  </a:txBody>
                  <a:tcPr marL="0" marR="0" marT="0" marB="0" anchor="ctr">
                    <a:lnL>
                      <a:noFill/>
                    </a:lnL>
                    <a:lnR>
                      <a:noFill/>
                    </a:lnR>
                    <a:lnT>
                      <a:noFill/>
                    </a:lnT>
                    <a:lnB>
                      <a:noFill/>
                    </a:lnB>
                    <a:solidFill>
                      <a:srgbClr val="F1FE44"/>
                    </a:solidFill>
                  </a:tcPr>
                </a:tc>
                <a:tc>
                  <a:txBody>
                    <a:bodyPr/>
                    <a:lstStyle/>
                    <a:p>
                      <a:pPr algn="l" fontAlgn="ctr"/>
                      <a:r>
                        <a:rPr lang="zh-TW" altLang="en-US" sz="1200" b="0" i="0" u="none" strike="noStrike">
                          <a:solidFill>
                            <a:srgbClr val="000000"/>
                          </a:solidFill>
                          <a:latin typeface="新細明體"/>
                        </a:rPr>
                        <a:t>　</a:t>
                      </a:r>
                    </a:p>
                  </a:txBody>
                  <a:tcPr marL="0" marR="0" marT="0" marB="0" anchor="ctr">
                    <a:lnL>
                      <a:noFill/>
                    </a:lnL>
                    <a:lnR>
                      <a:noFill/>
                    </a:lnR>
                    <a:lnT>
                      <a:noFill/>
                    </a:lnT>
                    <a:lnB>
                      <a:noFill/>
                    </a:lnB>
                    <a:solidFill>
                      <a:srgbClr val="F1FE44"/>
                    </a:solidFill>
                  </a:tcPr>
                </a:tc>
                <a:tc>
                  <a:txBody>
                    <a:bodyPr/>
                    <a:lstStyle/>
                    <a:p>
                      <a:pPr algn="l" fontAlgn="ctr"/>
                      <a:r>
                        <a:rPr lang="zh-TW" altLang="en-US" sz="1200" b="0" i="0" u="none" strike="noStrike">
                          <a:solidFill>
                            <a:srgbClr val="000000"/>
                          </a:solidFill>
                          <a:latin typeface="新細明體"/>
                        </a:rPr>
                        <a:t>　</a:t>
                      </a:r>
                    </a:p>
                  </a:txBody>
                  <a:tcPr marL="0" marR="0" marT="0" marB="0" anchor="ctr">
                    <a:lnL>
                      <a:noFill/>
                    </a:lnL>
                    <a:lnR>
                      <a:noFill/>
                    </a:lnR>
                    <a:lnT>
                      <a:noFill/>
                    </a:lnT>
                    <a:lnB>
                      <a:noFill/>
                    </a:lnB>
                    <a:solidFill>
                      <a:srgbClr val="F1FE44"/>
                    </a:solidFill>
                  </a:tcPr>
                </a:tc>
                <a:tc>
                  <a:txBody>
                    <a:bodyPr/>
                    <a:lstStyle/>
                    <a:p>
                      <a:pPr algn="r" fontAlgn="ctr"/>
                      <a:r>
                        <a:rPr lang="en-US" altLang="zh-TW" sz="1200" b="1" i="0" u="none" strike="noStrike" dirty="0">
                          <a:solidFill>
                            <a:srgbClr val="FF0000"/>
                          </a:solidFill>
                          <a:latin typeface="新細明體"/>
                        </a:rPr>
                        <a:t>0</a:t>
                      </a:r>
                    </a:p>
                  </a:txBody>
                  <a:tcPr marL="0" marR="0" marT="0" marB="0" anchor="ctr">
                    <a:lnL>
                      <a:noFill/>
                    </a:lnL>
                    <a:lnR>
                      <a:noFill/>
                    </a:lnR>
                    <a:lnT>
                      <a:noFill/>
                    </a:lnT>
                    <a:lnB>
                      <a:noFill/>
                    </a:lnB>
                    <a:solidFill>
                      <a:srgbClr val="F1FE44"/>
                    </a:solidFill>
                  </a:tcPr>
                </a:tc>
              </a:tr>
            </a:tbl>
          </a:graphicData>
        </a:graphic>
      </p:graphicFrame>
      <p:sp>
        <p:nvSpPr>
          <p:cNvPr id="12" name="文字方塊 11"/>
          <p:cNvSpPr txBox="1"/>
          <p:nvPr/>
        </p:nvSpPr>
        <p:spPr>
          <a:xfrm>
            <a:off x="5796136" y="2276872"/>
            <a:ext cx="3096344" cy="2554545"/>
          </a:xfrm>
          <a:prstGeom prst="rect">
            <a:avLst/>
          </a:prstGeom>
          <a:noFill/>
        </p:spPr>
        <p:txBody>
          <a:bodyPr wrap="square" rtlCol="0">
            <a:spAutoFit/>
          </a:bodyPr>
          <a:lstStyle/>
          <a:p>
            <a:r>
              <a:rPr lang="zh-TW" altLang="en-US" sz="3200" dirty="0" smtClean="0">
                <a:latin typeface="標楷體" pitchFamily="65" charset="-120"/>
                <a:ea typeface="標楷體" pitchFamily="65" charset="-120"/>
              </a:rPr>
              <a:t>若可轉債為獨佔，則可轉債持有人會進行以債作股的動作，來避免公司倒閉。</a:t>
            </a:r>
            <a:endParaRPr lang="zh-TW" altLang="en-US" sz="3200" dirty="0">
              <a:latin typeface="標楷體" pitchFamily="65" charset="-120"/>
              <a:ea typeface="標楷體" pitchFamily="65" charset="-120"/>
            </a:endParaRPr>
          </a:p>
        </p:txBody>
      </p:sp>
    </p:spTree>
    <p:extLst>
      <p:ext uri="{BB962C8B-B14F-4D97-AF65-F5344CB8AC3E}">
        <p14:creationId xmlns="" xmlns:p14="http://schemas.microsoft.com/office/powerpoint/2010/main" val="76852340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403648" y="303647"/>
            <a:ext cx="6840760" cy="778098"/>
          </a:xfrm>
          <a:effectLst>
            <a:outerShdw blurRad="50800" dist="38100" dir="2700000" algn="tl" rotWithShape="0">
              <a:prstClr val="black">
                <a:alpha val="40000"/>
              </a:prstClr>
            </a:outerShdw>
          </a:effectLst>
        </p:spPr>
        <p:txBody>
          <a:bodyPr>
            <a:normAutofit fontScale="90000"/>
          </a:bodyPr>
          <a:lstStyle/>
          <a:p>
            <a:pPr algn="l"/>
            <a:r>
              <a:rPr lang="zh-TW" altLang="en-US" sz="4000" dirty="0" smtClean="0">
                <a:latin typeface="標楷體" pitchFamily="65" charset="-120"/>
                <a:ea typeface="標楷體" pitchFamily="65" charset="-120"/>
                <a:cs typeface="Times New Roman" pitchFamily="18" charset="0"/>
              </a:rPr>
              <a:t>償債順序對於評價的影響</a:t>
            </a:r>
            <a:r>
              <a:rPr lang="en-US" altLang="zh-TW" sz="4000" dirty="0" smtClean="0">
                <a:latin typeface="標楷體" pitchFamily="65" charset="-120"/>
                <a:ea typeface="標楷體" pitchFamily="65" charset="-120"/>
                <a:cs typeface="Times New Roman" pitchFamily="18" charset="0"/>
              </a:rPr>
              <a:t>-</a:t>
            </a:r>
            <a:r>
              <a:rPr lang="zh-TW" altLang="en-US" sz="4000" dirty="0" smtClean="0">
                <a:latin typeface="標楷體" pitchFamily="65" charset="-120"/>
                <a:ea typeface="標楷體" pitchFamily="65" charset="-120"/>
                <a:cs typeface="Times New Roman" pitchFamily="18" charset="0"/>
              </a:rPr>
              <a:t>範例</a:t>
            </a:r>
            <a:endParaRPr lang="zh-TW" altLang="en-US" sz="4000" dirty="0">
              <a:latin typeface="標楷體" pitchFamily="65" charset="-120"/>
              <a:ea typeface="標楷體" pitchFamily="65" charset="-120"/>
              <a:cs typeface="Times New Roman" pitchFamily="18" charset="0"/>
            </a:endParaRPr>
          </a:p>
        </p:txBody>
      </p:sp>
      <p:cxnSp>
        <p:nvCxnSpPr>
          <p:cNvPr id="4" name="直線接點 3"/>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內容版面配置區 4"/>
          <p:cNvSpPr>
            <a:spLocks noGrp="1"/>
          </p:cNvSpPr>
          <p:nvPr>
            <p:ph idx="1"/>
          </p:nvPr>
        </p:nvSpPr>
        <p:spPr>
          <a:xfrm>
            <a:off x="395536" y="1412776"/>
            <a:ext cx="8352928" cy="4713387"/>
          </a:xfrm>
        </p:spPr>
        <p:txBody>
          <a:bodyPr>
            <a:normAutofit/>
          </a:bodyPr>
          <a:lstStyle/>
          <a:p>
            <a:r>
              <a:rPr lang="zh-TW" altLang="en-US" dirty="0" smtClean="0">
                <a:latin typeface="標楷體" pitchFamily="65" charset="-120"/>
                <a:ea typeface="標楷體" pitchFamily="65" charset="-120"/>
              </a:rPr>
              <a:t>調換償債順序後的情況：</a:t>
            </a:r>
            <a:endParaRPr lang="en-US" altLang="zh-TW" dirty="0" smtClean="0">
              <a:latin typeface="標楷體" pitchFamily="65" charset="-120"/>
              <a:ea typeface="標楷體" pitchFamily="65" charset="-120"/>
            </a:endParaRPr>
          </a:p>
          <a:p>
            <a:endParaRPr lang="en-US" altLang="zh-TW" dirty="0" smtClean="0">
              <a:latin typeface="標楷體" pitchFamily="65" charset="-120"/>
              <a:ea typeface="標楷體" pitchFamily="65" charset="-120"/>
            </a:endParaRPr>
          </a:p>
          <a:p>
            <a:endParaRPr lang="en-US" altLang="zh-TW" dirty="0" smtClean="0">
              <a:latin typeface="標楷體" pitchFamily="65" charset="-120"/>
              <a:ea typeface="標楷體" pitchFamily="65" charset="-120"/>
            </a:endParaRPr>
          </a:p>
        </p:txBody>
      </p:sp>
      <p:graphicFrame>
        <p:nvGraphicFramePr>
          <p:cNvPr id="6" name="表格 5"/>
          <p:cNvGraphicFramePr>
            <a:graphicFrameLocks noGrp="1"/>
          </p:cNvGraphicFramePr>
          <p:nvPr/>
        </p:nvGraphicFramePr>
        <p:xfrm>
          <a:off x="827584" y="1988840"/>
          <a:ext cx="4824538" cy="1296144"/>
        </p:xfrm>
        <a:graphic>
          <a:graphicData uri="http://schemas.openxmlformats.org/drawingml/2006/table">
            <a:tbl>
              <a:tblPr/>
              <a:tblGrid>
                <a:gridCol w="927796"/>
                <a:gridCol w="649457"/>
                <a:gridCol w="649457"/>
                <a:gridCol w="649457"/>
                <a:gridCol w="742236"/>
                <a:gridCol w="556678"/>
                <a:gridCol w="649457"/>
              </a:tblGrid>
              <a:tr h="324036">
                <a:tc>
                  <a:txBody>
                    <a:bodyPr/>
                    <a:lstStyle/>
                    <a:p>
                      <a:pPr algn="l" fontAlgn="ctr"/>
                      <a:r>
                        <a:rPr lang="en-US" sz="1200" b="1" i="0" u="none" strike="noStrike" dirty="0">
                          <a:solidFill>
                            <a:srgbClr val="FFFFFF"/>
                          </a:solidFill>
                          <a:latin typeface="新細明體"/>
                        </a:rPr>
                        <a:t>Equity</a:t>
                      </a:r>
                    </a:p>
                  </a:txBody>
                  <a:tcPr marL="0" marR="0" marT="0" marB="0" anchor="ctr">
                    <a:lnL>
                      <a:noFill/>
                    </a:lnL>
                    <a:lnR>
                      <a:noFill/>
                    </a:lnR>
                    <a:lnT>
                      <a:noFill/>
                    </a:lnT>
                    <a:lnB>
                      <a:noFill/>
                    </a:lnB>
                    <a:solidFill>
                      <a:srgbClr val="974807"/>
                    </a:solidFill>
                  </a:tcPr>
                </a:tc>
                <a:tc>
                  <a:txBody>
                    <a:bodyPr/>
                    <a:lstStyle/>
                    <a:p>
                      <a:pPr algn="r" fontAlgn="ctr"/>
                      <a:r>
                        <a:rPr lang="en-US" altLang="zh-TW" sz="1200" b="1" i="0" u="none" strike="noStrike">
                          <a:solidFill>
                            <a:srgbClr val="FFFFFF"/>
                          </a:solidFill>
                          <a:latin typeface="新細明體"/>
                        </a:rPr>
                        <a:t>0%</a:t>
                      </a:r>
                    </a:p>
                  </a:txBody>
                  <a:tcPr marL="0" marR="0" marT="0" marB="0" anchor="ctr">
                    <a:lnL>
                      <a:noFill/>
                    </a:lnL>
                    <a:lnR>
                      <a:noFill/>
                    </a:lnR>
                    <a:lnT>
                      <a:noFill/>
                    </a:lnT>
                    <a:lnB>
                      <a:noFill/>
                    </a:lnB>
                    <a:solidFill>
                      <a:srgbClr val="974807"/>
                    </a:solidFill>
                  </a:tcPr>
                </a:tc>
                <a:tc>
                  <a:txBody>
                    <a:bodyPr/>
                    <a:lstStyle/>
                    <a:p>
                      <a:pPr algn="r" fontAlgn="ctr"/>
                      <a:r>
                        <a:rPr lang="en-US" altLang="zh-TW" sz="1200" b="1" i="0" u="none" strike="noStrike">
                          <a:solidFill>
                            <a:srgbClr val="FFFFFF"/>
                          </a:solidFill>
                          <a:latin typeface="新細明體"/>
                        </a:rPr>
                        <a:t>20%</a:t>
                      </a:r>
                    </a:p>
                  </a:txBody>
                  <a:tcPr marL="0" marR="0" marT="0" marB="0" anchor="ctr">
                    <a:lnL>
                      <a:noFill/>
                    </a:lnL>
                    <a:lnR>
                      <a:noFill/>
                    </a:lnR>
                    <a:lnT>
                      <a:noFill/>
                    </a:lnT>
                    <a:lnB>
                      <a:noFill/>
                    </a:lnB>
                    <a:solidFill>
                      <a:srgbClr val="974807"/>
                    </a:solidFill>
                  </a:tcPr>
                </a:tc>
                <a:tc>
                  <a:txBody>
                    <a:bodyPr/>
                    <a:lstStyle/>
                    <a:p>
                      <a:pPr algn="r" fontAlgn="ctr"/>
                      <a:r>
                        <a:rPr lang="en-US" altLang="zh-TW" sz="1200" b="1" i="0" u="none" strike="noStrike">
                          <a:solidFill>
                            <a:srgbClr val="FFFFFF"/>
                          </a:solidFill>
                          <a:latin typeface="新細明體"/>
                        </a:rPr>
                        <a:t>40%</a:t>
                      </a:r>
                    </a:p>
                  </a:txBody>
                  <a:tcPr marL="0" marR="0" marT="0" marB="0" anchor="ctr">
                    <a:lnL>
                      <a:noFill/>
                    </a:lnL>
                    <a:lnR>
                      <a:noFill/>
                    </a:lnR>
                    <a:lnT>
                      <a:noFill/>
                    </a:lnT>
                    <a:lnB>
                      <a:noFill/>
                    </a:lnB>
                    <a:solidFill>
                      <a:srgbClr val="974807"/>
                    </a:solidFill>
                  </a:tcPr>
                </a:tc>
                <a:tc>
                  <a:txBody>
                    <a:bodyPr/>
                    <a:lstStyle/>
                    <a:p>
                      <a:pPr algn="r" fontAlgn="ctr"/>
                      <a:r>
                        <a:rPr lang="en-US" altLang="zh-TW" sz="1200" b="1" i="0" u="none" strike="noStrike">
                          <a:solidFill>
                            <a:srgbClr val="FFFFFF"/>
                          </a:solidFill>
                          <a:latin typeface="新細明體"/>
                        </a:rPr>
                        <a:t>60%</a:t>
                      </a:r>
                    </a:p>
                  </a:txBody>
                  <a:tcPr marL="0" marR="0" marT="0" marB="0" anchor="ctr">
                    <a:lnL>
                      <a:noFill/>
                    </a:lnL>
                    <a:lnR>
                      <a:noFill/>
                    </a:lnR>
                    <a:lnT>
                      <a:noFill/>
                    </a:lnT>
                    <a:lnB>
                      <a:noFill/>
                    </a:lnB>
                    <a:solidFill>
                      <a:srgbClr val="974807"/>
                    </a:solidFill>
                  </a:tcPr>
                </a:tc>
                <a:tc>
                  <a:txBody>
                    <a:bodyPr/>
                    <a:lstStyle/>
                    <a:p>
                      <a:pPr algn="r" fontAlgn="ctr"/>
                      <a:r>
                        <a:rPr lang="en-US" altLang="zh-TW" sz="1200" b="1" i="0" u="none" strike="noStrike">
                          <a:solidFill>
                            <a:srgbClr val="FFFFFF"/>
                          </a:solidFill>
                          <a:latin typeface="新細明體"/>
                        </a:rPr>
                        <a:t>80%</a:t>
                      </a:r>
                    </a:p>
                  </a:txBody>
                  <a:tcPr marL="0" marR="0" marT="0" marB="0" anchor="ctr">
                    <a:lnL>
                      <a:noFill/>
                    </a:lnL>
                    <a:lnR>
                      <a:noFill/>
                    </a:lnR>
                    <a:lnT>
                      <a:noFill/>
                    </a:lnT>
                    <a:lnB>
                      <a:noFill/>
                    </a:lnB>
                    <a:solidFill>
                      <a:srgbClr val="974807"/>
                    </a:solidFill>
                  </a:tcPr>
                </a:tc>
                <a:tc>
                  <a:txBody>
                    <a:bodyPr/>
                    <a:lstStyle/>
                    <a:p>
                      <a:pPr algn="r" fontAlgn="ctr"/>
                      <a:r>
                        <a:rPr lang="en-US" altLang="zh-TW" sz="1200" b="1" i="0" u="none" strike="noStrike">
                          <a:solidFill>
                            <a:srgbClr val="FFFFFF"/>
                          </a:solidFill>
                          <a:latin typeface="新細明體"/>
                        </a:rPr>
                        <a:t>100%</a:t>
                      </a:r>
                    </a:p>
                  </a:txBody>
                  <a:tcPr marL="0" marR="0" marT="0" marB="0" anchor="ctr">
                    <a:lnL>
                      <a:noFill/>
                    </a:lnL>
                    <a:lnR>
                      <a:noFill/>
                    </a:lnR>
                    <a:lnT>
                      <a:noFill/>
                    </a:lnT>
                    <a:lnB>
                      <a:noFill/>
                    </a:lnB>
                    <a:solidFill>
                      <a:srgbClr val="974807"/>
                    </a:solidFill>
                  </a:tcPr>
                </a:tc>
              </a:tr>
              <a:tr h="324036">
                <a:tc>
                  <a:txBody>
                    <a:bodyPr/>
                    <a:lstStyle/>
                    <a:p>
                      <a:pPr algn="l" fontAlgn="ctr"/>
                      <a:r>
                        <a:rPr lang="zh-TW" altLang="en-US" sz="1200" b="0" i="0" u="none" strike="noStrike">
                          <a:solidFill>
                            <a:srgbClr val="000000"/>
                          </a:solidFill>
                          <a:latin typeface="新細明體"/>
                        </a:rPr>
                        <a:t>不</a:t>
                      </a:r>
                      <a:r>
                        <a:rPr lang="en-US" sz="1200" b="0" i="0" u="none" strike="noStrike">
                          <a:solidFill>
                            <a:srgbClr val="000000"/>
                          </a:solidFill>
                          <a:latin typeface="新細明體"/>
                        </a:rPr>
                        <a:t>Call</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0.00</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0.00</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0.00</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0.00</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0.00</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7.15</a:t>
                      </a:r>
                    </a:p>
                  </a:txBody>
                  <a:tcPr marL="0" marR="0" marT="0" marB="0" anchor="ctr">
                    <a:lnL>
                      <a:noFill/>
                    </a:lnL>
                    <a:lnR>
                      <a:noFill/>
                    </a:lnR>
                    <a:lnT>
                      <a:noFill/>
                    </a:lnT>
                    <a:lnB>
                      <a:noFill/>
                    </a:lnB>
                    <a:solidFill>
                      <a:srgbClr val="F1FE44"/>
                    </a:solidFill>
                  </a:tcPr>
                </a:tc>
              </a:tr>
              <a:tr h="324036">
                <a:tc>
                  <a:txBody>
                    <a:bodyPr/>
                    <a:lstStyle/>
                    <a:p>
                      <a:pPr algn="l" fontAlgn="ctr"/>
                      <a:r>
                        <a:rPr lang="zh-TW" altLang="en-US" sz="1200" b="0" i="0" u="none" strike="noStrike">
                          <a:solidFill>
                            <a:srgbClr val="000000"/>
                          </a:solidFill>
                          <a:latin typeface="新細明體"/>
                        </a:rPr>
                        <a:t>本期</a:t>
                      </a:r>
                      <a:r>
                        <a:rPr lang="en-US" sz="1200" b="0" i="0" u="none" strike="noStrike">
                          <a:solidFill>
                            <a:srgbClr val="000000"/>
                          </a:solidFill>
                          <a:latin typeface="新細明體"/>
                        </a:rPr>
                        <a:t>Call</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dirty="0">
                          <a:solidFill>
                            <a:srgbClr val="000000"/>
                          </a:solidFill>
                          <a:latin typeface="新細明體"/>
                        </a:rPr>
                        <a:t>0.00</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0.00</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0.00</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0.00</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dirty="0">
                          <a:solidFill>
                            <a:srgbClr val="000000"/>
                          </a:solidFill>
                          <a:latin typeface="新細明體"/>
                        </a:rPr>
                        <a:t>0.00</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7.15</a:t>
                      </a:r>
                    </a:p>
                  </a:txBody>
                  <a:tcPr marL="0" marR="0" marT="0" marB="0" anchor="ctr">
                    <a:lnL>
                      <a:noFill/>
                    </a:lnL>
                    <a:lnR>
                      <a:noFill/>
                    </a:lnR>
                    <a:lnT>
                      <a:noFill/>
                    </a:lnT>
                    <a:lnB>
                      <a:noFill/>
                    </a:lnB>
                    <a:solidFill>
                      <a:srgbClr val="F1FE44"/>
                    </a:solidFill>
                  </a:tcPr>
                </a:tc>
              </a:tr>
              <a:tr h="324036">
                <a:tc>
                  <a:txBody>
                    <a:bodyPr/>
                    <a:lstStyle/>
                    <a:p>
                      <a:pPr algn="l" fontAlgn="ctr"/>
                      <a:r>
                        <a:rPr lang="zh-TW" altLang="en-US" sz="1200" b="0" i="0" u="none" strike="noStrike">
                          <a:solidFill>
                            <a:srgbClr val="000000"/>
                          </a:solidFill>
                          <a:latin typeface="新細明體"/>
                        </a:rPr>
                        <a:t>之前</a:t>
                      </a:r>
                      <a:r>
                        <a:rPr lang="en-US" sz="1200" b="0" i="0" u="none" strike="noStrike">
                          <a:solidFill>
                            <a:srgbClr val="000000"/>
                          </a:solidFill>
                          <a:latin typeface="新細明體"/>
                        </a:rPr>
                        <a:t>Call</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7.15</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7.15</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7.15</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7.15</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7.15</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dirty="0">
                          <a:solidFill>
                            <a:srgbClr val="000000"/>
                          </a:solidFill>
                          <a:latin typeface="新細明體"/>
                        </a:rPr>
                        <a:t>7.15</a:t>
                      </a:r>
                    </a:p>
                  </a:txBody>
                  <a:tcPr marL="0" marR="0" marT="0" marB="0" anchor="ctr">
                    <a:lnL>
                      <a:noFill/>
                    </a:lnL>
                    <a:lnR>
                      <a:noFill/>
                    </a:lnR>
                    <a:lnT>
                      <a:noFill/>
                    </a:lnT>
                    <a:lnB>
                      <a:noFill/>
                    </a:lnB>
                    <a:solidFill>
                      <a:srgbClr val="F1FE44"/>
                    </a:solidFill>
                  </a:tcPr>
                </a:tc>
              </a:tr>
            </a:tbl>
          </a:graphicData>
        </a:graphic>
      </p:graphicFrame>
      <p:sp>
        <p:nvSpPr>
          <p:cNvPr id="12" name="文字方塊 11"/>
          <p:cNvSpPr txBox="1"/>
          <p:nvPr/>
        </p:nvSpPr>
        <p:spPr>
          <a:xfrm>
            <a:off x="5796136" y="2276872"/>
            <a:ext cx="3096344" cy="3046988"/>
          </a:xfrm>
          <a:prstGeom prst="rect">
            <a:avLst/>
          </a:prstGeom>
          <a:noFill/>
        </p:spPr>
        <p:txBody>
          <a:bodyPr wrap="square" rtlCol="0">
            <a:spAutoFit/>
          </a:bodyPr>
          <a:lstStyle/>
          <a:p>
            <a:r>
              <a:rPr lang="zh-TW" altLang="en-US" sz="3200" dirty="0" smtClean="0">
                <a:latin typeface="標楷體" pitchFamily="65" charset="-120"/>
                <a:ea typeface="標楷體" pitchFamily="65" charset="-120"/>
              </a:rPr>
              <a:t>由於可轉債償債順序提高，可轉債持有人不進行</a:t>
            </a:r>
            <a:r>
              <a:rPr lang="zh-TW" altLang="en-US" sz="3200" dirty="0" smtClean="0">
                <a:latin typeface="標楷體" pitchFamily="65" charset="-120"/>
                <a:ea typeface="標楷體" pitchFamily="65" charset="-120"/>
                <a:hlinkClick r:id="rId2" action="ppaction://hlinksldjump"/>
              </a:rPr>
              <a:t>以債作股</a:t>
            </a:r>
            <a:r>
              <a:rPr lang="zh-TW" altLang="en-US" sz="3200" dirty="0" smtClean="0">
                <a:latin typeface="標楷體" pitchFamily="65" charset="-120"/>
                <a:ea typeface="標楷體" pitchFamily="65" charset="-120"/>
              </a:rPr>
              <a:t>，但會使得普通債持有人權益受害。</a:t>
            </a:r>
            <a:endParaRPr lang="zh-TW" altLang="en-US" sz="3200" dirty="0">
              <a:latin typeface="標楷體" pitchFamily="65" charset="-120"/>
              <a:ea typeface="標楷體" pitchFamily="65" charset="-120"/>
            </a:endParaRPr>
          </a:p>
        </p:txBody>
      </p:sp>
      <p:graphicFrame>
        <p:nvGraphicFramePr>
          <p:cNvPr id="9" name="表格 8"/>
          <p:cNvGraphicFramePr>
            <a:graphicFrameLocks noGrp="1"/>
          </p:cNvGraphicFramePr>
          <p:nvPr/>
        </p:nvGraphicFramePr>
        <p:xfrm>
          <a:off x="827584" y="3356992"/>
          <a:ext cx="4824535" cy="1512168"/>
        </p:xfrm>
        <a:graphic>
          <a:graphicData uri="http://schemas.openxmlformats.org/drawingml/2006/table">
            <a:tbl>
              <a:tblPr/>
              <a:tblGrid>
                <a:gridCol w="826711"/>
                <a:gridCol w="666304"/>
                <a:gridCol w="666304"/>
                <a:gridCol w="666304"/>
                <a:gridCol w="666304"/>
                <a:gridCol w="666304"/>
                <a:gridCol w="666304"/>
              </a:tblGrid>
              <a:tr h="378042">
                <a:tc>
                  <a:txBody>
                    <a:bodyPr/>
                    <a:lstStyle/>
                    <a:p>
                      <a:pPr algn="l" fontAlgn="ctr"/>
                      <a:r>
                        <a:rPr lang="zh-TW" altLang="en-US" sz="1200" b="1" i="0" u="none" strike="noStrike">
                          <a:solidFill>
                            <a:srgbClr val="FFFFFF"/>
                          </a:solidFill>
                          <a:latin typeface="新細明體"/>
                        </a:rPr>
                        <a:t>普通債</a:t>
                      </a:r>
                    </a:p>
                  </a:txBody>
                  <a:tcPr marL="0" marR="0" marT="0" marB="0" anchor="ctr">
                    <a:lnL>
                      <a:noFill/>
                    </a:lnL>
                    <a:lnR>
                      <a:noFill/>
                    </a:lnR>
                    <a:lnT>
                      <a:noFill/>
                    </a:lnT>
                    <a:lnB>
                      <a:noFill/>
                    </a:lnB>
                    <a:solidFill>
                      <a:srgbClr val="974807"/>
                    </a:solidFill>
                  </a:tcPr>
                </a:tc>
                <a:tc>
                  <a:txBody>
                    <a:bodyPr/>
                    <a:lstStyle/>
                    <a:p>
                      <a:pPr algn="r" fontAlgn="ctr"/>
                      <a:r>
                        <a:rPr lang="en-US" altLang="zh-TW" sz="1200" b="1" i="0" u="none" strike="noStrike">
                          <a:solidFill>
                            <a:srgbClr val="FFFFFF"/>
                          </a:solidFill>
                          <a:latin typeface="新細明體"/>
                        </a:rPr>
                        <a:t>0%</a:t>
                      </a:r>
                    </a:p>
                  </a:txBody>
                  <a:tcPr marL="0" marR="0" marT="0" marB="0" anchor="ctr">
                    <a:lnL>
                      <a:noFill/>
                    </a:lnL>
                    <a:lnR>
                      <a:noFill/>
                    </a:lnR>
                    <a:lnT>
                      <a:noFill/>
                    </a:lnT>
                    <a:lnB>
                      <a:noFill/>
                    </a:lnB>
                    <a:solidFill>
                      <a:srgbClr val="974807"/>
                    </a:solidFill>
                  </a:tcPr>
                </a:tc>
                <a:tc>
                  <a:txBody>
                    <a:bodyPr/>
                    <a:lstStyle/>
                    <a:p>
                      <a:pPr algn="r" fontAlgn="ctr"/>
                      <a:r>
                        <a:rPr lang="en-US" altLang="zh-TW" sz="1200" b="1" i="0" u="none" strike="noStrike">
                          <a:solidFill>
                            <a:srgbClr val="FFFFFF"/>
                          </a:solidFill>
                          <a:latin typeface="新細明體"/>
                        </a:rPr>
                        <a:t>20%</a:t>
                      </a:r>
                    </a:p>
                  </a:txBody>
                  <a:tcPr marL="0" marR="0" marT="0" marB="0" anchor="ctr">
                    <a:lnL>
                      <a:noFill/>
                    </a:lnL>
                    <a:lnR>
                      <a:noFill/>
                    </a:lnR>
                    <a:lnT>
                      <a:noFill/>
                    </a:lnT>
                    <a:lnB>
                      <a:noFill/>
                    </a:lnB>
                    <a:solidFill>
                      <a:srgbClr val="974807"/>
                    </a:solidFill>
                  </a:tcPr>
                </a:tc>
                <a:tc>
                  <a:txBody>
                    <a:bodyPr/>
                    <a:lstStyle/>
                    <a:p>
                      <a:pPr algn="r" fontAlgn="ctr"/>
                      <a:r>
                        <a:rPr lang="en-US" altLang="zh-TW" sz="1200" b="1" i="0" u="none" strike="noStrike">
                          <a:solidFill>
                            <a:srgbClr val="FFFFFF"/>
                          </a:solidFill>
                          <a:latin typeface="新細明體"/>
                        </a:rPr>
                        <a:t>40%</a:t>
                      </a:r>
                    </a:p>
                  </a:txBody>
                  <a:tcPr marL="0" marR="0" marT="0" marB="0" anchor="ctr">
                    <a:lnL>
                      <a:noFill/>
                    </a:lnL>
                    <a:lnR>
                      <a:noFill/>
                    </a:lnR>
                    <a:lnT>
                      <a:noFill/>
                    </a:lnT>
                    <a:lnB>
                      <a:noFill/>
                    </a:lnB>
                    <a:solidFill>
                      <a:srgbClr val="974807"/>
                    </a:solidFill>
                  </a:tcPr>
                </a:tc>
                <a:tc>
                  <a:txBody>
                    <a:bodyPr/>
                    <a:lstStyle/>
                    <a:p>
                      <a:pPr algn="r" fontAlgn="ctr"/>
                      <a:r>
                        <a:rPr lang="en-US" altLang="zh-TW" sz="1200" b="1" i="0" u="none" strike="noStrike">
                          <a:solidFill>
                            <a:srgbClr val="FFFFFF"/>
                          </a:solidFill>
                          <a:latin typeface="新細明體"/>
                        </a:rPr>
                        <a:t>60%</a:t>
                      </a:r>
                    </a:p>
                  </a:txBody>
                  <a:tcPr marL="0" marR="0" marT="0" marB="0" anchor="ctr">
                    <a:lnL>
                      <a:noFill/>
                    </a:lnL>
                    <a:lnR>
                      <a:noFill/>
                    </a:lnR>
                    <a:lnT>
                      <a:noFill/>
                    </a:lnT>
                    <a:lnB>
                      <a:noFill/>
                    </a:lnB>
                    <a:solidFill>
                      <a:srgbClr val="974807"/>
                    </a:solidFill>
                  </a:tcPr>
                </a:tc>
                <a:tc>
                  <a:txBody>
                    <a:bodyPr/>
                    <a:lstStyle/>
                    <a:p>
                      <a:pPr algn="r" fontAlgn="ctr"/>
                      <a:r>
                        <a:rPr lang="en-US" altLang="zh-TW" sz="1200" b="1" i="0" u="none" strike="noStrike">
                          <a:solidFill>
                            <a:srgbClr val="FFFFFF"/>
                          </a:solidFill>
                          <a:latin typeface="新細明體"/>
                        </a:rPr>
                        <a:t>80%</a:t>
                      </a:r>
                    </a:p>
                  </a:txBody>
                  <a:tcPr marL="0" marR="0" marT="0" marB="0" anchor="ctr">
                    <a:lnL>
                      <a:noFill/>
                    </a:lnL>
                    <a:lnR>
                      <a:noFill/>
                    </a:lnR>
                    <a:lnT>
                      <a:noFill/>
                    </a:lnT>
                    <a:lnB>
                      <a:noFill/>
                    </a:lnB>
                    <a:solidFill>
                      <a:srgbClr val="974807"/>
                    </a:solidFill>
                  </a:tcPr>
                </a:tc>
                <a:tc>
                  <a:txBody>
                    <a:bodyPr/>
                    <a:lstStyle/>
                    <a:p>
                      <a:pPr algn="r" fontAlgn="ctr"/>
                      <a:r>
                        <a:rPr lang="en-US" altLang="zh-TW" sz="1200" b="1" i="0" u="none" strike="noStrike">
                          <a:solidFill>
                            <a:srgbClr val="FFFFFF"/>
                          </a:solidFill>
                          <a:latin typeface="新細明體"/>
                        </a:rPr>
                        <a:t>100%</a:t>
                      </a:r>
                    </a:p>
                  </a:txBody>
                  <a:tcPr marL="0" marR="0" marT="0" marB="0" anchor="ctr">
                    <a:lnL>
                      <a:noFill/>
                    </a:lnL>
                    <a:lnR>
                      <a:noFill/>
                    </a:lnR>
                    <a:lnT>
                      <a:noFill/>
                    </a:lnT>
                    <a:lnB>
                      <a:noFill/>
                    </a:lnB>
                    <a:solidFill>
                      <a:srgbClr val="974807"/>
                    </a:solidFill>
                  </a:tcPr>
                </a:tc>
              </a:tr>
              <a:tr h="378042">
                <a:tc>
                  <a:txBody>
                    <a:bodyPr/>
                    <a:lstStyle/>
                    <a:p>
                      <a:pPr algn="l" fontAlgn="ctr"/>
                      <a:r>
                        <a:rPr lang="zh-TW" altLang="en-US" sz="1200" b="0" i="0" u="none" strike="noStrike">
                          <a:solidFill>
                            <a:srgbClr val="000000"/>
                          </a:solidFill>
                          <a:latin typeface="新細明體"/>
                        </a:rPr>
                        <a:t>不</a:t>
                      </a:r>
                      <a:r>
                        <a:rPr lang="en-US" sz="1200" b="0" i="0" u="none" strike="noStrike">
                          <a:solidFill>
                            <a:srgbClr val="000000"/>
                          </a:solidFill>
                          <a:latin typeface="新細明體"/>
                        </a:rPr>
                        <a:t>Call</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0.00</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4.92</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26.52</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48.12</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69.72</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110</a:t>
                      </a:r>
                    </a:p>
                  </a:txBody>
                  <a:tcPr marL="0" marR="0" marT="0" marB="0" anchor="ctr">
                    <a:lnL>
                      <a:noFill/>
                    </a:lnL>
                    <a:lnR>
                      <a:noFill/>
                    </a:lnR>
                    <a:lnT>
                      <a:noFill/>
                    </a:lnT>
                    <a:lnB>
                      <a:noFill/>
                    </a:lnB>
                    <a:solidFill>
                      <a:srgbClr val="F1FE44"/>
                    </a:solidFill>
                  </a:tcPr>
                </a:tc>
              </a:tr>
              <a:tr h="378042">
                <a:tc>
                  <a:txBody>
                    <a:bodyPr/>
                    <a:lstStyle/>
                    <a:p>
                      <a:pPr algn="l" fontAlgn="ctr"/>
                      <a:r>
                        <a:rPr lang="zh-TW" altLang="en-US" sz="1200" b="0" i="0" u="none" strike="noStrike">
                          <a:solidFill>
                            <a:srgbClr val="000000"/>
                          </a:solidFill>
                          <a:latin typeface="新細明體"/>
                        </a:rPr>
                        <a:t>本期</a:t>
                      </a:r>
                      <a:r>
                        <a:rPr lang="en-US" sz="1200" b="0" i="0" u="none" strike="noStrike">
                          <a:solidFill>
                            <a:srgbClr val="000000"/>
                          </a:solidFill>
                          <a:latin typeface="新細明體"/>
                        </a:rPr>
                        <a:t>Call</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0.00</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4.92</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26.52</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48.12</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69.72</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110</a:t>
                      </a:r>
                    </a:p>
                  </a:txBody>
                  <a:tcPr marL="0" marR="0" marT="0" marB="0" anchor="ctr">
                    <a:lnL>
                      <a:noFill/>
                    </a:lnL>
                    <a:lnR>
                      <a:noFill/>
                    </a:lnR>
                    <a:lnT>
                      <a:noFill/>
                    </a:lnT>
                    <a:lnB>
                      <a:noFill/>
                    </a:lnB>
                    <a:solidFill>
                      <a:srgbClr val="F1FE44"/>
                    </a:solidFill>
                  </a:tcPr>
                </a:tc>
              </a:tr>
              <a:tr h="378042">
                <a:tc>
                  <a:txBody>
                    <a:bodyPr/>
                    <a:lstStyle/>
                    <a:p>
                      <a:pPr algn="l" fontAlgn="ctr"/>
                      <a:r>
                        <a:rPr lang="zh-TW" altLang="en-US" sz="1200" b="0" i="0" u="none" strike="noStrike">
                          <a:solidFill>
                            <a:srgbClr val="000000"/>
                          </a:solidFill>
                          <a:latin typeface="新細明體"/>
                        </a:rPr>
                        <a:t>之前</a:t>
                      </a:r>
                      <a:r>
                        <a:rPr lang="en-US" sz="1200" b="0" i="0" u="none" strike="noStrike">
                          <a:solidFill>
                            <a:srgbClr val="000000"/>
                          </a:solidFill>
                          <a:latin typeface="新細明體"/>
                        </a:rPr>
                        <a:t>Call</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110.00</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110.00</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110.00</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110.00</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110.00</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dirty="0">
                          <a:solidFill>
                            <a:srgbClr val="000000"/>
                          </a:solidFill>
                          <a:latin typeface="新細明體"/>
                        </a:rPr>
                        <a:t>110</a:t>
                      </a:r>
                    </a:p>
                  </a:txBody>
                  <a:tcPr marL="0" marR="0" marT="0" marB="0" anchor="ctr">
                    <a:lnL>
                      <a:noFill/>
                    </a:lnL>
                    <a:lnR>
                      <a:noFill/>
                    </a:lnR>
                    <a:lnT>
                      <a:noFill/>
                    </a:lnT>
                    <a:lnB>
                      <a:noFill/>
                    </a:lnB>
                    <a:solidFill>
                      <a:srgbClr val="F1FE44"/>
                    </a:solidFill>
                  </a:tcPr>
                </a:tc>
              </a:tr>
            </a:tbl>
          </a:graphicData>
        </a:graphic>
      </p:graphicFrame>
      <p:graphicFrame>
        <p:nvGraphicFramePr>
          <p:cNvPr id="13" name="表格 12"/>
          <p:cNvGraphicFramePr>
            <a:graphicFrameLocks noGrp="1"/>
          </p:cNvGraphicFramePr>
          <p:nvPr/>
        </p:nvGraphicFramePr>
        <p:xfrm>
          <a:off x="827584" y="4941168"/>
          <a:ext cx="4824538" cy="1584177"/>
        </p:xfrm>
        <a:graphic>
          <a:graphicData uri="http://schemas.openxmlformats.org/drawingml/2006/table">
            <a:tbl>
              <a:tblPr/>
              <a:tblGrid>
                <a:gridCol w="697991"/>
                <a:gridCol w="775545"/>
                <a:gridCol w="607510"/>
                <a:gridCol w="646288"/>
                <a:gridCol w="697991"/>
                <a:gridCol w="672139"/>
                <a:gridCol w="727074"/>
              </a:tblGrid>
              <a:tr h="226311">
                <a:tc>
                  <a:txBody>
                    <a:bodyPr/>
                    <a:lstStyle/>
                    <a:p>
                      <a:pPr algn="l" fontAlgn="ctr"/>
                      <a:r>
                        <a:rPr lang="en-US" sz="1200" b="1" i="0" u="none" strike="noStrike" dirty="0" err="1">
                          <a:solidFill>
                            <a:srgbClr val="FFFFFF"/>
                          </a:solidFill>
                          <a:latin typeface="新細明體"/>
                        </a:rPr>
                        <a:t>CBValue</a:t>
                      </a:r>
                      <a:endParaRPr lang="en-US" sz="1200" b="1" i="0" u="none" strike="noStrike" dirty="0">
                        <a:solidFill>
                          <a:srgbClr val="FFFFFF"/>
                        </a:solidFill>
                        <a:latin typeface="新細明體"/>
                      </a:endParaRPr>
                    </a:p>
                  </a:txBody>
                  <a:tcPr marL="0" marR="0" marT="0" marB="0" anchor="ctr">
                    <a:lnL>
                      <a:noFill/>
                    </a:lnL>
                    <a:lnR>
                      <a:noFill/>
                    </a:lnR>
                    <a:lnT>
                      <a:noFill/>
                    </a:lnT>
                    <a:lnB>
                      <a:noFill/>
                    </a:lnB>
                    <a:solidFill>
                      <a:srgbClr val="974807"/>
                    </a:solidFill>
                  </a:tcPr>
                </a:tc>
                <a:tc>
                  <a:txBody>
                    <a:bodyPr/>
                    <a:lstStyle/>
                    <a:p>
                      <a:pPr algn="r" fontAlgn="ctr"/>
                      <a:r>
                        <a:rPr lang="en-US" altLang="zh-TW" sz="1200" b="1" i="0" u="none" strike="noStrike">
                          <a:solidFill>
                            <a:srgbClr val="FFFFFF"/>
                          </a:solidFill>
                          <a:latin typeface="新細明體"/>
                        </a:rPr>
                        <a:t>0%</a:t>
                      </a:r>
                    </a:p>
                  </a:txBody>
                  <a:tcPr marL="0" marR="0" marT="0" marB="0" anchor="ctr">
                    <a:lnL>
                      <a:noFill/>
                    </a:lnL>
                    <a:lnR>
                      <a:noFill/>
                    </a:lnR>
                    <a:lnT>
                      <a:noFill/>
                    </a:lnT>
                    <a:lnB>
                      <a:noFill/>
                    </a:lnB>
                    <a:solidFill>
                      <a:srgbClr val="974807"/>
                    </a:solidFill>
                  </a:tcPr>
                </a:tc>
                <a:tc>
                  <a:txBody>
                    <a:bodyPr/>
                    <a:lstStyle/>
                    <a:p>
                      <a:pPr algn="r" fontAlgn="ctr"/>
                      <a:r>
                        <a:rPr lang="en-US" altLang="zh-TW" sz="1200" b="1" i="0" u="none" strike="noStrike">
                          <a:solidFill>
                            <a:srgbClr val="FFFFFF"/>
                          </a:solidFill>
                          <a:latin typeface="新細明體"/>
                        </a:rPr>
                        <a:t>20%</a:t>
                      </a:r>
                    </a:p>
                  </a:txBody>
                  <a:tcPr marL="0" marR="0" marT="0" marB="0" anchor="ctr">
                    <a:lnL>
                      <a:noFill/>
                    </a:lnL>
                    <a:lnR>
                      <a:noFill/>
                    </a:lnR>
                    <a:lnT>
                      <a:noFill/>
                    </a:lnT>
                    <a:lnB>
                      <a:noFill/>
                    </a:lnB>
                    <a:solidFill>
                      <a:srgbClr val="974807"/>
                    </a:solidFill>
                  </a:tcPr>
                </a:tc>
                <a:tc>
                  <a:txBody>
                    <a:bodyPr/>
                    <a:lstStyle/>
                    <a:p>
                      <a:pPr algn="r" fontAlgn="ctr"/>
                      <a:r>
                        <a:rPr lang="en-US" altLang="zh-TW" sz="1200" b="1" i="0" u="none" strike="noStrike">
                          <a:solidFill>
                            <a:srgbClr val="FFFFFF"/>
                          </a:solidFill>
                          <a:latin typeface="新細明體"/>
                        </a:rPr>
                        <a:t>40%</a:t>
                      </a:r>
                    </a:p>
                  </a:txBody>
                  <a:tcPr marL="0" marR="0" marT="0" marB="0" anchor="ctr">
                    <a:lnL>
                      <a:noFill/>
                    </a:lnL>
                    <a:lnR>
                      <a:noFill/>
                    </a:lnR>
                    <a:lnT>
                      <a:noFill/>
                    </a:lnT>
                    <a:lnB>
                      <a:noFill/>
                    </a:lnB>
                    <a:solidFill>
                      <a:srgbClr val="974807"/>
                    </a:solidFill>
                  </a:tcPr>
                </a:tc>
                <a:tc>
                  <a:txBody>
                    <a:bodyPr/>
                    <a:lstStyle/>
                    <a:p>
                      <a:pPr algn="r" fontAlgn="ctr"/>
                      <a:r>
                        <a:rPr lang="en-US" altLang="zh-TW" sz="1200" b="1" i="0" u="none" strike="noStrike">
                          <a:solidFill>
                            <a:srgbClr val="FFFFFF"/>
                          </a:solidFill>
                          <a:latin typeface="新細明體"/>
                        </a:rPr>
                        <a:t>60%</a:t>
                      </a:r>
                    </a:p>
                  </a:txBody>
                  <a:tcPr marL="0" marR="0" marT="0" marB="0" anchor="ctr">
                    <a:lnL>
                      <a:noFill/>
                    </a:lnL>
                    <a:lnR>
                      <a:noFill/>
                    </a:lnR>
                    <a:lnT>
                      <a:noFill/>
                    </a:lnT>
                    <a:lnB>
                      <a:noFill/>
                    </a:lnB>
                    <a:solidFill>
                      <a:srgbClr val="974807"/>
                    </a:solidFill>
                  </a:tcPr>
                </a:tc>
                <a:tc>
                  <a:txBody>
                    <a:bodyPr/>
                    <a:lstStyle/>
                    <a:p>
                      <a:pPr algn="r" fontAlgn="ctr"/>
                      <a:r>
                        <a:rPr lang="en-US" altLang="zh-TW" sz="1200" b="1" i="0" u="none" strike="noStrike">
                          <a:solidFill>
                            <a:srgbClr val="FFFFFF"/>
                          </a:solidFill>
                          <a:latin typeface="新細明體"/>
                        </a:rPr>
                        <a:t>80%</a:t>
                      </a:r>
                    </a:p>
                  </a:txBody>
                  <a:tcPr marL="0" marR="0" marT="0" marB="0" anchor="ctr">
                    <a:lnL>
                      <a:noFill/>
                    </a:lnL>
                    <a:lnR>
                      <a:noFill/>
                    </a:lnR>
                    <a:lnT>
                      <a:noFill/>
                    </a:lnT>
                    <a:lnB>
                      <a:noFill/>
                    </a:lnB>
                    <a:solidFill>
                      <a:srgbClr val="974807"/>
                    </a:solidFill>
                  </a:tcPr>
                </a:tc>
                <a:tc>
                  <a:txBody>
                    <a:bodyPr/>
                    <a:lstStyle/>
                    <a:p>
                      <a:pPr algn="r" fontAlgn="ctr"/>
                      <a:r>
                        <a:rPr lang="en-US" altLang="zh-TW" sz="1200" b="1" i="0" u="none" strike="noStrike">
                          <a:solidFill>
                            <a:srgbClr val="FFFFFF"/>
                          </a:solidFill>
                          <a:latin typeface="新細明體"/>
                        </a:rPr>
                        <a:t>100%</a:t>
                      </a:r>
                    </a:p>
                  </a:txBody>
                  <a:tcPr marL="0" marR="0" marT="0" marB="0" anchor="ctr">
                    <a:lnL>
                      <a:noFill/>
                    </a:lnL>
                    <a:lnR>
                      <a:noFill/>
                    </a:lnR>
                    <a:lnT>
                      <a:noFill/>
                    </a:lnT>
                    <a:lnB>
                      <a:noFill/>
                    </a:lnB>
                    <a:solidFill>
                      <a:srgbClr val="974807"/>
                    </a:solidFill>
                  </a:tcPr>
                </a:tc>
              </a:tr>
              <a:tr h="226311">
                <a:tc>
                  <a:txBody>
                    <a:bodyPr/>
                    <a:lstStyle/>
                    <a:p>
                      <a:pPr algn="r" fontAlgn="ctr"/>
                      <a:r>
                        <a:rPr lang="en-US" altLang="zh-TW" sz="1200" b="0" i="0" u="none" strike="noStrike">
                          <a:solidFill>
                            <a:srgbClr val="000000"/>
                          </a:solidFill>
                          <a:latin typeface="新細明體"/>
                        </a:rPr>
                        <a:t>0%</a:t>
                      </a:r>
                    </a:p>
                  </a:txBody>
                  <a:tcPr marL="0" marR="0" marT="0" marB="0" anchor="ctr">
                    <a:lnL>
                      <a:noFill/>
                    </a:lnL>
                    <a:lnR>
                      <a:noFill/>
                    </a:lnR>
                    <a:lnT>
                      <a:noFill/>
                    </a:lnT>
                    <a:lnB>
                      <a:noFill/>
                    </a:lnB>
                    <a:solidFill>
                      <a:srgbClr val="F1FE44"/>
                    </a:solidFill>
                  </a:tcPr>
                </a:tc>
                <a:tc>
                  <a:txBody>
                    <a:bodyPr/>
                    <a:lstStyle/>
                    <a:p>
                      <a:pPr algn="r" fontAlgn="ctr"/>
                      <a:r>
                        <a:rPr lang="en-US" altLang="zh-TW" sz="1200" b="1" i="0" u="none" strike="noStrike" dirty="0">
                          <a:solidFill>
                            <a:srgbClr val="FF0000"/>
                          </a:solidFill>
                          <a:latin typeface="新細明體"/>
                        </a:rPr>
                        <a:t>91.31779</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dirty="0">
                          <a:solidFill>
                            <a:srgbClr val="000000"/>
                          </a:solidFill>
                          <a:latin typeface="新細明體"/>
                        </a:rPr>
                        <a:t>86.4</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64.8</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43.2</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21.6</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dirty="0">
                          <a:solidFill>
                            <a:schemeClr val="tx1"/>
                          </a:solidFill>
                          <a:latin typeface="新細明體"/>
                        </a:rPr>
                        <a:t>4.288343</a:t>
                      </a:r>
                    </a:p>
                  </a:txBody>
                  <a:tcPr marL="0" marR="0" marT="0" marB="0" anchor="ctr">
                    <a:lnL>
                      <a:noFill/>
                    </a:lnL>
                    <a:lnR>
                      <a:noFill/>
                    </a:lnR>
                    <a:lnT>
                      <a:noFill/>
                    </a:lnT>
                    <a:lnB>
                      <a:noFill/>
                    </a:lnB>
                    <a:solidFill>
                      <a:srgbClr val="F1FE44"/>
                    </a:solidFill>
                  </a:tcPr>
                </a:tc>
              </a:tr>
              <a:tr h="226311">
                <a:tc>
                  <a:txBody>
                    <a:bodyPr/>
                    <a:lstStyle/>
                    <a:p>
                      <a:pPr algn="r" fontAlgn="ctr"/>
                      <a:r>
                        <a:rPr lang="en-US" altLang="zh-TW" sz="1200" b="0" i="0" u="none" strike="noStrike">
                          <a:solidFill>
                            <a:srgbClr val="000000"/>
                          </a:solidFill>
                          <a:latin typeface="新細明體"/>
                        </a:rPr>
                        <a:t>20%</a:t>
                      </a:r>
                    </a:p>
                  </a:txBody>
                  <a:tcPr marL="0" marR="0" marT="0" marB="0" anchor="ctr">
                    <a:lnL>
                      <a:noFill/>
                    </a:lnL>
                    <a:lnR>
                      <a:noFill/>
                    </a:lnR>
                    <a:lnT>
                      <a:noFill/>
                    </a:lnT>
                    <a:lnB>
                      <a:noFill/>
                    </a:lnB>
                    <a:solidFill>
                      <a:srgbClr val="F1FE44"/>
                    </a:solidFill>
                  </a:tcPr>
                </a:tc>
                <a:tc>
                  <a:txBody>
                    <a:bodyPr/>
                    <a:lstStyle/>
                    <a:p>
                      <a:pPr algn="l" fontAlgn="ctr"/>
                      <a:r>
                        <a:rPr lang="zh-TW" altLang="en-US" sz="1200" b="0" i="0" u="none" strike="noStrike">
                          <a:solidFill>
                            <a:srgbClr val="000000"/>
                          </a:solidFill>
                          <a:latin typeface="新細明體"/>
                        </a:rPr>
                        <a:t>　</a:t>
                      </a:r>
                    </a:p>
                  </a:txBody>
                  <a:tcPr marL="0" marR="0" marT="0" marB="0" anchor="ctr">
                    <a:lnL>
                      <a:noFill/>
                    </a:lnL>
                    <a:lnR>
                      <a:noFill/>
                    </a:lnR>
                    <a:lnT>
                      <a:noFill/>
                    </a:lnT>
                    <a:lnB>
                      <a:noFill/>
                    </a:lnB>
                    <a:solidFill>
                      <a:srgbClr val="F1FE44"/>
                    </a:solidFill>
                  </a:tcPr>
                </a:tc>
                <a:tc>
                  <a:txBody>
                    <a:bodyPr/>
                    <a:lstStyle/>
                    <a:p>
                      <a:pPr algn="r" fontAlgn="ctr"/>
                      <a:r>
                        <a:rPr lang="en-US" altLang="zh-TW" sz="1200" b="1" i="0" u="none" strike="noStrike" dirty="0">
                          <a:solidFill>
                            <a:srgbClr val="FF0000"/>
                          </a:solidFill>
                          <a:latin typeface="新細明體"/>
                        </a:rPr>
                        <a:t>86.4</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64.8</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43.2</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21.6</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dirty="0">
                          <a:solidFill>
                            <a:schemeClr val="tx1"/>
                          </a:solidFill>
                          <a:latin typeface="新細明體"/>
                        </a:rPr>
                        <a:t>3.430674</a:t>
                      </a:r>
                    </a:p>
                  </a:txBody>
                  <a:tcPr marL="0" marR="0" marT="0" marB="0" anchor="ctr">
                    <a:lnL>
                      <a:noFill/>
                    </a:lnL>
                    <a:lnR>
                      <a:noFill/>
                    </a:lnR>
                    <a:lnT>
                      <a:noFill/>
                    </a:lnT>
                    <a:lnB>
                      <a:noFill/>
                    </a:lnB>
                    <a:solidFill>
                      <a:srgbClr val="F1FE44"/>
                    </a:solidFill>
                  </a:tcPr>
                </a:tc>
              </a:tr>
              <a:tr h="226311">
                <a:tc>
                  <a:txBody>
                    <a:bodyPr/>
                    <a:lstStyle/>
                    <a:p>
                      <a:pPr algn="r" fontAlgn="ctr"/>
                      <a:r>
                        <a:rPr lang="en-US" altLang="zh-TW" sz="1200" b="0" i="0" u="none" strike="noStrike">
                          <a:solidFill>
                            <a:srgbClr val="000000"/>
                          </a:solidFill>
                          <a:latin typeface="新細明體"/>
                        </a:rPr>
                        <a:t>40%</a:t>
                      </a:r>
                    </a:p>
                  </a:txBody>
                  <a:tcPr marL="0" marR="0" marT="0" marB="0" anchor="ctr">
                    <a:lnL>
                      <a:noFill/>
                    </a:lnL>
                    <a:lnR>
                      <a:noFill/>
                    </a:lnR>
                    <a:lnT>
                      <a:noFill/>
                    </a:lnT>
                    <a:lnB>
                      <a:noFill/>
                    </a:lnB>
                    <a:solidFill>
                      <a:srgbClr val="F1FE44"/>
                    </a:solidFill>
                  </a:tcPr>
                </a:tc>
                <a:tc>
                  <a:txBody>
                    <a:bodyPr/>
                    <a:lstStyle/>
                    <a:p>
                      <a:pPr algn="l" fontAlgn="ctr"/>
                      <a:r>
                        <a:rPr lang="zh-TW" altLang="en-US" sz="1200" b="0" i="0" u="none" strike="noStrike">
                          <a:solidFill>
                            <a:srgbClr val="000000"/>
                          </a:solidFill>
                          <a:latin typeface="新細明體"/>
                        </a:rPr>
                        <a:t>　</a:t>
                      </a:r>
                    </a:p>
                  </a:txBody>
                  <a:tcPr marL="0" marR="0" marT="0" marB="0" anchor="ctr">
                    <a:lnL>
                      <a:noFill/>
                    </a:lnL>
                    <a:lnR>
                      <a:noFill/>
                    </a:lnR>
                    <a:lnT>
                      <a:noFill/>
                    </a:lnT>
                    <a:lnB>
                      <a:noFill/>
                    </a:lnB>
                    <a:solidFill>
                      <a:srgbClr val="F1FE44"/>
                    </a:solidFill>
                  </a:tcPr>
                </a:tc>
                <a:tc>
                  <a:txBody>
                    <a:bodyPr/>
                    <a:lstStyle/>
                    <a:p>
                      <a:pPr algn="l" fontAlgn="ctr"/>
                      <a:r>
                        <a:rPr lang="zh-TW" altLang="en-US" sz="1200" b="0" i="0" u="none" strike="noStrike">
                          <a:solidFill>
                            <a:srgbClr val="000000"/>
                          </a:solidFill>
                          <a:latin typeface="新細明體"/>
                        </a:rPr>
                        <a:t>　</a:t>
                      </a:r>
                    </a:p>
                  </a:txBody>
                  <a:tcPr marL="0" marR="0" marT="0" marB="0" anchor="ctr">
                    <a:lnL>
                      <a:noFill/>
                    </a:lnL>
                    <a:lnR>
                      <a:noFill/>
                    </a:lnR>
                    <a:lnT>
                      <a:noFill/>
                    </a:lnT>
                    <a:lnB>
                      <a:noFill/>
                    </a:lnB>
                    <a:solidFill>
                      <a:srgbClr val="F1FE44"/>
                    </a:solidFill>
                  </a:tcPr>
                </a:tc>
                <a:tc>
                  <a:txBody>
                    <a:bodyPr/>
                    <a:lstStyle/>
                    <a:p>
                      <a:pPr algn="r" fontAlgn="ctr"/>
                      <a:r>
                        <a:rPr lang="en-US" altLang="zh-TW" sz="1200" b="1" i="0" u="none" strike="noStrike" dirty="0">
                          <a:solidFill>
                            <a:srgbClr val="FF0000"/>
                          </a:solidFill>
                          <a:latin typeface="新細明體"/>
                        </a:rPr>
                        <a:t>64.8</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43.2</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21.6</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dirty="0">
                          <a:solidFill>
                            <a:schemeClr val="tx1"/>
                          </a:solidFill>
                          <a:latin typeface="新細明體"/>
                        </a:rPr>
                        <a:t>2.573006</a:t>
                      </a:r>
                    </a:p>
                  </a:txBody>
                  <a:tcPr marL="0" marR="0" marT="0" marB="0" anchor="ctr">
                    <a:lnL>
                      <a:noFill/>
                    </a:lnL>
                    <a:lnR>
                      <a:noFill/>
                    </a:lnR>
                    <a:lnT>
                      <a:noFill/>
                    </a:lnT>
                    <a:lnB>
                      <a:noFill/>
                    </a:lnB>
                    <a:solidFill>
                      <a:srgbClr val="F1FE44"/>
                    </a:solidFill>
                  </a:tcPr>
                </a:tc>
              </a:tr>
              <a:tr h="226311">
                <a:tc>
                  <a:txBody>
                    <a:bodyPr/>
                    <a:lstStyle/>
                    <a:p>
                      <a:pPr algn="r" fontAlgn="ctr"/>
                      <a:r>
                        <a:rPr lang="en-US" altLang="zh-TW" sz="1200" b="0" i="0" u="none" strike="noStrike">
                          <a:solidFill>
                            <a:srgbClr val="000000"/>
                          </a:solidFill>
                          <a:latin typeface="新細明體"/>
                        </a:rPr>
                        <a:t>60%</a:t>
                      </a:r>
                    </a:p>
                  </a:txBody>
                  <a:tcPr marL="0" marR="0" marT="0" marB="0" anchor="ctr">
                    <a:lnL>
                      <a:noFill/>
                    </a:lnL>
                    <a:lnR>
                      <a:noFill/>
                    </a:lnR>
                    <a:lnT>
                      <a:noFill/>
                    </a:lnT>
                    <a:lnB>
                      <a:noFill/>
                    </a:lnB>
                    <a:solidFill>
                      <a:srgbClr val="F1FE44"/>
                    </a:solidFill>
                  </a:tcPr>
                </a:tc>
                <a:tc>
                  <a:txBody>
                    <a:bodyPr/>
                    <a:lstStyle/>
                    <a:p>
                      <a:pPr algn="l" fontAlgn="ctr"/>
                      <a:r>
                        <a:rPr lang="zh-TW" altLang="en-US" sz="1200" b="0" i="0" u="none" strike="noStrike">
                          <a:solidFill>
                            <a:srgbClr val="000000"/>
                          </a:solidFill>
                          <a:latin typeface="新細明體"/>
                        </a:rPr>
                        <a:t>　</a:t>
                      </a:r>
                    </a:p>
                  </a:txBody>
                  <a:tcPr marL="0" marR="0" marT="0" marB="0" anchor="ctr">
                    <a:lnL>
                      <a:noFill/>
                    </a:lnL>
                    <a:lnR>
                      <a:noFill/>
                    </a:lnR>
                    <a:lnT>
                      <a:noFill/>
                    </a:lnT>
                    <a:lnB>
                      <a:noFill/>
                    </a:lnB>
                    <a:solidFill>
                      <a:srgbClr val="F1FE44"/>
                    </a:solidFill>
                  </a:tcPr>
                </a:tc>
                <a:tc>
                  <a:txBody>
                    <a:bodyPr/>
                    <a:lstStyle/>
                    <a:p>
                      <a:pPr algn="l" fontAlgn="ctr"/>
                      <a:r>
                        <a:rPr lang="zh-TW" altLang="en-US" sz="1200" b="0" i="0" u="none" strike="noStrike">
                          <a:solidFill>
                            <a:srgbClr val="000000"/>
                          </a:solidFill>
                          <a:latin typeface="新細明體"/>
                        </a:rPr>
                        <a:t>　</a:t>
                      </a:r>
                    </a:p>
                  </a:txBody>
                  <a:tcPr marL="0" marR="0" marT="0" marB="0" anchor="ctr">
                    <a:lnL>
                      <a:noFill/>
                    </a:lnL>
                    <a:lnR>
                      <a:noFill/>
                    </a:lnR>
                    <a:lnT>
                      <a:noFill/>
                    </a:lnT>
                    <a:lnB>
                      <a:noFill/>
                    </a:lnB>
                    <a:solidFill>
                      <a:srgbClr val="F1FE44"/>
                    </a:solidFill>
                  </a:tcPr>
                </a:tc>
                <a:tc>
                  <a:txBody>
                    <a:bodyPr/>
                    <a:lstStyle/>
                    <a:p>
                      <a:pPr algn="l" fontAlgn="ctr"/>
                      <a:r>
                        <a:rPr lang="zh-TW" altLang="en-US" sz="1200" b="0" i="0" u="none" strike="noStrike">
                          <a:solidFill>
                            <a:srgbClr val="000000"/>
                          </a:solidFill>
                          <a:latin typeface="新細明體"/>
                        </a:rPr>
                        <a:t>　</a:t>
                      </a:r>
                    </a:p>
                  </a:txBody>
                  <a:tcPr marL="0" marR="0" marT="0" marB="0" anchor="ctr">
                    <a:lnL>
                      <a:noFill/>
                    </a:lnL>
                    <a:lnR>
                      <a:noFill/>
                    </a:lnR>
                    <a:lnT>
                      <a:noFill/>
                    </a:lnT>
                    <a:lnB>
                      <a:noFill/>
                    </a:lnB>
                    <a:solidFill>
                      <a:srgbClr val="F1FE44"/>
                    </a:solidFill>
                  </a:tcPr>
                </a:tc>
                <a:tc>
                  <a:txBody>
                    <a:bodyPr/>
                    <a:lstStyle/>
                    <a:p>
                      <a:pPr algn="r" fontAlgn="ctr"/>
                      <a:r>
                        <a:rPr lang="en-US" altLang="zh-TW" sz="1200" b="1" i="0" u="none" strike="noStrike" dirty="0">
                          <a:solidFill>
                            <a:srgbClr val="FF0000"/>
                          </a:solidFill>
                          <a:latin typeface="新細明體"/>
                        </a:rPr>
                        <a:t>43.2</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a:solidFill>
                            <a:srgbClr val="000000"/>
                          </a:solidFill>
                          <a:latin typeface="新細明體"/>
                        </a:rPr>
                        <a:t>21.6</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dirty="0">
                          <a:solidFill>
                            <a:schemeClr val="tx1"/>
                          </a:solidFill>
                          <a:latin typeface="新細明體"/>
                        </a:rPr>
                        <a:t>1.715337</a:t>
                      </a:r>
                    </a:p>
                  </a:txBody>
                  <a:tcPr marL="0" marR="0" marT="0" marB="0" anchor="ctr">
                    <a:lnL>
                      <a:noFill/>
                    </a:lnL>
                    <a:lnR>
                      <a:noFill/>
                    </a:lnR>
                    <a:lnT>
                      <a:noFill/>
                    </a:lnT>
                    <a:lnB>
                      <a:noFill/>
                    </a:lnB>
                    <a:solidFill>
                      <a:srgbClr val="F1FE44"/>
                    </a:solidFill>
                  </a:tcPr>
                </a:tc>
              </a:tr>
              <a:tr h="226311">
                <a:tc>
                  <a:txBody>
                    <a:bodyPr/>
                    <a:lstStyle/>
                    <a:p>
                      <a:pPr algn="r" fontAlgn="ctr"/>
                      <a:r>
                        <a:rPr lang="en-US" altLang="zh-TW" sz="1200" b="0" i="0" u="none" strike="noStrike">
                          <a:solidFill>
                            <a:srgbClr val="000000"/>
                          </a:solidFill>
                          <a:latin typeface="新細明體"/>
                        </a:rPr>
                        <a:t>80%</a:t>
                      </a:r>
                    </a:p>
                  </a:txBody>
                  <a:tcPr marL="0" marR="0" marT="0" marB="0" anchor="ctr">
                    <a:lnL>
                      <a:noFill/>
                    </a:lnL>
                    <a:lnR>
                      <a:noFill/>
                    </a:lnR>
                    <a:lnT>
                      <a:noFill/>
                    </a:lnT>
                    <a:lnB>
                      <a:noFill/>
                    </a:lnB>
                    <a:solidFill>
                      <a:srgbClr val="F1FE44"/>
                    </a:solidFill>
                  </a:tcPr>
                </a:tc>
                <a:tc>
                  <a:txBody>
                    <a:bodyPr/>
                    <a:lstStyle/>
                    <a:p>
                      <a:pPr algn="l" fontAlgn="ctr"/>
                      <a:r>
                        <a:rPr lang="zh-TW" altLang="en-US" sz="1200" b="0" i="0" u="none" strike="noStrike">
                          <a:solidFill>
                            <a:srgbClr val="000000"/>
                          </a:solidFill>
                          <a:latin typeface="新細明體"/>
                        </a:rPr>
                        <a:t>　</a:t>
                      </a:r>
                    </a:p>
                  </a:txBody>
                  <a:tcPr marL="0" marR="0" marT="0" marB="0" anchor="ctr">
                    <a:lnL>
                      <a:noFill/>
                    </a:lnL>
                    <a:lnR>
                      <a:noFill/>
                    </a:lnR>
                    <a:lnT>
                      <a:noFill/>
                    </a:lnT>
                    <a:lnB>
                      <a:noFill/>
                    </a:lnB>
                    <a:solidFill>
                      <a:srgbClr val="F1FE44"/>
                    </a:solidFill>
                  </a:tcPr>
                </a:tc>
                <a:tc>
                  <a:txBody>
                    <a:bodyPr/>
                    <a:lstStyle/>
                    <a:p>
                      <a:pPr algn="l" fontAlgn="ctr"/>
                      <a:r>
                        <a:rPr lang="zh-TW" altLang="en-US" sz="1200" b="0" i="0" u="none" strike="noStrike">
                          <a:solidFill>
                            <a:srgbClr val="000000"/>
                          </a:solidFill>
                          <a:latin typeface="新細明體"/>
                        </a:rPr>
                        <a:t>　</a:t>
                      </a:r>
                    </a:p>
                  </a:txBody>
                  <a:tcPr marL="0" marR="0" marT="0" marB="0" anchor="ctr">
                    <a:lnL>
                      <a:noFill/>
                    </a:lnL>
                    <a:lnR>
                      <a:noFill/>
                    </a:lnR>
                    <a:lnT>
                      <a:noFill/>
                    </a:lnT>
                    <a:lnB>
                      <a:noFill/>
                    </a:lnB>
                    <a:solidFill>
                      <a:srgbClr val="F1FE44"/>
                    </a:solidFill>
                  </a:tcPr>
                </a:tc>
                <a:tc>
                  <a:txBody>
                    <a:bodyPr/>
                    <a:lstStyle/>
                    <a:p>
                      <a:pPr algn="l" fontAlgn="ctr"/>
                      <a:r>
                        <a:rPr lang="zh-TW" altLang="en-US" sz="1200" b="0" i="0" u="none" strike="noStrike">
                          <a:solidFill>
                            <a:srgbClr val="000000"/>
                          </a:solidFill>
                          <a:latin typeface="新細明體"/>
                        </a:rPr>
                        <a:t>　</a:t>
                      </a:r>
                    </a:p>
                  </a:txBody>
                  <a:tcPr marL="0" marR="0" marT="0" marB="0" anchor="ctr">
                    <a:lnL>
                      <a:noFill/>
                    </a:lnL>
                    <a:lnR>
                      <a:noFill/>
                    </a:lnR>
                    <a:lnT>
                      <a:noFill/>
                    </a:lnT>
                    <a:lnB>
                      <a:noFill/>
                    </a:lnB>
                    <a:solidFill>
                      <a:srgbClr val="F1FE44"/>
                    </a:solidFill>
                  </a:tcPr>
                </a:tc>
                <a:tc>
                  <a:txBody>
                    <a:bodyPr/>
                    <a:lstStyle/>
                    <a:p>
                      <a:pPr algn="l" fontAlgn="ctr"/>
                      <a:r>
                        <a:rPr lang="zh-TW" altLang="en-US" sz="1200" b="0" i="0" u="none" strike="noStrike">
                          <a:solidFill>
                            <a:srgbClr val="000000"/>
                          </a:solidFill>
                          <a:latin typeface="新細明體"/>
                        </a:rPr>
                        <a:t>　</a:t>
                      </a:r>
                    </a:p>
                  </a:txBody>
                  <a:tcPr marL="0" marR="0" marT="0" marB="0" anchor="ctr">
                    <a:lnL>
                      <a:noFill/>
                    </a:lnL>
                    <a:lnR>
                      <a:noFill/>
                    </a:lnR>
                    <a:lnT>
                      <a:noFill/>
                    </a:lnT>
                    <a:lnB>
                      <a:noFill/>
                    </a:lnB>
                    <a:solidFill>
                      <a:srgbClr val="F1FE44"/>
                    </a:solidFill>
                  </a:tcPr>
                </a:tc>
                <a:tc>
                  <a:txBody>
                    <a:bodyPr/>
                    <a:lstStyle/>
                    <a:p>
                      <a:pPr algn="r" fontAlgn="ctr"/>
                      <a:r>
                        <a:rPr lang="en-US" altLang="zh-TW" sz="1200" b="1" i="0" u="none" strike="noStrike" dirty="0">
                          <a:solidFill>
                            <a:srgbClr val="FF0000"/>
                          </a:solidFill>
                          <a:latin typeface="新細明體"/>
                        </a:rPr>
                        <a:t>21.6</a:t>
                      </a:r>
                    </a:p>
                  </a:txBody>
                  <a:tcPr marL="0" marR="0" marT="0" marB="0" anchor="ctr">
                    <a:lnL>
                      <a:noFill/>
                    </a:lnL>
                    <a:lnR>
                      <a:noFill/>
                    </a:lnR>
                    <a:lnT>
                      <a:noFill/>
                    </a:lnT>
                    <a:lnB>
                      <a:noFill/>
                    </a:lnB>
                    <a:solidFill>
                      <a:srgbClr val="F1FE44"/>
                    </a:solidFill>
                  </a:tcPr>
                </a:tc>
                <a:tc>
                  <a:txBody>
                    <a:bodyPr/>
                    <a:lstStyle/>
                    <a:p>
                      <a:pPr algn="r" fontAlgn="ctr"/>
                      <a:r>
                        <a:rPr lang="en-US" altLang="zh-TW" sz="1200" b="0" i="0" u="none" strike="noStrike" dirty="0">
                          <a:solidFill>
                            <a:schemeClr val="tx1"/>
                          </a:solidFill>
                          <a:latin typeface="新細明體"/>
                        </a:rPr>
                        <a:t>0.857669</a:t>
                      </a:r>
                    </a:p>
                  </a:txBody>
                  <a:tcPr marL="0" marR="0" marT="0" marB="0" anchor="ctr">
                    <a:lnL>
                      <a:noFill/>
                    </a:lnL>
                    <a:lnR>
                      <a:noFill/>
                    </a:lnR>
                    <a:lnT>
                      <a:noFill/>
                    </a:lnT>
                    <a:lnB>
                      <a:noFill/>
                    </a:lnB>
                    <a:solidFill>
                      <a:srgbClr val="F1FE44"/>
                    </a:solidFill>
                  </a:tcPr>
                </a:tc>
              </a:tr>
              <a:tr h="226311">
                <a:tc>
                  <a:txBody>
                    <a:bodyPr/>
                    <a:lstStyle/>
                    <a:p>
                      <a:pPr algn="r" fontAlgn="ctr"/>
                      <a:r>
                        <a:rPr lang="en-US" altLang="zh-TW" sz="1200" b="0" i="0" u="none" strike="noStrike">
                          <a:solidFill>
                            <a:srgbClr val="000000"/>
                          </a:solidFill>
                          <a:latin typeface="新細明體"/>
                        </a:rPr>
                        <a:t>100%</a:t>
                      </a:r>
                    </a:p>
                  </a:txBody>
                  <a:tcPr marL="0" marR="0" marT="0" marB="0" anchor="ctr">
                    <a:lnL>
                      <a:noFill/>
                    </a:lnL>
                    <a:lnR>
                      <a:noFill/>
                    </a:lnR>
                    <a:lnT>
                      <a:noFill/>
                    </a:lnT>
                    <a:lnB>
                      <a:noFill/>
                    </a:lnB>
                    <a:solidFill>
                      <a:srgbClr val="F1FE44"/>
                    </a:solidFill>
                  </a:tcPr>
                </a:tc>
                <a:tc>
                  <a:txBody>
                    <a:bodyPr/>
                    <a:lstStyle/>
                    <a:p>
                      <a:pPr algn="l" fontAlgn="ctr"/>
                      <a:r>
                        <a:rPr lang="zh-TW" altLang="en-US" sz="1200" b="0" i="0" u="none" strike="noStrike">
                          <a:solidFill>
                            <a:srgbClr val="000000"/>
                          </a:solidFill>
                          <a:latin typeface="新細明體"/>
                        </a:rPr>
                        <a:t>　</a:t>
                      </a:r>
                    </a:p>
                  </a:txBody>
                  <a:tcPr marL="0" marR="0" marT="0" marB="0" anchor="ctr">
                    <a:lnL>
                      <a:noFill/>
                    </a:lnL>
                    <a:lnR>
                      <a:noFill/>
                    </a:lnR>
                    <a:lnT>
                      <a:noFill/>
                    </a:lnT>
                    <a:lnB>
                      <a:noFill/>
                    </a:lnB>
                    <a:solidFill>
                      <a:srgbClr val="F1FE44"/>
                    </a:solidFill>
                  </a:tcPr>
                </a:tc>
                <a:tc>
                  <a:txBody>
                    <a:bodyPr/>
                    <a:lstStyle/>
                    <a:p>
                      <a:pPr algn="l" fontAlgn="ctr"/>
                      <a:r>
                        <a:rPr lang="zh-TW" altLang="en-US" sz="1200" b="0" i="0" u="none" strike="noStrike" dirty="0">
                          <a:solidFill>
                            <a:srgbClr val="000000"/>
                          </a:solidFill>
                          <a:latin typeface="新細明體"/>
                        </a:rPr>
                        <a:t>　</a:t>
                      </a:r>
                    </a:p>
                  </a:txBody>
                  <a:tcPr marL="0" marR="0" marT="0" marB="0" anchor="ctr">
                    <a:lnL>
                      <a:noFill/>
                    </a:lnL>
                    <a:lnR>
                      <a:noFill/>
                    </a:lnR>
                    <a:lnT>
                      <a:noFill/>
                    </a:lnT>
                    <a:lnB>
                      <a:noFill/>
                    </a:lnB>
                    <a:solidFill>
                      <a:srgbClr val="F1FE44"/>
                    </a:solidFill>
                  </a:tcPr>
                </a:tc>
                <a:tc>
                  <a:txBody>
                    <a:bodyPr/>
                    <a:lstStyle/>
                    <a:p>
                      <a:pPr algn="l" fontAlgn="ctr"/>
                      <a:r>
                        <a:rPr lang="zh-TW" altLang="en-US" sz="1200" b="0" i="0" u="none" strike="noStrike">
                          <a:solidFill>
                            <a:srgbClr val="000000"/>
                          </a:solidFill>
                          <a:latin typeface="新細明體"/>
                        </a:rPr>
                        <a:t>　</a:t>
                      </a:r>
                    </a:p>
                  </a:txBody>
                  <a:tcPr marL="0" marR="0" marT="0" marB="0" anchor="ctr">
                    <a:lnL>
                      <a:noFill/>
                    </a:lnL>
                    <a:lnR>
                      <a:noFill/>
                    </a:lnR>
                    <a:lnT>
                      <a:noFill/>
                    </a:lnT>
                    <a:lnB>
                      <a:noFill/>
                    </a:lnB>
                    <a:solidFill>
                      <a:srgbClr val="F1FE44"/>
                    </a:solidFill>
                  </a:tcPr>
                </a:tc>
                <a:tc>
                  <a:txBody>
                    <a:bodyPr/>
                    <a:lstStyle/>
                    <a:p>
                      <a:pPr algn="l" fontAlgn="ctr"/>
                      <a:r>
                        <a:rPr lang="zh-TW" altLang="en-US" sz="1200" b="0" i="0" u="none" strike="noStrike">
                          <a:solidFill>
                            <a:srgbClr val="000000"/>
                          </a:solidFill>
                          <a:latin typeface="新細明體"/>
                        </a:rPr>
                        <a:t>　</a:t>
                      </a:r>
                    </a:p>
                  </a:txBody>
                  <a:tcPr marL="0" marR="0" marT="0" marB="0" anchor="ctr">
                    <a:lnL>
                      <a:noFill/>
                    </a:lnL>
                    <a:lnR>
                      <a:noFill/>
                    </a:lnR>
                    <a:lnT>
                      <a:noFill/>
                    </a:lnT>
                    <a:lnB>
                      <a:noFill/>
                    </a:lnB>
                    <a:solidFill>
                      <a:srgbClr val="F1FE44"/>
                    </a:solidFill>
                  </a:tcPr>
                </a:tc>
                <a:tc>
                  <a:txBody>
                    <a:bodyPr/>
                    <a:lstStyle/>
                    <a:p>
                      <a:pPr algn="l" fontAlgn="ctr"/>
                      <a:r>
                        <a:rPr lang="zh-TW" altLang="en-US" sz="1200" b="0" i="0" u="none" strike="noStrike">
                          <a:solidFill>
                            <a:srgbClr val="000000"/>
                          </a:solidFill>
                          <a:latin typeface="新細明體"/>
                        </a:rPr>
                        <a:t>　</a:t>
                      </a:r>
                    </a:p>
                  </a:txBody>
                  <a:tcPr marL="0" marR="0" marT="0" marB="0" anchor="ctr">
                    <a:lnL>
                      <a:noFill/>
                    </a:lnL>
                    <a:lnR>
                      <a:noFill/>
                    </a:lnR>
                    <a:lnT>
                      <a:noFill/>
                    </a:lnT>
                    <a:lnB>
                      <a:noFill/>
                    </a:lnB>
                    <a:solidFill>
                      <a:srgbClr val="F1FE44"/>
                    </a:solidFill>
                  </a:tcPr>
                </a:tc>
                <a:tc>
                  <a:txBody>
                    <a:bodyPr/>
                    <a:lstStyle/>
                    <a:p>
                      <a:pPr algn="r" fontAlgn="ctr"/>
                      <a:r>
                        <a:rPr lang="en-US" altLang="zh-TW" sz="1200" b="1" i="0" u="none" strike="noStrike" dirty="0">
                          <a:solidFill>
                            <a:srgbClr val="FF0000"/>
                          </a:solidFill>
                          <a:latin typeface="新細明體"/>
                        </a:rPr>
                        <a:t>0</a:t>
                      </a:r>
                    </a:p>
                  </a:txBody>
                  <a:tcPr marL="0" marR="0" marT="0" marB="0" anchor="ctr">
                    <a:lnL>
                      <a:noFill/>
                    </a:lnL>
                    <a:lnR>
                      <a:noFill/>
                    </a:lnR>
                    <a:lnT>
                      <a:noFill/>
                    </a:lnT>
                    <a:lnB>
                      <a:noFill/>
                    </a:lnB>
                    <a:solidFill>
                      <a:srgbClr val="F1FE44"/>
                    </a:solidFill>
                  </a:tcPr>
                </a:tc>
              </a:tr>
            </a:tbl>
          </a:graphicData>
        </a:graphic>
      </p:graphicFrame>
    </p:spTree>
    <p:extLst>
      <p:ext uri="{BB962C8B-B14F-4D97-AF65-F5344CB8AC3E}">
        <p14:creationId xmlns="" xmlns:p14="http://schemas.microsoft.com/office/powerpoint/2010/main" val="76852340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403648" y="303647"/>
            <a:ext cx="6840760" cy="778098"/>
          </a:xfrm>
          <a:effectLst>
            <a:outerShdw blurRad="50800" dist="38100" dir="2700000" algn="tl" rotWithShape="0">
              <a:prstClr val="black">
                <a:alpha val="40000"/>
              </a:prstClr>
            </a:outerShdw>
          </a:effectLst>
        </p:spPr>
        <p:txBody>
          <a:bodyPr>
            <a:normAutofit fontScale="90000"/>
          </a:bodyPr>
          <a:lstStyle/>
          <a:p>
            <a:pPr algn="l"/>
            <a:r>
              <a:rPr lang="zh-TW" altLang="en-US" sz="4000" dirty="0" smtClean="0">
                <a:latin typeface="標楷體" pitchFamily="65" charset="-120"/>
                <a:ea typeface="標楷體" pitchFamily="65" charset="-120"/>
                <a:cs typeface="Times New Roman" pitchFamily="18" charset="0"/>
              </a:rPr>
              <a:t>償債順序對於評價的影響</a:t>
            </a:r>
            <a:r>
              <a:rPr lang="en-US" altLang="zh-TW" sz="4000" dirty="0" smtClean="0">
                <a:latin typeface="標楷體" pitchFamily="65" charset="-120"/>
                <a:ea typeface="標楷體" pitchFamily="65" charset="-120"/>
                <a:cs typeface="Times New Roman" pitchFamily="18" charset="0"/>
              </a:rPr>
              <a:t>-</a:t>
            </a:r>
            <a:r>
              <a:rPr lang="zh-TW" altLang="en-US" sz="4000" dirty="0" smtClean="0">
                <a:latin typeface="標楷體" pitchFamily="65" charset="-120"/>
                <a:ea typeface="標楷體" pitchFamily="65" charset="-120"/>
                <a:cs typeface="Times New Roman" pitchFamily="18" charset="0"/>
              </a:rPr>
              <a:t>範例</a:t>
            </a:r>
            <a:endParaRPr lang="zh-TW" altLang="en-US" sz="4000" dirty="0">
              <a:latin typeface="標楷體" pitchFamily="65" charset="-120"/>
              <a:ea typeface="標楷體" pitchFamily="65" charset="-120"/>
              <a:cs typeface="Times New Roman" pitchFamily="18" charset="0"/>
            </a:endParaRPr>
          </a:p>
        </p:txBody>
      </p:sp>
      <p:cxnSp>
        <p:nvCxnSpPr>
          <p:cNvPr id="4" name="直線接點 3"/>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內容版面配置區 4"/>
          <p:cNvSpPr>
            <a:spLocks noGrp="1"/>
          </p:cNvSpPr>
          <p:nvPr>
            <p:ph idx="1"/>
          </p:nvPr>
        </p:nvSpPr>
        <p:spPr>
          <a:xfrm>
            <a:off x="395536" y="1412776"/>
            <a:ext cx="8352928" cy="5184576"/>
          </a:xfrm>
        </p:spPr>
        <p:txBody>
          <a:bodyPr>
            <a:normAutofit/>
          </a:bodyPr>
          <a:lstStyle/>
          <a:p>
            <a:r>
              <a:rPr lang="zh-TW" altLang="en-US" dirty="0" smtClean="0">
                <a:latin typeface="標楷體" pitchFamily="65" charset="-120"/>
                <a:ea typeface="標楷體" pitchFamily="65" charset="-120"/>
              </a:rPr>
              <a:t>算出到期日的節點情況後，使用</a:t>
            </a:r>
            <a:r>
              <a:rPr lang="en-US" altLang="zh-TW" dirty="0" smtClean="0">
                <a:latin typeface="標楷體" pitchFamily="65" charset="-120"/>
                <a:ea typeface="標楷體" pitchFamily="65" charset="-120"/>
              </a:rPr>
              <a:t>Backward Induction</a:t>
            </a:r>
            <a:r>
              <a:rPr lang="zh-TW" altLang="en-US" dirty="0" smtClean="0">
                <a:latin typeface="標楷體" pitchFamily="65" charset="-120"/>
                <a:ea typeface="標楷體" pitchFamily="65" charset="-120"/>
              </a:rPr>
              <a:t>推回發行日，並且分別求出兩種償債順序狀況下，可轉債期初的發行價值</a:t>
            </a:r>
            <a:endParaRPr lang="en-US" altLang="zh-TW" dirty="0" smtClean="0">
              <a:latin typeface="標楷體" pitchFamily="65" charset="-120"/>
              <a:ea typeface="標楷體" pitchFamily="65" charset="-120"/>
            </a:endParaRPr>
          </a:p>
          <a:p>
            <a:endParaRPr lang="en-US" altLang="zh-TW" dirty="0" smtClean="0">
              <a:latin typeface="標楷體" pitchFamily="65" charset="-120"/>
              <a:ea typeface="標楷體" pitchFamily="65" charset="-120"/>
            </a:endParaRPr>
          </a:p>
          <a:p>
            <a:endParaRPr lang="en-US" altLang="zh-TW" dirty="0" smtClean="0">
              <a:latin typeface="標楷體" pitchFamily="65" charset="-120"/>
              <a:ea typeface="標楷體" pitchFamily="65" charset="-120"/>
            </a:endParaRPr>
          </a:p>
          <a:p>
            <a:endParaRPr lang="en-US" altLang="zh-TW" dirty="0" smtClean="0">
              <a:latin typeface="標楷體" pitchFamily="65" charset="-120"/>
              <a:ea typeface="標楷體" pitchFamily="65" charset="-120"/>
            </a:endParaRPr>
          </a:p>
          <a:p>
            <a:r>
              <a:rPr lang="zh-TW" altLang="en-US" dirty="0" smtClean="0">
                <a:latin typeface="標楷體" pitchFamily="65" charset="-120"/>
                <a:ea typeface="標楷體" pitchFamily="65" charset="-120"/>
              </a:rPr>
              <a:t>符合直觀想法：可轉債的保障提升，因此價值亦跟著提升；而普通債的保障降低，所以價值也隨之降低。</a:t>
            </a:r>
          </a:p>
          <a:p>
            <a:endParaRPr lang="en-US" altLang="zh-TW" dirty="0" smtClean="0"/>
          </a:p>
          <a:p>
            <a:endParaRPr lang="en-US" altLang="zh-TW" dirty="0" smtClean="0"/>
          </a:p>
          <a:p>
            <a:endParaRPr lang="en-US" altLang="zh-TW" dirty="0" smtClean="0">
              <a:latin typeface="標楷體" pitchFamily="65" charset="-120"/>
              <a:ea typeface="標楷體" pitchFamily="65" charset="-120"/>
            </a:endParaRPr>
          </a:p>
          <a:p>
            <a:endParaRPr lang="en-US" altLang="zh-TW" dirty="0" smtClean="0">
              <a:latin typeface="標楷體" pitchFamily="65" charset="-120"/>
              <a:ea typeface="標楷體" pitchFamily="65" charset="-120"/>
            </a:endParaRPr>
          </a:p>
        </p:txBody>
      </p:sp>
      <p:graphicFrame>
        <p:nvGraphicFramePr>
          <p:cNvPr id="16" name="表格 15"/>
          <p:cNvGraphicFramePr>
            <a:graphicFrameLocks noGrp="1"/>
          </p:cNvGraphicFramePr>
          <p:nvPr/>
        </p:nvGraphicFramePr>
        <p:xfrm>
          <a:off x="611560" y="3212976"/>
          <a:ext cx="8064896" cy="1368152"/>
        </p:xfrm>
        <a:graphic>
          <a:graphicData uri="http://schemas.openxmlformats.org/drawingml/2006/table">
            <a:tbl>
              <a:tblPr/>
              <a:tblGrid>
                <a:gridCol w="1337141"/>
                <a:gridCol w="1636033"/>
                <a:gridCol w="1620302"/>
                <a:gridCol w="1815236"/>
                <a:gridCol w="1656184"/>
              </a:tblGrid>
              <a:tr h="536335">
                <a:tc>
                  <a:txBody>
                    <a:bodyPr/>
                    <a:lstStyle/>
                    <a:p>
                      <a:pPr algn="ctr" fontAlgn="t"/>
                      <a:r>
                        <a:rPr lang="zh-TW" altLang="en-US" sz="1600" b="1" i="0" u="none" strike="noStrike" dirty="0">
                          <a:solidFill>
                            <a:srgbClr val="000000"/>
                          </a:solidFill>
                          <a:latin typeface="標楷體"/>
                        </a:rPr>
                        <a:t>　</a:t>
                      </a:r>
                    </a:p>
                  </a:txBody>
                  <a:tcPr marL="8843" marR="8843" marT="8843"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79646"/>
                    </a:solidFill>
                  </a:tcPr>
                </a:tc>
                <a:tc>
                  <a:txBody>
                    <a:bodyPr/>
                    <a:lstStyle/>
                    <a:p>
                      <a:pPr algn="ctr" fontAlgn="t"/>
                      <a:r>
                        <a:rPr lang="en-US" sz="1600" b="0" i="0" u="none" strike="noStrike" dirty="0">
                          <a:solidFill>
                            <a:srgbClr val="000000"/>
                          </a:solidFill>
                          <a:latin typeface="標楷體"/>
                        </a:rPr>
                        <a:t>SB&gt;CB(</a:t>
                      </a:r>
                      <a:r>
                        <a:rPr lang="zh-TW" altLang="en-US" sz="1600" b="0" i="0" u="none" strike="noStrike" dirty="0">
                          <a:solidFill>
                            <a:srgbClr val="000000"/>
                          </a:solidFill>
                          <a:latin typeface="標楷體"/>
                        </a:rPr>
                        <a:t>獨佔</a:t>
                      </a:r>
                      <a:r>
                        <a:rPr lang="en-US" altLang="zh-TW" sz="1600" b="0" i="0" u="none" strike="noStrike" dirty="0">
                          <a:solidFill>
                            <a:srgbClr val="000000"/>
                          </a:solidFill>
                          <a:latin typeface="標楷體"/>
                        </a:rPr>
                        <a:t>) </a:t>
                      </a:r>
                    </a:p>
                  </a:txBody>
                  <a:tcPr marL="8843" marR="8843" marT="8843"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CDDCF"/>
                    </a:solidFill>
                  </a:tcPr>
                </a:tc>
                <a:tc>
                  <a:txBody>
                    <a:bodyPr/>
                    <a:lstStyle/>
                    <a:p>
                      <a:pPr algn="ctr" fontAlgn="t"/>
                      <a:r>
                        <a:rPr lang="en-US" sz="1600" b="0" i="0" u="none" strike="noStrike">
                          <a:solidFill>
                            <a:srgbClr val="000000"/>
                          </a:solidFill>
                          <a:latin typeface="標楷體"/>
                        </a:rPr>
                        <a:t>SB&lt;CB(</a:t>
                      </a:r>
                      <a:r>
                        <a:rPr lang="zh-TW" altLang="en-US" sz="1600" b="0" i="0" u="none" strike="noStrike">
                          <a:solidFill>
                            <a:srgbClr val="000000"/>
                          </a:solidFill>
                          <a:latin typeface="標楷體"/>
                        </a:rPr>
                        <a:t>獨佔</a:t>
                      </a:r>
                      <a:r>
                        <a:rPr lang="en-US" altLang="zh-TW" sz="1600" b="0" i="0" u="none" strike="noStrike">
                          <a:solidFill>
                            <a:srgbClr val="000000"/>
                          </a:solidFill>
                          <a:latin typeface="標楷體"/>
                        </a:rPr>
                        <a:t>) </a:t>
                      </a:r>
                    </a:p>
                  </a:txBody>
                  <a:tcPr marL="8843" marR="8843" marT="8843"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DEFE9"/>
                    </a:solidFill>
                  </a:tcPr>
                </a:tc>
                <a:tc>
                  <a:txBody>
                    <a:bodyPr/>
                    <a:lstStyle/>
                    <a:p>
                      <a:pPr algn="ctr" fontAlgn="t"/>
                      <a:r>
                        <a:rPr lang="en-US" sz="1600" b="0" i="0" u="none" strike="noStrike">
                          <a:solidFill>
                            <a:srgbClr val="000000"/>
                          </a:solidFill>
                          <a:latin typeface="標楷體"/>
                        </a:rPr>
                        <a:t>SB&gt;CB(</a:t>
                      </a:r>
                      <a:r>
                        <a:rPr lang="zh-TW" altLang="en-US" sz="1600" b="0" i="0" u="none" strike="noStrike">
                          <a:solidFill>
                            <a:srgbClr val="000000"/>
                          </a:solidFill>
                          <a:latin typeface="標楷體"/>
                        </a:rPr>
                        <a:t>完全競爭</a:t>
                      </a:r>
                      <a:r>
                        <a:rPr lang="en-US" altLang="zh-TW" sz="1600" b="0" i="0" u="none" strike="noStrike">
                          <a:solidFill>
                            <a:srgbClr val="000000"/>
                          </a:solidFill>
                          <a:latin typeface="標楷體"/>
                        </a:rPr>
                        <a:t>) </a:t>
                      </a:r>
                    </a:p>
                  </a:txBody>
                  <a:tcPr marL="8843" marR="8843" marT="8843"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CDDCF"/>
                    </a:solidFill>
                  </a:tcPr>
                </a:tc>
                <a:tc>
                  <a:txBody>
                    <a:bodyPr/>
                    <a:lstStyle/>
                    <a:p>
                      <a:pPr algn="ctr" fontAlgn="t"/>
                      <a:r>
                        <a:rPr lang="en-US" sz="1600" b="0" i="0" u="none" strike="noStrike">
                          <a:solidFill>
                            <a:srgbClr val="000000"/>
                          </a:solidFill>
                          <a:latin typeface="標楷體"/>
                        </a:rPr>
                        <a:t>SB&lt;CB(</a:t>
                      </a:r>
                      <a:r>
                        <a:rPr lang="zh-TW" altLang="en-US" sz="1600" b="0" i="0" u="none" strike="noStrike">
                          <a:solidFill>
                            <a:srgbClr val="000000"/>
                          </a:solidFill>
                          <a:latin typeface="標楷體"/>
                        </a:rPr>
                        <a:t>完全競爭</a:t>
                      </a:r>
                      <a:r>
                        <a:rPr lang="en-US" altLang="zh-TW" sz="1600" b="0" i="0" u="none" strike="noStrike">
                          <a:solidFill>
                            <a:srgbClr val="000000"/>
                          </a:solidFill>
                          <a:latin typeface="標楷體"/>
                        </a:rPr>
                        <a:t>) </a:t>
                      </a:r>
                    </a:p>
                  </a:txBody>
                  <a:tcPr marL="8843" marR="8843" marT="8843"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DEFE9"/>
                    </a:solidFill>
                  </a:tcPr>
                </a:tc>
              </a:tr>
              <a:tr h="399769">
                <a:tc>
                  <a:txBody>
                    <a:bodyPr/>
                    <a:lstStyle/>
                    <a:p>
                      <a:pPr algn="ctr" fontAlgn="t"/>
                      <a:r>
                        <a:rPr lang="en-US" sz="1600" b="1" i="0" u="none" strike="noStrike">
                          <a:solidFill>
                            <a:srgbClr val="000000"/>
                          </a:solidFill>
                          <a:latin typeface="標楷體"/>
                        </a:rPr>
                        <a:t>CB Value </a:t>
                      </a:r>
                    </a:p>
                  </a:txBody>
                  <a:tcPr marL="8843" marR="8843" marT="8843"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79646"/>
                    </a:solidFill>
                  </a:tcPr>
                </a:tc>
                <a:tc>
                  <a:txBody>
                    <a:bodyPr/>
                    <a:lstStyle/>
                    <a:p>
                      <a:pPr algn="ctr" fontAlgn="t"/>
                      <a:r>
                        <a:rPr lang="en-US" altLang="zh-TW" sz="1600" b="0" i="0" u="none" strike="noStrike" dirty="0">
                          <a:solidFill>
                            <a:srgbClr val="000000"/>
                          </a:solidFill>
                          <a:latin typeface="標楷體"/>
                        </a:rPr>
                        <a:t>116.979 </a:t>
                      </a:r>
                    </a:p>
                  </a:txBody>
                  <a:tcPr marL="8843" marR="8843" marT="8843"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CDDCF"/>
                    </a:solidFill>
                  </a:tcPr>
                </a:tc>
                <a:tc>
                  <a:txBody>
                    <a:bodyPr/>
                    <a:lstStyle/>
                    <a:p>
                      <a:pPr algn="ctr" fontAlgn="t"/>
                      <a:r>
                        <a:rPr lang="en-US" altLang="zh-TW" sz="1600" b="0" i="0" u="none" strike="noStrike" dirty="0">
                          <a:solidFill>
                            <a:srgbClr val="000000"/>
                          </a:solidFill>
                          <a:latin typeface="標楷體"/>
                        </a:rPr>
                        <a:t>141.604 </a:t>
                      </a:r>
                    </a:p>
                  </a:txBody>
                  <a:tcPr marL="8843" marR="8843" marT="8843"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DEFE9"/>
                    </a:solidFill>
                  </a:tcPr>
                </a:tc>
                <a:tc>
                  <a:txBody>
                    <a:bodyPr/>
                    <a:lstStyle/>
                    <a:p>
                      <a:pPr algn="ctr" fontAlgn="t"/>
                      <a:r>
                        <a:rPr lang="en-US" altLang="zh-TW" sz="1600" b="0" i="0" u="none" strike="noStrike">
                          <a:solidFill>
                            <a:srgbClr val="000000"/>
                          </a:solidFill>
                          <a:latin typeface="標楷體"/>
                        </a:rPr>
                        <a:t>115.734 </a:t>
                      </a:r>
                    </a:p>
                  </a:txBody>
                  <a:tcPr marL="8843" marR="8843" marT="8843"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CDDCF"/>
                    </a:solidFill>
                  </a:tcPr>
                </a:tc>
                <a:tc>
                  <a:txBody>
                    <a:bodyPr/>
                    <a:lstStyle/>
                    <a:p>
                      <a:pPr algn="ctr" fontAlgn="t"/>
                      <a:r>
                        <a:rPr lang="en-US" altLang="zh-TW" sz="1600" b="0" i="0" u="none" strike="noStrike">
                          <a:solidFill>
                            <a:srgbClr val="000000"/>
                          </a:solidFill>
                          <a:latin typeface="標楷體"/>
                        </a:rPr>
                        <a:t>141.573 </a:t>
                      </a:r>
                    </a:p>
                  </a:txBody>
                  <a:tcPr marL="8843" marR="8843" marT="8843"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DEFE9"/>
                    </a:solidFill>
                  </a:tcPr>
                </a:tc>
              </a:tr>
              <a:tr h="432048">
                <a:tc>
                  <a:txBody>
                    <a:bodyPr/>
                    <a:lstStyle/>
                    <a:p>
                      <a:pPr algn="ctr" fontAlgn="t"/>
                      <a:r>
                        <a:rPr lang="en-US" sz="1600" b="1" i="0" u="none" strike="noStrike">
                          <a:solidFill>
                            <a:srgbClr val="000000"/>
                          </a:solidFill>
                          <a:latin typeface="標楷體"/>
                        </a:rPr>
                        <a:t>SB Value </a:t>
                      </a:r>
                    </a:p>
                  </a:txBody>
                  <a:tcPr marL="8843" marR="8843" marT="8843"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79646"/>
                    </a:solidFill>
                  </a:tcPr>
                </a:tc>
                <a:tc>
                  <a:txBody>
                    <a:bodyPr/>
                    <a:lstStyle/>
                    <a:p>
                      <a:pPr algn="ctr" fontAlgn="t"/>
                      <a:r>
                        <a:rPr lang="en-US" altLang="zh-TW" sz="1600" b="0" i="0" u="none" strike="noStrike">
                          <a:solidFill>
                            <a:srgbClr val="000000"/>
                          </a:solidFill>
                          <a:latin typeface="標楷體"/>
                        </a:rPr>
                        <a:t>109.044 </a:t>
                      </a:r>
                    </a:p>
                  </a:txBody>
                  <a:tcPr marL="8843" marR="8843" marT="8843"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CDDCF"/>
                    </a:solidFill>
                  </a:tcPr>
                </a:tc>
                <a:tc>
                  <a:txBody>
                    <a:bodyPr/>
                    <a:lstStyle/>
                    <a:p>
                      <a:pPr algn="ctr" fontAlgn="t"/>
                      <a:r>
                        <a:rPr lang="en-US" altLang="zh-TW" sz="1600" b="0" i="0" u="none" strike="noStrike" dirty="0">
                          <a:solidFill>
                            <a:srgbClr val="000000"/>
                          </a:solidFill>
                          <a:latin typeface="標楷體"/>
                        </a:rPr>
                        <a:t>77.920 </a:t>
                      </a:r>
                    </a:p>
                  </a:txBody>
                  <a:tcPr marL="8843" marR="8843" marT="8843"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DEFE9"/>
                    </a:solidFill>
                  </a:tcPr>
                </a:tc>
                <a:tc>
                  <a:txBody>
                    <a:bodyPr/>
                    <a:lstStyle/>
                    <a:p>
                      <a:pPr algn="ctr" fontAlgn="t"/>
                      <a:r>
                        <a:rPr lang="en-US" altLang="zh-TW" sz="1600" b="0" i="0" u="none" strike="noStrike" dirty="0">
                          <a:solidFill>
                            <a:srgbClr val="000000"/>
                          </a:solidFill>
                          <a:latin typeface="標楷體"/>
                        </a:rPr>
                        <a:t>103.758 </a:t>
                      </a:r>
                    </a:p>
                  </a:txBody>
                  <a:tcPr marL="8843" marR="8843" marT="8843"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CDDCF"/>
                    </a:solidFill>
                  </a:tcPr>
                </a:tc>
                <a:tc>
                  <a:txBody>
                    <a:bodyPr/>
                    <a:lstStyle/>
                    <a:p>
                      <a:pPr algn="ctr" fontAlgn="t"/>
                      <a:r>
                        <a:rPr lang="en-US" altLang="zh-TW" sz="1600" b="0" i="0" u="none" strike="noStrike" dirty="0">
                          <a:solidFill>
                            <a:srgbClr val="000000"/>
                          </a:solidFill>
                          <a:latin typeface="標楷體"/>
                        </a:rPr>
                        <a:t>77.920 </a:t>
                      </a:r>
                    </a:p>
                  </a:txBody>
                  <a:tcPr marL="8843" marR="8843" marT="8843"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DEFE9"/>
                    </a:solidFill>
                  </a:tcPr>
                </a:tc>
              </a:tr>
            </a:tbl>
          </a:graphicData>
        </a:graphic>
      </p:graphicFrame>
    </p:spTree>
    <p:extLst>
      <p:ext uri="{BB962C8B-B14F-4D97-AF65-F5344CB8AC3E}">
        <p14:creationId xmlns="" xmlns:p14="http://schemas.microsoft.com/office/powerpoint/2010/main" val="76852340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1"/>
          <p:cNvSpPr>
            <a:spLocks noGrp="1"/>
          </p:cNvSpPr>
          <p:nvPr>
            <p:ph type="title"/>
          </p:nvPr>
        </p:nvSpPr>
        <p:spPr>
          <a:xfrm>
            <a:off x="1403648" y="303647"/>
            <a:ext cx="5472608" cy="778098"/>
          </a:xfrm>
          <a:effectLst>
            <a:outerShdw blurRad="50800" dist="38100" dir="2700000" algn="tl" rotWithShape="0">
              <a:prstClr val="black">
                <a:alpha val="40000"/>
              </a:prstClr>
            </a:outerShdw>
          </a:effectLst>
        </p:spPr>
        <p:txBody>
          <a:bodyPr>
            <a:normAutofit fontScale="90000"/>
          </a:bodyPr>
          <a:lstStyle/>
          <a:p>
            <a:r>
              <a:rPr lang="zh-TW" altLang="en-US" dirty="0" smtClean="0">
                <a:latin typeface="標楷體" pitchFamily="65" charset="-120"/>
                <a:ea typeface="標楷體" pitchFamily="65" charset="-120"/>
                <a:cs typeface="Times New Roman" pitchFamily="18" charset="0"/>
              </a:rPr>
              <a:t>完全競爭與獨佔的差異</a:t>
            </a:r>
            <a:endParaRPr lang="zh-TW" altLang="en-US" dirty="0">
              <a:latin typeface="標楷體" pitchFamily="65" charset="-120"/>
              <a:ea typeface="標楷體" pitchFamily="65" charset="-120"/>
              <a:cs typeface="Times New Roman" pitchFamily="18" charset="0"/>
            </a:endParaRPr>
          </a:p>
        </p:txBody>
      </p:sp>
      <p:sp>
        <p:nvSpPr>
          <p:cNvPr id="3" name="內容版面配置區 2"/>
          <p:cNvSpPr>
            <a:spLocks noGrp="1"/>
          </p:cNvSpPr>
          <p:nvPr>
            <p:ph idx="1"/>
          </p:nvPr>
        </p:nvSpPr>
        <p:spPr/>
        <p:txBody>
          <a:bodyPr/>
          <a:lstStyle/>
          <a:p>
            <a:r>
              <a:rPr lang="zh-TW" altLang="en-US" dirty="0" smtClean="0">
                <a:latin typeface="標楷體" pitchFamily="65" charset="-120"/>
                <a:ea typeface="標楷體" pitchFamily="65" charset="-120"/>
              </a:rPr>
              <a:t>完全競爭持有人最大化</a:t>
            </a:r>
            <a:r>
              <a:rPr lang="zh-TW" altLang="en-US" dirty="0" smtClean="0">
                <a:solidFill>
                  <a:srgbClr val="FF0000"/>
                </a:solidFill>
                <a:latin typeface="標楷體" pitchFamily="65" charset="-120"/>
                <a:ea typeface="標楷體" pitchFamily="65" charset="-120"/>
              </a:rPr>
              <a:t>自身</a:t>
            </a:r>
            <a:r>
              <a:rPr lang="en-US" altLang="zh-TW" dirty="0" smtClean="0">
                <a:latin typeface="標楷體" pitchFamily="65" charset="-120"/>
                <a:ea typeface="標楷體" pitchFamily="65" charset="-120"/>
              </a:rPr>
              <a:t>CB</a:t>
            </a:r>
            <a:r>
              <a:rPr lang="zh-TW" altLang="en-US" dirty="0" smtClean="0">
                <a:latin typeface="標楷體" pitchFamily="65" charset="-120"/>
                <a:ea typeface="標楷體" pitchFamily="65" charset="-120"/>
              </a:rPr>
              <a:t>價值而非最大化整體</a:t>
            </a:r>
            <a:r>
              <a:rPr lang="en-US" altLang="zh-TW" dirty="0" smtClean="0">
                <a:latin typeface="標楷體" pitchFamily="65" charset="-120"/>
                <a:ea typeface="標楷體" pitchFamily="65" charset="-120"/>
              </a:rPr>
              <a:t>CB</a:t>
            </a:r>
            <a:r>
              <a:rPr lang="zh-TW" altLang="en-US" dirty="0" smtClean="0">
                <a:latin typeface="標楷體" pitchFamily="65" charset="-120"/>
                <a:ea typeface="標楷體" pitchFamily="65" charset="-120"/>
              </a:rPr>
              <a:t>價值。</a:t>
            </a:r>
            <a:endParaRPr lang="en-US" altLang="zh-TW" dirty="0" smtClean="0">
              <a:latin typeface="標楷體" pitchFamily="65" charset="-120"/>
              <a:ea typeface="標楷體" pitchFamily="65" charset="-120"/>
            </a:endParaRPr>
          </a:p>
          <a:p>
            <a:r>
              <a:rPr lang="zh-TW" altLang="en-US" dirty="0" smtClean="0">
                <a:latin typeface="標楷體" pitchFamily="65" charset="-120"/>
                <a:ea typeface="標楷體" pitchFamily="65" charset="-120"/>
              </a:rPr>
              <a:t>在完全</a:t>
            </a:r>
            <a:r>
              <a:rPr lang="zh-TW" altLang="en-US" dirty="0">
                <a:latin typeface="標楷體" pitchFamily="65" charset="-120"/>
                <a:ea typeface="標楷體" pitchFamily="65" charset="-120"/>
              </a:rPr>
              <a:t>競爭情況</a:t>
            </a:r>
            <a:r>
              <a:rPr lang="zh-TW" altLang="en-US" dirty="0" smtClean="0">
                <a:latin typeface="標楷體" pitchFamily="65" charset="-120"/>
                <a:ea typeface="標楷體" pitchFamily="65" charset="-120"/>
              </a:rPr>
              <a:t>下，並不存在</a:t>
            </a:r>
            <a:r>
              <a:rPr lang="zh-TW" altLang="en-US" dirty="0" smtClean="0">
                <a:solidFill>
                  <a:srgbClr val="FF0000"/>
                </a:solidFill>
                <a:latin typeface="標楷體" pitchFamily="65" charset="-120"/>
                <a:ea typeface="標楷體" pitchFamily="65" charset="-120"/>
              </a:rPr>
              <a:t>以債作股</a:t>
            </a:r>
            <a:r>
              <a:rPr lang="zh-TW" altLang="en-US" dirty="0" smtClean="0">
                <a:latin typeface="標楷體" pitchFamily="65" charset="-120"/>
                <a:ea typeface="標楷體" pitchFamily="65" charset="-120"/>
              </a:rPr>
              <a:t>的情形。</a:t>
            </a:r>
            <a:endParaRPr lang="zh-TW" altLang="en-US" dirty="0">
              <a:latin typeface="標楷體" pitchFamily="65" charset="-120"/>
              <a:ea typeface="標楷體" pitchFamily="65" charset="-120"/>
            </a:endParaRPr>
          </a:p>
        </p:txBody>
      </p:sp>
      <p:cxnSp>
        <p:nvCxnSpPr>
          <p:cNvPr id="4" name="直線接點 3"/>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7" name="表格 6"/>
          <p:cNvGraphicFramePr>
            <a:graphicFrameLocks noGrp="1"/>
          </p:cNvGraphicFramePr>
          <p:nvPr/>
        </p:nvGraphicFramePr>
        <p:xfrm>
          <a:off x="1619672" y="3933057"/>
          <a:ext cx="5976664" cy="2304253"/>
        </p:xfrm>
        <a:graphic>
          <a:graphicData uri="http://schemas.openxmlformats.org/drawingml/2006/table">
            <a:tbl>
              <a:tblPr/>
              <a:tblGrid>
                <a:gridCol w="1020215"/>
                <a:gridCol w="844316"/>
                <a:gridCol w="938129"/>
                <a:gridCol w="734868"/>
                <a:gridCol w="781775"/>
                <a:gridCol w="844316"/>
                <a:gridCol w="813045"/>
              </a:tblGrid>
              <a:tr h="329179">
                <a:tc>
                  <a:txBody>
                    <a:bodyPr/>
                    <a:lstStyle/>
                    <a:p>
                      <a:pPr algn="ctr" fontAlgn="ctr"/>
                      <a:r>
                        <a:rPr lang="en-US" sz="1600" b="1" i="0" u="none" strike="noStrike" dirty="0" err="1">
                          <a:solidFill>
                            <a:srgbClr val="000000"/>
                          </a:solidFill>
                          <a:latin typeface="新細明體"/>
                        </a:rPr>
                        <a:t>CBValue</a:t>
                      </a:r>
                      <a:endParaRPr lang="en-US" sz="1600" b="1" i="0" u="none" strike="noStrike" dirty="0">
                        <a:solidFill>
                          <a:srgbClr val="000000"/>
                        </a:solidFill>
                        <a:latin typeface="新細明體"/>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TW" sz="1600" b="1" i="0" u="none" strike="noStrike">
                          <a:solidFill>
                            <a:srgbClr val="000000"/>
                          </a:solidFill>
                          <a:latin typeface="新細明體"/>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TW" sz="1600" b="1" i="0" u="none" strike="noStrike">
                          <a:solidFill>
                            <a:srgbClr val="000000"/>
                          </a:solidFill>
                          <a:latin typeface="新細明體"/>
                        </a:rPr>
                        <a:t>20%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TW" sz="1600" b="1" i="0" u="none" strike="noStrike">
                          <a:solidFill>
                            <a:srgbClr val="000000"/>
                          </a:solidFill>
                          <a:latin typeface="新細明體"/>
                        </a:rPr>
                        <a:t>40%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TW" sz="1600" b="1" i="0" u="none" strike="noStrike">
                          <a:solidFill>
                            <a:srgbClr val="000000"/>
                          </a:solidFill>
                          <a:latin typeface="新細明體"/>
                        </a:rPr>
                        <a:t>60%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TW" sz="1600" b="1" i="0" u="none" strike="noStrike">
                          <a:solidFill>
                            <a:srgbClr val="000000"/>
                          </a:solidFill>
                          <a:latin typeface="新細明體"/>
                        </a:rPr>
                        <a:t>80%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TW" sz="1600" b="1" i="0" u="none" strike="noStrike">
                          <a:solidFill>
                            <a:srgbClr val="000000"/>
                          </a:solidFill>
                          <a:latin typeface="新細明體"/>
                        </a:rPr>
                        <a:t>100%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29179">
                <a:tc>
                  <a:txBody>
                    <a:bodyPr/>
                    <a:lstStyle/>
                    <a:p>
                      <a:pPr algn="ctr" fontAlgn="ctr"/>
                      <a:r>
                        <a:rPr lang="en-US" altLang="zh-TW" sz="1600" b="1" i="0" u="none" strike="noStrike" dirty="0">
                          <a:solidFill>
                            <a:srgbClr val="000000"/>
                          </a:solidFill>
                          <a:latin typeface="新細明體"/>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TW" sz="1600" b="1" i="0" u="none" strike="noStrike" dirty="0">
                          <a:solidFill>
                            <a:srgbClr val="000000"/>
                          </a:solidFill>
                          <a:latin typeface="新細明體"/>
                        </a:rPr>
                        <a:t>108</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altLang="zh-TW" sz="1600" b="1" i="0" u="none" strike="noStrike">
                          <a:solidFill>
                            <a:srgbClr val="000000"/>
                          </a:solidFill>
                          <a:latin typeface="新細明體"/>
                        </a:rPr>
                        <a:t>108.3112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TW" sz="1600" b="1" i="0" u="none" strike="noStrike">
                          <a:solidFill>
                            <a:srgbClr val="FF0000"/>
                          </a:solidFill>
                          <a:latin typeface="新細明體"/>
                        </a:rPr>
                        <a:t>108.33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TW" sz="1600" b="1" i="0" u="none" strike="noStrike">
                          <a:solidFill>
                            <a:srgbClr val="000000"/>
                          </a:solidFill>
                          <a:latin typeface="新細明體"/>
                        </a:rPr>
                        <a:t>108.18</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E3"/>
                    </a:solidFill>
                  </a:tcPr>
                </a:tc>
                <a:tc>
                  <a:txBody>
                    <a:bodyPr/>
                    <a:lstStyle/>
                    <a:p>
                      <a:pPr algn="ctr" fontAlgn="ctr"/>
                      <a:r>
                        <a:rPr lang="en-US" altLang="zh-TW" sz="1600" b="1" i="0" u="none" strike="noStrike">
                          <a:solidFill>
                            <a:srgbClr val="000000"/>
                          </a:solidFill>
                          <a:latin typeface="新細明體"/>
                        </a:rPr>
                        <a:t>107.95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TW" sz="1600" b="1" i="0" u="none" strike="noStrike">
                          <a:solidFill>
                            <a:srgbClr val="000000"/>
                          </a:solidFill>
                          <a:latin typeface="新細明體"/>
                        </a:rPr>
                        <a:t>107.66</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r>
              <a:tr h="329179">
                <a:tc>
                  <a:txBody>
                    <a:bodyPr/>
                    <a:lstStyle/>
                    <a:p>
                      <a:pPr algn="ctr" fontAlgn="ctr"/>
                      <a:r>
                        <a:rPr lang="en-US" altLang="zh-TW" sz="1600" b="1" i="0" u="none" strike="noStrike">
                          <a:solidFill>
                            <a:srgbClr val="000000"/>
                          </a:solidFill>
                          <a:latin typeface="新細明體"/>
                        </a:rPr>
                        <a:t>20%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zh-TW" altLang="en-US" sz="1600" b="1" i="0" u="none" strike="noStrike" dirty="0">
                        <a:solidFill>
                          <a:srgbClr val="000000"/>
                        </a:solidFill>
                        <a:latin typeface="新細明體"/>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TW" sz="1600" b="1" i="0" u="none" strike="noStrike" dirty="0">
                          <a:solidFill>
                            <a:srgbClr val="000000"/>
                          </a:solidFill>
                          <a:latin typeface="新細明體"/>
                        </a:rPr>
                        <a:t>86.4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TW" sz="1600" b="1" i="0" u="none" strike="noStrike">
                          <a:solidFill>
                            <a:srgbClr val="FF0000"/>
                          </a:solidFill>
                          <a:latin typeface="新細明體"/>
                        </a:rPr>
                        <a:t>86.563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TW" sz="1600" b="1" i="0" u="none" strike="noStrike">
                          <a:solidFill>
                            <a:srgbClr val="000000"/>
                          </a:solidFill>
                          <a:latin typeface="新細明體"/>
                        </a:rPr>
                        <a:t>86.523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E3"/>
                    </a:solidFill>
                  </a:tcPr>
                </a:tc>
                <a:tc>
                  <a:txBody>
                    <a:bodyPr/>
                    <a:lstStyle/>
                    <a:p>
                      <a:pPr algn="ctr" fontAlgn="ctr"/>
                      <a:r>
                        <a:rPr lang="en-US" altLang="zh-TW" sz="1600" b="1" i="0" u="none" strike="noStrike">
                          <a:solidFill>
                            <a:srgbClr val="000000"/>
                          </a:solidFill>
                          <a:latin typeface="新細明體"/>
                        </a:rPr>
                        <a:t>86.3626</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TW" sz="1600" b="1" i="0" u="none" strike="noStrike" dirty="0">
                          <a:solidFill>
                            <a:srgbClr val="000000"/>
                          </a:solidFill>
                          <a:latin typeface="新細明體"/>
                        </a:rPr>
                        <a:t>86.126</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29179">
                <a:tc>
                  <a:txBody>
                    <a:bodyPr/>
                    <a:lstStyle/>
                    <a:p>
                      <a:pPr algn="ctr" fontAlgn="ctr"/>
                      <a:r>
                        <a:rPr lang="en-US" altLang="zh-TW" sz="1600" b="1" i="0" u="none" strike="noStrike">
                          <a:solidFill>
                            <a:srgbClr val="000000"/>
                          </a:solidFill>
                          <a:latin typeface="新細明體"/>
                        </a:rPr>
                        <a:t>40%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zh-TW" altLang="en-US" sz="1600" b="1" i="0" u="none" strike="noStrike" dirty="0">
                        <a:solidFill>
                          <a:srgbClr val="000000"/>
                        </a:solidFill>
                        <a:latin typeface="新細明體"/>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zh-TW" altLang="en-US" sz="1600" b="1" i="0" u="none" strike="noStrike" dirty="0">
                        <a:solidFill>
                          <a:srgbClr val="000000"/>
                        </a:solidFill>
                        <a:latin typeface="新細明體"/>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TW" sz="1600" b="1" i="0" u="none" strike="noStrike" dirty="0">
                          <a:solidFill>
                            <a:srgbClr val="000000"/>
                          </a:solidFill>
                          <a:latin typeface="新細明體"/>
                        </a:rPr>
                        <a:t>64.8</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TW" sz="1600" b="1" i="0" u="none" strike="noStrike">
                          <a:solidFill>
                            <a:srgbClr val="FF0000"/>
                          </a:solidFill>
                          <a:latin typeface="新細明體"/>
                        </a:rPr>
                        <a:t>64.861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E3"/>
                    </a:solidFill>
                  </a:tcPr>
                </a:tc>
                <a:tc>
                  <a:txBody>
                    <a:bodyPr/>
                    <a:lstStyle/>
                    <a:p>
                      <a:pPr algn="ctr" fontAlgn="ctr"/>
                      <a:r>
                        <a:rPr lang="en-US" altLang="zh-TW" sz="1600" b="1" i="0" u="none" strike="noStrike">
                          <a:solidFill>
                            <a:srgbClr val="000000"/>
                          </a:solidFill>
                          <a:latin typeface="新細明體"/>
                        </a:rPr>
                        <a:t>64.7751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TW" sz="1600" b="1" i="0" u="none" strike="noStrike">
                          <a:solidFill>
                            <a:srgbClr val="000000"/>
                          </a:solidFill>
                          <a:latin typeface="新細明體"/>
                        </a:rPr>
                        <a:t>64.594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29179">
                <a:tc>
                  <a:txBody>
                    <a:bodyPr/>
                    <a:lstStyle/>
                    <a:p>
                      <a:pPr algn="ctr" fontAlgn="ctr"/>
                      <a:r>
                        <a:rPr lang="en-US" altLang="zh-TW" sz="1600" b="1" i="0" u="none" strike="noStrike">
                          <a:solidFill>
                            <a:srgbClr val="000000"/>
                          </a:solidFill>
                          <a:latin typeface="新細明體"/>
                        </a:rPr>
                        <a:t>60%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zh-TW" altLang="en-US" sz="1600" b="1" i="0" u="none" strike="noStrike">
                        <a:solidFill>
                          <a:srgbClr val="000000"/>
                        </a:solidFill>
                        <a:latin typeface="新細明體"/>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zh-TW" altLang="en-US" sz="1600" b="1" i="0" u="none" strike="noStrike">
                        <a:solidFill>
                          <a:srgbClr val="000000"/>
                        </a:solidFill>
                        <a:latin typeface="新細明體"/>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zh-TW" altLang="en-US" sz="1600" b="1" i="0" u="none" strike="noStrike" dirty="0">
                        <a:solidFill>
                          <a:srgbClr val="000000"/>
                        </a:solidFill>
                        <a:latin typeface="新細明體"/>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TW" sz="1600" b="1" i="0" u="none" strike="noStrike" dirty="0">
                          <a:solidFill>
                            <a:srgbClr val="FF0000"/>
                          </a:solidFill>
                          <a:latin typeface="新細明體"/>
                        </a:rPr>
                        <a:t>43.2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E3"/>
                    </a:solidFill>
                  </a:tcPr>
                </a:tc>
                <a:tc>
                  <a:txBody>
                    <a:bodyPr/>
                    <a:lstStyle/>
                    <a:p>
                      <a:pPr algn="ctr" fontAlgn="ctr"/>
                      <a:r>
                        <a:rPr lang="en-US" altLang="zh-TW" sz="1600" b="1" i="0" u="none" strike="noStrike" dirty="0">
                          <a:solidFill>
                            <a:srgbClr val="000000"/>
                          </a:solidFill>
                          <a:latin typeface="新細明體"/>
                        </a:rPr>
                        <a:t>43.1875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TW" sz="1600" b="1" i="0" u="none" strike="noStrike">
                          <a:solidFill>
                            <a:srgbClr val="000000"/>
                          </a:solidFill>
                          <a:latin typeface="新細明體"/>
                        </a:rPr>
                        <a:t>43.063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29179">
                <a:tc>
                  <a:txBody>
                    <a:bodyPr/>
                    <a:lstStyle/>
                    <a:p>
                      <a:pPr algn="ctr" fontAlgn="ctr"/>
                      <a:r>
                        <a:rPr lang="en-US" altLang="zh-TW" sz="1600" b="1" i="0" u="none" strike="noStrike">
                          <a:solidFill>
                            <a:srgbClr val="000000"/>
                          </a:solidFill>
                          <a:latin typeface="新細明體"/>
                        </a:rPr>
                        <a:t>80%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zh-TW" altLang="en-US" sz="1600" b="1" i="0" u="none" strike="noStrike">
                        <a:solidFill>
                          <a:srgbClr val="000000"/>
                        </a:solidFill>
                        <a:latin typeface="新細明體"/>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zh-TW" altLang="en-US" sz="1600" b="1" i="0" u="none" strike="noStrike">
                        <a:solidFill>
                          <a:srgbClr val="000000"/>
                        </a:solidFill>
                        <a:latin typeface="新細明體"/>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zh-TW" altLang="en-US" sz="1600" b="1" i="0" u="none" strike="noStrike">
                        <a:solidFill>
                          <a:srgbClr val="000000"/>
                        </a:solidFill>
                        <a:latin typeface="新細明體"/>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zh-TW" altLang="en-US" sz="1600" b="1" i="0" u="none" strike="noStrike" dirty="0">
                        <a:solidFill>
                          <a:srgbClr val="000000"/>
                        </a:solidFill>
                        <a:latin typeface="新細明體"/>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TW" sz="1600" b="1" i="0" u="none" strike="noStrike" dirty="0">
                          <a:solidFill>
                            <a:srgbClr val="FF0000"/>
                          </a:solidFill>
                          <a:latin typeface="新細明體"/>
                        </a:rPr>
                        <a:t>21.6</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E3"/>
                    </a:solidFill>
                  </a:tcPr>
                </a:tc>
                <a:tc>
                  <a:txBody>
                    <a:bodyPr/>
                    <a:lstStyle/>
                    <a:p>
                      <a:pPr algn="ctr" fontAlgn="ctr"/>
                      <a:r>
                        <a:rPr lang="en-US" altLang="zh-TW" sz="1600" b="1" i="0" u="none" strike="noStrike" dirty="0">
                          <a:solidFill>
                            <a:srgbClr val="000000"/>
                          </a:solidFill>
                          <a:latin typeface="新細明體"/>
                        </a:rPr>
                        <a:t>21.531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29179">
                <a:tc>
                  <a:txBody>
                    <a:bodyPr/>
                    <a:lstStyle/>
                    <a:p>
                      <a:pPr algn="ctr" fontAlgn="ctr"/>
                      <a:r>
                        <a:rPr lang="en-US" altLang="zh-TW" sz="1600" b="1" i="0" u="none" strike="noStrike">
                          <a:solidFill>
                            <a:srgbClr val="000000"/>
                          </a:solidFill>
                          <a:latin typeface="新細明體"/>
                        </a:rPr>
                        <a:t>100%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zh-TW" altLang="en-US" sz="1600" b="1" i="0" u="none" strike="noStrike">
                        <a:solidFill>
                          <a:srgbClr val="000000"/>
                        </a:solidFill>
                        <a:latin typeface="新細明體"/>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zh-TW" altLang="en-US" sz="1600" b="1" i="0" u="none" strike="noStrike">
                        <a:solidFill>
                          <a:srgbClr val="000000"/>
                        </a:solidFill>
                        <a:latin typeface="新細明體"/>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zh-TW" altLang="en-US" sz="1600" b="1" i="0" u="none" strike="noStrike">
                        <a:solidFill>
                          <a:srgbClr val="000000"/>
                        </a:solidFill>
                        <a:latin typeface="新細明體"/>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zh-TW" altLang="en-US" sz="1600" b="1" i="0" u="none" strike="noStrike">
                        <a:solidFill>
                          <a:srgbClr val="000000"/>
                        </a:solidFill>
                        <a:latin typeface="新細明體"/>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zh-TW" altLang="en-US" sz="1600" b="1" i="0" u="none" strike="noStrike" dirty="0">
                        <a:solidFill>
                          <a:srgbClr val="000000"/>
                        </a:solidFill>
                        <a:latin typeface="新細明體"/>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zh-TW" sz="1600" b="1" i="0" u="none" strike="noStrike" dirty="0">
                          <a:solidFill>
                            <a:srgbClr val="FF0000"/>
                          </a:solidFill>
                          <a:latin typeface="新細明體"/>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E3"/>
                    </a:solidFill>
                  </a:tcPr>
                </a:tc>
              </a:tr>
            </a:tbl>
          </a:graphicData>
        </a:graphic>
      </p:graphicFrame>
    </p:spTree>
    <p:extLst>
      <p:ext uri="{BB962C8B-B14F-4D97-AF65-F5344CB8AC3E}">
        <p14:creationId xmlns="" xmlns:p14="http://schemas.microsoft.com/office/powerpoint/2010/main" val="258924083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497321" y="260648"/>
            <a:ext cx="4298815" cy="850106"/>
          </a:xfrm>
          <a:effectLst>
            <a:outerShdw blurRad="50800" dist="38100" dir="2700000" algn="tl" rotWithShape="0">
              <a:prstClr val="black">
                <a:alpha val="40000"/>
              </a:prstClr>
            </a:outerShdw>
          </a:effectLst>
        </p:spPr>
        <p:txBody>
          <a:bodyPr/>
          <a:lstStyle/>
          <a:p>
            <a:r>
              <a:rPr lang="zh-TW" altLang="en-US" dirty="0" smtClean="0">
                <a:latin typeface="標楷體" pitchFamily="65" charset="-120"/>
                <a:ea typeface="標楷體" pitchFamily="65" charset="-120"/>
              </a:rPr>
              <a:t>期望到期日估計</a:t>
            </a:r>
            <a:endParaRPr lang="zh-TW" altLang="en-US" dirty="0">
              <a:latin typeface="標楷體" pitchFamily="65" charset="-120"/>
              <a:ea typeface="標楷體" pitchFamily="65" charset="-120"/>
            </a:endParaRPr>
          </a:p>
        </p:txBody>
      </p:sp>
      <p:sp>
        <p:nvSpPr>
          <p:cNvPr id="3" name="內容版面配置區 2"/>
          <p:cNvSpPr>
            <a:spLocks noGrp="1"/>
          </p:cNvSpPr>
          <p:nvPr>
            <p:ph idx="1"/>
          </p:nvPr>
        </p:nvSpPr>
        <p:spPr>
          <a:xfrm>
            <a:off x="457200" y="1340768"/>
            <a:ext cx="8229600" cy="4785395"/>
          </a:xfrm>
        </p:spPr>
        <p:txBody>
          <a:bodyPr/>
          <a:lstStyle/>
          <a:p>
            <a:r>
              <a:rPr lang="zh-TW" altLang="en-US" dirty="0" smtClean="0">
                <a:latin typeface="標楷體" pitchFamily="65" charset="-120"/>
                <a:ea typeface="標楷體" pitchFamily="65" charset="-120"/>
              </a:rPr>
              <a:t>可轉換公司債在到期前可能發生以下三種狀況，導致可轉換公司債提前結束</a:t>
            </a:r>
            <a:endParaRPr lang="en-US" altLang="zh-TW" dirty="0" smtClean="0">
              <a:latin typeface="標楷體" pitchFamily="65" charset="-120"/>
              <a:ea typeface="標楷體" pitchFamily="65" charset="-120"/>
            </a:endParaRPr>
          </a:p>
          <a:p>
            <a:pPr marL="971550" lvl="1" indent="-514350">
              <a:buFont typeface="+mj-lt"/>
              <a:buAutoNum type="arabicPeriod"/>
            </a:pPr>
            <a:r>
              <a:rPr lang="zh-TW" altLang="en-US" dirty="0" smtClean="0">
                <a:latin typeface="標楷體" pitchFamily="65" charset="-120"/>
                <a:ea typeface="標楷體" pitchFamily="65" charset="-120"/>
              </a:rPr>
              <a:t>提前贖回</a:t>
            </a:r>
            <a:endParaRPr lang="en-US" altLang="zh-TW" dirty="0" smtClean="0">
              <a:latin typeface="標楷體" pitchFamily="65" charset="-120"/>
              <a:ea typeface="標楷體" pitchFamily="65" charset="-120"/>
            </a:endParaRPr>
          </a:p>
          <a:p>
            <a:pPr marL="971550" lvl="1" indent="-514350">
              <a:buFont typeface="+mj-lt"/>
              <a:buAutoNum type="arabicPeriod"/>
            </a:pPr>
            <a:r>
              <a:rPr lang="zh-TW" altLang="en-US" dirty="0">
                <a:latin typeface="標楷體" pitchFamily="65" charset="-120"/>
                <a:ea typeface="標楷體" pitchFamily="65" charset="-120"/>
              </a:rPr>
              <a:t>公司</a:t>
            </a:r>
            <a:r>
              <a:rPr lang="zh-TW" altLang="en-US" dirty="0" smtClean="0">
                <a:latin typeface="標楷體" pitchFamily="65" charset="-120"/>
                <a:ea typeface="標楷體" pitchFamily="65" charset="-120"/>
              </a:rPr>
              <a:t>違約</a:t>
            </a:r>
            <a:endParaRPr lang="en-US" altLang="zh-TW" dirty="0" smtClean="0">
              <a:latin typeface="標楷體" pitchFamily="65" charset="-120"/>
              <a:ea typeface="標楷體" pitchFamily="65" charset="-120"/>
            </a:endParaRPr>
          </a:p>
          <a:p>
            <a:pPr marL="971550" lvl="1" indent="-514350">
              <a:buFont typeface="+mj-lt"/>
              <a:buAutoNum type="arabicPeriod"/>
            </a:pPr>
            <a:r>
              <a:rPr lang="zh-TW" altLang="en-US" dirty="0" smtClean="0">
                <a:latin typeface="標楷體" pitchFamily="65" charset="-120"/>
                <a:ea typeface="標楷體" pitchFamily="65" charset="-120"/>
              </a:rPr>
              <a:t>持有人進行轉換動作</a:t>
            </a:r>
            <a:endParaRPr lang="en-US" altLang="zh-TW" dirty="0" smtClean="0">
              <a:latin typeface="標楷體" pitchFamily="65" charset="-120"/>
              <a:ea typeface="標楷體" pitchFamily="65" charset="-120"/>
            </a:endParaRPr>
          </a:p>
          <a:p>
            <a:pPr marL="571500" indent="-514350"/>
            <a:r>
              <a:rPr lang="zh-TW" altLang="en-US" dirty="0">
                <a:latin typeface="標楷體" pitchFamily="65" charset="-120"/>
                <a:ea typeface="標楷體" pitchFamily="65" charset="-120"/>
              </a:rPr>
              <a:t>本文模型可</a:t>
            </a:r>
            <a:r>
              <a:rPr lang="zh-TW" altLang="en-US" dirty="0" smtClean="0">
                <a:latin typeface="標楷體" pitchFamily="65" charset="-120"/>
                <a:ea typeface="標楷體" pitchFamily="65" charset="-120"/>
              </a:rPr>
              <a:t>模擬以上狀況，使用動態規劃法</a:t>
            </a:r>
            <a:r>
              <a:rPr lang="en-US" altLang="zh-TW" dirty="0"/>
              <a:t>(Dynamic Programing)</a:t>
            </a:r>
            <a:r>
              <a:rPr lang="zh-TW" altLang="en-US" dirty="0" smtClean="0">
                <a:latin typeface="標楷體" pitchFamily="65" charset="-120"/>
                <a:ea typeface="標楷體" pitchFamily="65" charset="-120"/>
              </a:rPr>
              <a:t>估計出可轉換公司債的平均期望到期日。</a:t>
            </a:r>
            <a:endParaRPr lang="en-US" altLang="zh-TW" dirty="0" smtClean="0">
              <a:latin typeface="標楷體" pitchFamily="65" charset="-120"/>
              <a:ea typeface="標楷體" pitchFamily="65" charset="-120"/>
            </a:endParaRPr>
          </a:p>
        </p:txBody>
      </p:sp>
      <p:cxnSp>
        <p:nvCxnSpPr>
          <p:cNvPr id="4" name="直線接點 3"/>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84533695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497321" y="260648"/>
            <a:ext cx="4298815" cy="850106"/>
          </a:xfrm>
          <a:effectLst>
            <a:outerShdw blurRad="50800" dist="38100" dir="2700000" algn="tl" rotWithShape="0">
              <a:prstClr val="black">
                <a:alpha val="40000"/>
              </a:prstClr>
            </a:outerShdw>
          </a:effectLst>
        </p:spPr>
        <p:txBody>
          <a:bodyPr/>
          <a:lstStyle/>
          <a:p>
            <a:r>
              <a:rPr lang="zh-TW" altLang="en-US" dirty="0" smtClean="0">
                <a:latin typeface="標楷體" pitchFamily="65" charset="-120"/>
                <a:ea typeface="標楷體" pitchFamily="65" charset="-120"/>
              </a:rPr>
              <a:t>期望到期日估計</a:t>
            </a:r>
            <a:endParaRPr lang="zh-TW" altLang="en-US" dirty="0">
              <a:latin typeface="標楷體" pitchFamily="65" charset="-120"/>
              <a:ea typeface="標楷體" pitchFamily="65" charset="-120"/>
            </a:endParaRPr>
          </a:p>
        </p:txBody>
      </p:sp>
      <p:sp>
        <p:nvSpPr>
          <p:cNvPr id="3" name="內容版面配置區 2"/>
          <p:cNvSpPr>
            <a:spLocks noGrp="1"/>
          </p:cNvSpPr>
          <p:nvPr>
            <p:ph idx="1"/>
          </p:nvPr>
        </p:nvSpPr>
        <p:spPr>
          <a:xfrm>
            <a:off x="457200" y="1340768"/>
            <a:ext cx="8229600" cy="4785395"/>
          </a:xfrm>
        </p:spPr>
        <p:txBody>
          <a:bodyPr/>
          <a:lstStyle/>
          <a:p>
            <a:r>
              <a:rPr lang="zh-TW" altLang="en-US" dirty="0" smtClean="0">
                <a:latin typeface="標楷體" pitchFamily="65" charset="-120"/>
                <a:ea typeface="標楷體" pitchFamily="65" charset="-120"/>
              </a:rPr>
              <a:t>在各期節點上設定一       紀錄可轉債在各節點不同</a:t>
            </a:r>
            <a:r>
              <a:rPr lang="en-US" altLang="zh-TW" dirty="0" smtClean="0">
                <a:latin typeface="標楷體" pitchFamily="65" charset="-120"/>
                <a:ea typeface="標楷體" pitchFamily="65" charset="-120"/>
              </a:rPr>
              <a:t>y%</a:t>
            </a:r>
            <a:r>
              <a:rPr lang="zh-TW" altLang="en-US" dirty="0" smtClean="0">
                <a:latin typeface="標楷體" pitchFamily="65" charset="-120"/>
                <a:ea typeface="標楷體" pitchFamily="65" charset="-120"/>
              </a:rPr>
              <a:t>下的期望到期時間。</a:t>
            </a:r>
            <a:endParaRPr lang="en-US" altLang="zh-TW" dirty="0" smtClean="0">
              <a:latin typeface="標楷體" pitchFamily="65" charset="-120"/>
              <a:ea typeface="標楷體" pitchFamily="65" charset="-120"/>
            </a:endParaRPr>
          </a:p>
          <a:p>
            <a:r>
              <a:rPr lang="zh-TW" altLang="en-US" dirty="0" smtClean="0">
                <a:latin typeface="標楷體" pitchFamily="65" charset="-120"/>
                <a:ea typeface="標楷體" pitchFamily="65" charset="-120"/>
              </a:rPr>
              <a:t>可轉債發生：債務到期、贖回、公司違約、持有人進行轉換，則當期       </a:t>
            </a:r>
            <a:r>
              <a:rPr lang="en-US" altLang="zh-TW" dirty="0" smtClean="0">
                <a:latin typeface="標楷體" pitchFamily="65" charset="-120"/>
                <a:ea typeface="標楷體" pitchFamily="65" charset="-120"/>
              </a:rPr>
              <a:t>=0</a:t>
            </a:r>
          </a:p>
          <a:p>
            <a:r>
              <a:rPr lang="zh-TW" altLang="en-US" dirty="0" smtClean="0">
                <a:latin typeface="標楷體" pitchFamily="65" charset="-120"/>
                <a:ea typeface="標楷體" pitchFamily="65" charset="-120"/>
              </a:rPr>
              <a:t>若未發生上述情況，則期望到期時間為</a:t>
            </a:r>
            <a:endParaRPr lang="en-US" altLang="zh-TW" dirty="0" smtClean="0">
              <a:latin typeface="標楷體" pitchFamily="65" charset="-120"/>
              <a:ea typeface="標楷體" pitchFamily="65" charset="-120"/>
            </a:endParaRPr>
          </a:p>
          <a:p>
            <a:endParaRPr lang="en-US" altLang="zh-TW" dirty="0" smtClean="0">
              <a:latin typeface="標楷體" pitchFamily="65" charset="-120"/>
              <a:ea typeface="標楷體" pitchFamily="65" charset="-120"/>
            </a:endParaRPr>
          </a:p>
          <a:p>
            <a:endParaRPr lang="en-US" altLang="zh-TW" dirty="0" smtClean="0">
              <a:latin typeface="標楷體" pitchFamily="65" charset="-120"/>
              <a:ea typeface="標楷體" pitchFamily="65" charset="-120"/>
            </a:endParaRPr>
          </a:p>
          <a:p>
            <a:endParaRPr lang="en-US" altLang="zh-TW" dirty="0" smtClean="0">
              <a:latin typeface="標楷體" pitchFamily="65" charset="-120"/>
              <a:ea typeface="標楷體" pitchFamily="65" charset="-120"/>
            </a:endParaRPr>
          </a:p>
        </p:txBody>
      </p:sp>
      <p:cxnSp>
        <p:nvCxnSpPr>
          <p:cNvPr id="4" name="直線接點 3"/>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89090" name="Object 2"/>
          <p:cNvGraphicFramePr>
            <a:graphicFrameLocks noChangeAspect="1"/>
          </p:cNvGraphicFramePr>
          <p:nvPr/>
        </p:nvGraphicFramePr>
        <p:xfrm>
          <a:off x="4624005" y="1412776"/>
          <a:ext cx="1316147" cy="504056"/>
        </p:xfrm>
        <a:graphic>
          <a:graphicData uri="http://schemas.openxmlformats.org/presentationml/2006/ole">
            <p:oleObj spid="_x0000_s89111" name="Equation" r:id="rId3" imgW="596900" imgH="228600" progId="Equation.DSMT4">
              <p:embed/>
            </p:oleObj>
          </a:graphicData>
        </a:graphic>
      </p:graphicFrame>
      <p:graphicFrame>
        <p:nvGraphicFramePr>
          <p:cNvPr id="89091" name="Object 3"/>
          <p:cNvGraphicFramePr>
            <a:graphicFrameLocks noChangeAspect="1"/>
          </p:cNvGraphicFramePr>
          <p:nvPr/>
        </p:nvGraphicFramePr>
        <p:xfrm>
          <a:off x="5436096" y="2997770"/>
          <a:ext cx="1316037" cy="503238"/>
        </p:xfrm>
        <a:graphic>
          <a:graphicData uri="http://schemas.openxmlformats.org/presentationml/2006/ole">
            <p:oleObj spid="_x0000_s89112" name="Equation" r:id="rId4" imgW="596900" imgH="228600" progId="Equation.DSMT4">
              <p:embed/>
            </p:oleObj>
          </a:graphicData>
        </a:graphic>
      </p:graphicFrame>
      <p:graphicFrame>
        <p:nvGraphicFramePr>
          <p:cNvPr id="89092" name="Object 4"/>
          <p:cNvGraphicFramePr>
            <a:graphicFrameLocks noChangeAspect="1"/>
          </p:cNvGraphicFramePr>
          <p:nvPr/>
        </p:nvGraphicFramePr>
        <p:xfrm>
          <a:off x="906213" y="4077072"/>
          <a:ext cx="8130283" cy="1323228"/>
        </p:xfrm>
        <a:graphic>
          <a:graphicData uri="http://schemas.openxmlformats.org/presentationml/2006/ole">
            <p:oleObj spid="_x0000_s89113" name="Equation" r:id="rId5" imgW="4610100" imgH="749300" progId="Equation.DSMT4">
              <p:embed/>
            </p:oleObj>
          </a:graphicData>
        </a:graphic>
      </p:graphicFrame>
      <p:sp>
        <p:nvSpPr>
          <p:cNvPr id="8" name="文字方塊 7"/>
          <p:cNvSpPr txBox="1"/>
          <p:nvPr/>
        </p:nvSpPr>
        <p:spPr>
          <a:xfrm>
            <a:off x="2267744" y="4360748"/>
            <a:ext cx="1656184" cy="292388"/>
          </a:xfrm>
          <a:prstGeom prst="rect">
            <a:avLst/>
          </a:prstGeom>
          <a:noFill/>
        </p:spPr>
        <p:txBody>
          <a:bodyPr wrap="square" rtlCol="0">
            <a:spAutoFit/>
          </a:bodyPr>
          <a:lstStyle/>
          <a:p>
            <a:r>
              <a:rPr lang="zh-TW" altLang="en-US" sz="1300" dirty="0" smtClean="0">
                <a:solidFill>
                  <a:srgbClr val="FF0000"/>
                </a:solidFill>
                <a:latin typeface="標楷體" pitchFamily="65" charset="-120"/>
                <a:ea typeface="標楷體" pitchFamily="65" charset="-120"/>
              </a:rPr>
              <a:t>可轉債剩餘比率</a:t>
            </a:r>
            <a:endParaRPr lang="zh-TW" altLang="en-US" sz="1300" dirty="0">
              <a:solidFill>
                <a:srgbClr val="FF0000"/>
              </a:solidFill>
              <a:latin typeface="標楷體" pitchFamily="65" charset="-120"/>
              <a:ea typeface="標楷體" pitchFamily="65" charset="-120"/>
            </a:endParaRPr>
          </a:p>
        </p:txBody>
      </p:sp>
      <p:sp>
        <p:nvSpPr>
          <p:cNvPr id="10" name="文字方塊 9"/>
          <p:cNvSpPr txBox="1"/>
          <p:nvPr/>
        </p:nvSpPr>
        <p:spPr>
          <a:xfrm>
            <a:off x="3779912" y="4360748"/>
            <a:ext cx="3888432" cy="292388"/>
          </a:xfrm>
          <a:prstGeom prst="rect">
            <a:avLst/>
          </a:prstGeom>
          <a:noFill/>
        </p:spPr>
        <p:txBody>
          <a:bodyPr wrap="square" rtlCol="0">
            <a:spAutoFit/>
          </a:bodyPr>
          <a:lstStyle/>
          <a:p>
            <a:r>
              <a:rPr lang="zh-TW" altLang="en-US" sz="1300" dirty="0" smtClean="0">
                <a:solidFill>
                  <a:srgbClr val="FF0000"/>
                </a:solidFill>
                <a:latin typeface="標楷體" pitchFamily="65" charset="-120"/>
                <a:ea typeface="標楷體" pitchFamily="65" charset="-120"/>
              </a:rPr>
              <a:t>可轉債下一期價值之期望值，</a:t>
            </a:r>
            <a:r>
              <a:rPr lang="en-US" altLang="zh-TW" sz="1300" dirty="0" smtClean="0">
                <a:solidFill>
                  <a:srgbClr val="FF0000"/>
                </a:solidFill>
                <a:latin typeface="標楷體" pitchFamily="65" charset="-120"/>
                <a:ea typeface="標楷體" pitchFamily="65" charset="-120"/>
              </a:rPr>
              <a:t>y*</a:t>
            </a:r>
            <a:r>
              <a:rPr lang="zh-TW" altLang="en-US" sz="1300" dirty="0" smtClean="0">
                <a:solidFill>
                  <a:srgbClr val="FF0000"/>
                </a:solidFill>
                <a:latin typeface="標楷體" pitchFamily="65" charset="-120"/>
                <a:ea typeface="標楷體" pitchFamily="65" charset="-120"/>
              </a:rPr>
              <a:t>為最佳轉換比例</a:t>
            </a:r>
            <a:endParaRPr lang="zh-TW" altLang="en-US" sz="1300" dirty="0">
              <a:solidFill>
                <a:srgbClr val="FF0000"/>
              </a:solidFill>
              <a:latin typeface="標楷體" pitchFamily="65" charset="-120"/>
              <a:ea typeface="標楷體" pitchFamily="65" charset="-120"/>
            </a:endParaRPr>
          </a:p>
        </p:txBody>
      </p:sp>
    </p:spTree>
    <p:extLst>
      <p:ext uri="{BB962C8B-B14F-4D97-AF65-F5344CB8AC3E}">
        <p14:creationId xmlns="" xmlns:p14="http://schemas.microsoft.com/office/powerpoint/2010/main" val="84533695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標題 1"/>
          <p:cNvSpPr>
            <a:spLocks noGrp="1"/>
          </p:cNvSpPr>
          <p:nvPr>
            <p:ph type="title"/>
          </p:nvPr>
        </p:nvSpPr>
        <p:spPr>
          <a:xfrm>
            <a:off x="1497321" y="260648"/>
            <a:ext cx="4298815" cy="850106"/>
          </a:xfrm>
          <a:effectLst>
            <a:outerShdw blurRad="50800" dist="38100" dir="2700000" algn="tl" rotWithShape="0">
              <a:prstClr val="black">
                <a:alpha val="40000"/>
              </a:prstClr>
            </a:outerShdw>
          </a:effectLst>
        </p:spPr>
        <p:txBody>
          <a:bodyPr/>
          <a:lstStyle/>
          <a:p>
            <a:r>
              <a:rPr lang="zh-TW" altLang="en-US" dirty="0" smtClean="0">
                <a:latin typeface="標楷體" pitchFamily="65" charset="-120"/>
                <a:ea typeface="標楷體" pitchFamily="65" charset="-120"/>
              </a:rPr>
              <a:t>期望到期日估計</a:t>
            </a:r>
            <a:endParaRPr lang="zh-TW" altLang="en-US" dirty="0">
              <a:latin typeface="標楷體" pitchFamily="65" charset="-120"/>
              <a:ea typeface="標楷體" pitchFamily="65" charset="-120"/>
            </a:endParaRPr>
          </a:p>
        </p:txBody>
      </p:sp>
      <p:pic>
        <p:nvPicPr>
          <p:cNvPr id="1026" name="Picture 2"/>
          <p:cNvPicPr>
            <a:picLocks noGrp="1" noChangeAspect="1" noChangeArrowheads="1"/>
          </p:cNvPicPr>
          <p:nvPr>
            <p:ph idx="1"/>
          </p:nvPr>
        </p:nvPicPr>
        <p:blipFill>
          <a:blip r:embed="rId2" cstate="screen">
            <a:extLst>
              <a:ext uri="{28A0092B-C50C-407E-A947-70E740481C1C}">
                <a14:useLocalDpi xmlns="" xmlns:a14="http://schemas.microsoft.com/office/drawing/2010/main"/>
              </a:ext>
            </a:extLst>
          </a:blip>
          <a:srcRect/>
          <a:stretch>
            <a:fillRect/>
          </a:stretch>
        </p:blipFill>
        <p:spPr bwMode="auto">
          <a:xfrm>
            <a:off x="755576" y="1196752"/>
            <a:ext cx="7272808" cy="535909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7" name="直線接點 6"/>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pic>
        <p:nvPicPr>
          <p:cNvPr id="30721" name="Picture 1"/>
          <p:cNvPicPr>
            <a:picLocks noChangeAspect="1" noChangeArrowheads="1"/>
          </p:cNvPicPr>
          <p:nvPr/>
        </p:nvPicPr>
        <p:blipFill>
          <a:blip r:embed="rId3" cstate="print"/>
          <a:srcRect/>
          <a:stretch>
            <a:fillRect/>
          </a:stretch>
        </p:blipFill>
        <p:spPr bwMode="auto">
          <a:xfrm>
            <a:off x="1310283" y="5301208"/>
            <a:ext cx="1533525" cy="400050"/>
          </a:xfrm>
          <a:prstGeom prst="rect">
            <a:avLst/>
          </a:prstGeom>
          <a:noFill/>
          <a:ln w="9525">
            <a:noFill/>
            <a:miter lim="800000"/>
            <a:headEnd/>
            <a:tailEnd/>
          </a:ln>
        </p:spPr>
      </p:pic>
      <p:sp>
        <p:nvSpPr>
          <p:cNvPr id="10" name="文字方塊 9"/>
          <p:cNvSpPr txBox="1"/>
          <p:nvPr/>
        </p:nvSpPr>
        <p:spPr>
          <a:xfrm>
            <a:off x="5148064" y="1412776"/>
            <a:ext cx="936104" cy="369332"/>
          </a:xfrm>
          <a:prstGeom prst="rect">
            <a:avLst/>
          </a:prstGeom>
          <a:noFill/>
        </p:spPr>
        <p:txBody>
          <a:bodyPr wrap="square" rtlCol="0">
            <a:spAutoFit/>
          </a:bodyPr>
          <a:lstStyle/>
          <a:p>
            <a:r>
              <a:rPr lang="zh-TW" altLang="en-US" dirty="0" smtClean="0">
                <a:latin typeface="標楷體" pitchFamily="65" charset="-120"/>
                <a:ea typeface="標楷體" pitchFamily="65" charset="-120"/>
              </a:rPr>
              <a:t>到期日</a:t>
            </a:r>
            <a:endParaRPr lang="zh-TW" altLang="en-US" dirty="0">
              <a:latin typeface="標楷體" pitchFamily="65" charset="-120"/>
              <a:ea typeface="標楷體" pitchFamily="65" charset="-120"/>
            </a:endParaRPr>
          </a:p>
        </p:txBody>
      </p:sp>
      <p:sp>
        <p:nvSpPr>
          <p:cNvPr id="11" name="文字方塊 10"/>
          <p:cNvSpPr txBox="1"/>
          <p:nvPr/>
        </p:nvSpPr>
        <p:spPr>
          <a:xfrm>
            <a:off x="4139952" y="2051556"/>
            <a:ext cx="936104" cy="369332"/>
          </a:xfrm>
          <a:prstGeom prst="rect">
            <a:avLst/>
          </a:prstGeom>
          <a:noFill/>
        </p:spPr>
        <p:txBody>
          <a:bodyPr wrap="square" rtlCol="0">
            <a:spAutoFit/>
          </a:bodyPr>
          <a:lstStyle/>
          <a:p>
            <a:r>
              <a:rPr lang="en-US" altLang="zh-TW" dirty="0" smtClean="0">
                <a:latin typeface="標楷體" pitchFamily="65" charset="-120"/>
                <a:ea typeface="標楷體" pitchFamily="65" charset="-120"/>
              </a:rPr>
              <a:t>call</a:t>
            </a:r>
            <a:endParaRPr lang="zh-TW" altLang="en-US" dirty="0">
              <a:latin typeface="標楷體" pitchFamily="65" charset="-120"/>
              <a:ea typeface="標楷體" pitchFamily="65" charset="-120"/>
            </a:endParaRPr>
          </a:p>
        </p:txBody>
      </p:sp>
      <p:sp>
        <p:nvSpPr>
          <p:cNvPr id="12" name="文字方塊 11"/>
          <p:cNvSpPr txBox="1"/>
          <p:nvPr/>
        </p:nvSpPr>
        <p:spPr>
          <a:xfrm>
            <a:off x="3995936" y="4643844"/>
            <a:ext cx="1008112" cy="369332"/>
          </a:xfrm>
          <a:prstGeom prst="rect">
            <a:avLst/>
          </a:prstGeom>
          <a:noFill/>
        </p:spPr>
        <p:txBody>
          <a:bodyPr wrap="square" rtlCol="0">
            <a:spAutoFit/>
          </a:bodyPr>
          <a:lstStyle/>
          <a:p>
            <a:r>
              <a:rPr lang="en-US" altLang="zh-TW" dirty="0" smtClean="0">
                <a:latin typeface="標楷體" pitchFamily="65" charset="-120"/>
                <a:ea typeface="標楷體" pitchFamily="65" charset="-120"/>
              </a:rPr>
              <a:t>default</a:t>
            </a:r>
            <a:endParaRPr lang="zh-TW" altLang="en-US" dirty="0">
              <a:latin typeface="標楷體" pitchFamily="65" charset="-120"/>
              <a:ea typeface="標楷體" pitchFamily="65" charset="-120"/>
            </a:endParaRPr>
          </a:p>
        </p:txBody>
      </p:sp>
    </p:spTree>
    <p:extLst>
      <p:ext uri="{BB962C8B-B14F-4D97-AF65-F5344CB8AC3E}">
        <p14:creationId xmlns="" xmlns:p14="http://schemas.microsoft.com/office/powerpoint/2010/main" val="324362842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497321" y="260648"/>
            <a:ext cx="4298815" cy="850106"/>
          </a:xfrm>
          <a:effectLst>
            <a:outerShdw blurRad="50800" dist="38100" dir="2700000" algn="tl" rotWithShape="0">
              <a:prstClr val="black">
                <a:alpha val="40000"/>
              </a:prstClr>
            </a:outerShdw>
          </a:effectLst>
        </p:spPr>
        <p:txBody>
          <a:bodyPr/>
          <a:lstStyle/>
          <a:p>
            <a:r>
              <a:rPr lang="zh-TW" altLang="en-US" dirty="0" smtClean="0">
                <a:latin typeface="標楷體" pitchFamily="65" charset="-120"/>
                <a:ea typeface="標楷體" pitchFamily="65" charset="-120"/>
              </a:rPr>
              <a:t>期望到期日估計</a:t>
            </a:r>
            <a:endParaRPr lang="zh-TW" altLang="en-US" dirty="0">
              <a:latin typeface="標楷體" pitchFamily="65" charset="-120"/>
              <a:ea typeface="標楷體" pitchFamily="65" charset="-120"/>
            </a:endParaRPr>
          </a:p>
        </p:txBody>
      </p:sp>
      <p:sp>
        <p:nvSpPr>
          <p:cNvPr id="3" name="內容版面配置區 2"/>
          <p:cNvSpPr>
            <a:spLocks noGrp="1"/>
          </p:cNvSpPr>
          <p:nvPr>
            <p:ph idx="1"/>
          </p:nvPr>
        </p:nvSpPr>
        <p:spPr>
          <a:xfrm>
            <a:off x="457200" y="1340768"/>
            <a:ext cx="8229600" cy="5517232"/>
          </a:xfrm>
        </p:spPr>
        <p:txBody>
          <a:bodyPr/>
          <a:lstStyle/>
          <a:p>
            <a:r>
              <a:rPr lang="zh-TW" altLang="en-US" dirty="0" smtClean="0">
                <a:latin typeface="標楷體" pitchFamily="65" charset="-120"/>
                <a:ea typeface="標楷體" pitchFamily="65" charset="-120"/>
              </a:rPr>
              <a:t>期望到期時間為</a:t>
            </a:r>
            <a:r>
              <a:rPr lang="en-US" altLang="zh-TW" dirty="0" smtClean="0">
                <a:latin typeface="標楷體" pitchFamily="65" charset="-120"/>
                <a:ea typeface="標楷體" pitchFamily="65" charset="-120"/>
              </a:rPr>
              <a:t>0</a:t>
            </a:r>
            <a:r>
              <a:rPr lang="zh-TW" altLang="en-US" dirty="0" smtClean="0">
                <a:latin typeface="標楷體" pitchFamily="65" charset="-120"/>
                <a:ea typeface="標楷體" pitchFamily="65" charset="-120"/>
              </a:rPr>
              <a:t>：</a:t>
            </a:r>
            <a:endParaRPr lang="en-US" altLang="zh-TW" dirty="0" smtClean="0">
              <a:latin typeface="標楷體" pitchFamily="65" charset="-120"/>
              <a:ea typeface="標楷體" pitchFamily="65" charset="-120"/>
            </a:endParaRPr>
          </a:p>
          <a:p>
            <a:pPr lvl="1"/>
            <a:r>
              <a:rPr lang="en-US" altLang="zh-TW" dirty="0" smtClean="0">
                <a:latin typeface="標楷體" pitchFamily="65" charset="-120"/>
                <a:ea typeface="標楷體" pitchFamily="65" charset="-120"/>
              </a:rPr>
              <a:t>D</a:t>
            </a:r>
            <a:r>
              <a:rPr lang="zh-TW" altLang="en-US" dirty="0" smtClean="0">
                <a:latin typeface="標楷體" pitchFamily="65" charset="-120"/>
                <a:ea typeface="標楷體" pitchFamily="65" charset="-120"/>
              </a:rPr>
              <a:t>點：可轉債被贖回</a:t>
            </a:r>
            <a:endParaRPr lang="en-US" altLang="zh-TW" dirty="0" smtClean="0">
              <a:latin typeface="標楷體" pitchFamily="65" charset="-120"/>
              <a:ea typeface="標楷體" pitchFamily="65" charset="-120"/>
            </a:endParaRPr>
          </a:p>
          <a:p>
            <a:pPr lvl="1"/>
            <a:r>
              <a:rPr lang="en-US" altLang="zh-TW" dirty="0" smtClean="0">
                <a:latin typeface="標楷體" pitchFamily="65" charset="-120"/>
                <a:ea typeface="標楷體" pitchFamily="65" charset="-120"/>
              </a:rPr>
              <a:t>F</a:t>
            </a:r>
            <a:r>
              <a:rPr lang="zh-TW" altLang="en-US" dirty="0" smtClean="0">
                <a:latin typeface="標楷體" pitchFamily="65" charset="-120"/>
                <a:ea typeface="標楷體" pitchFamily="65" charset="-120"/>
              </a:rPr>
              <a:t>點：可轉債違約</a:t>
            </a:r>
            <a:endParaRPr lang="en-US" altLang="zh-TW" dirty="0" smtClean="0">
              <a:latin typeface="標楷體" pitchFamily="65" charset="-120"/>
              <a:ea typeface="標楷體" pitchFamily="65" charset="-120"/>
            </a:endParaRPr>
          </a:p>
          <a:p>
            <a:pPr lvl="1"/>
            <a:r>
              <a:rPr lang="en-US" altLang="zh-TW" dirty="0" smtClean="0">
                <a:latin typeface="標楷體" pitchFamily="65" charset="-120"/>
                <a:ea typeface="標楷體" pitchFamily="65" charset="-120"/>
              </a:rPr>
              <a:t>G</a:t>
            </a:r>
            <a:r>
              <a:rPr lang="zh-TW" altLang="en-US" dirty="0" smtClean="0">
                <a:latin typeface="標楷體" pitchFamily="65" charset="-120"/>
                <a:ea typeface="標楷體" pitchFamily="65" charset="-120"/>
              </a:rPr>
              <a:t>、</a:t>
            </a:r>
            <a:r>
              <a:rPr lang="en-US" altLang="zh-TW" dirty="0" smtClean="0">
                <a:latin typeface="標楷體" pitchFamily="65" charset="-120"/>
                <a:ea typeface="標楷體" pitchFamily="65" charset="-120"/>
              </a:rPr>
              <a:t>H</a:t>
            </a:r>
            <a:r>
              <a:rPr lang="zh-TW" altLang="en-US" dirty="0" smtClean="0">
                <a:latin typeface="標楷體" pitchFamily="65" charset="-120"/>
                <a:ea typeface="標楷體" pitchFamily="65" charset="-120"/>
              </a:rPr>
              <a:t>點：可轉債到期</a:t>
            </a:r>
            <a:endParaRPr lang="en-US" altLang="zh-TW" dirty="0" smtClean="0">
              <a:latin typeface="標楷體" pitchFamily="65" charset="-120"/>
              <a:ea typeface="標楷體" pitchFamily="65" charset="-120"/>
            </a:endParaRPr>
          </a:p>
          <a:p>
            <a:pPr lvl="1"/>
            <a:endParaRPr lang="en-US" altLang="zh-TW" dirty="0" smtClean="0">
              <a:latin typeface="標楷體" pitchFamily="65" charset="-120"/>
              <a:ea typeface="標楷體" pitchFamily="65" charset="-120"/>
            </a:endParaRPr>
          </a:p>
          <a:p>
            <a:r>
              <a:rPr lang="en-US" altLang="zh-TW" dirty="0" smtClean="0">
                <a:latin typeface="標楷體" pitchFamily="65" charset="-120"/>
                <a:ea typeface="標楷體" pitchFamily="65" charset="-120"/>
              </a:rPr>
              <a:t>E</a:t>
            </a:r>
            <a:r>
              <a:rPr lang="zh-TW" altLang="en-US" dirty="0" smtClean="0">
                <a:latin typeface="標楷體" pitchFamily="65" charset="-120"/>
                <a:ea typeface="標楷體" pitchFamily="65" charset="-120"/>
              </a:rPr>
              <a:t>點：</a:t>
            </a:r>
            <a:endParaRPr lang="en-US" altLang="zh-TW" dirty="0" smtClean="0">
              <a:latin typeface="標楷體" pitchFamily="65" charset="-120"/>
              <a:ea typeface="標楷體" pitchFamily="65" charset="-120"/>
            </a:endParaRPr>
          </a:p>
          <a:p>
            <a:r>
              <a:rPr lang="en-US" altLang="zh-TW" dirty="0" smtClean="0">
                <a:latin typeface="標楷體" pitchFamily="65" charset="-120"/>
                <a:ea typeface="標楷體" pitchFamily="65" charset="-120"/>
              </a:rPr>
              <a:t>B</a:t>
            </a:r>
            <a:r>
              <a:rPr lang="zh-TW" altLang="en-US" dirty="0" smtClean="0">
                <a:latin typeface="標楷體" pitchFamily="65" charset="-120"/>
                <a:ea typeface="標楷體" pitchFamily="65" charset="-120"/>
              </a:rPr>
              <a:t>點：</a:t>
            </a:r>
            <a:endParaRPr lang="en-US" altLang="zh-TW" dirty="0" smtClean="0">
              <a:latin typeface="標楷體" pitchFamily="65" charset="-120"/>
              <a:ea typeface="標楷體" pitchFamily="65" charset="-120"/>
            </a:endParaRPr>
          </a:p>
          <a:p>
            <a:r>
              <a:rPr lang="en-US" altLang="zh-TW" dirty="0" smtClean="0">
                <a:latin typeface="標楷體" pitchFamily="65" charset="-120"/>
                <a:ea typeface="標楷體" pitchFamily="65" charset="-120"/>
              </a:rPr>
              <a:t>C</a:t>
            </a:r>
            <a:r>
              <a:rPr lang="zh-TW" altLang="en-US" dirty="0" smtClean="0">
                <a:latin typeface="標楷體" pitchFamily="65" charset="-120"/>
                <a:ea typeface="標楷體" pitchFamily="65" charset="-120"/>
              </a:rPr>
              <a:t>點：</a:t>
            </a:r>
            <a:endParaRPr lang="en-US" altLang="zh-TW" dirty="0" smtClean="0">
              <a:latin typeface="標楷體" pitchFamily="65" charset="-120"/>
              <a:ea typeface="標楷體" pitchFamily="65" charset="-120"/>
            </a:endParaRPr>
          </a:p>
          <a:p>
            <a:r>
              <a:rPr lang="en-US" altLang="zh-TW" dirty="0" smtClean="0">
                <a:latin typeface="標楷體" pitchFamily="65" charset="-120"/>
                <a:ea typeface="標楷體" pitchFamily="65" charset="-120"/>
              </a:rPr>
              <a:t>A</a:t>
            </a:r>
            <a:r>
              <a:rPr lang="zh-TW" altLang="en-US" dirty="0" smtClean="0">
                <a:latin typeface="標楷體" pitchFamily="65" charset="-120"/>
                <a:ea typeface="標楷體" pitchFamily="65" charset="-120"/>
              </a:rPr>
              <a:t>點：</a:t>
            </a:r>
            <a:endParaRPr lang="en-US" altLang="zh-TW" dirty="0" smtClean="0">
              <a:latin typeface="標楷體" pitchFamily="65" charset="-120"/>
              <a:ea typeface="標楷體" pitchFamily="65" charset="-120"/>
            </a:endParaRPr>
          </a:p>
          <a:p>
            <a:endParaRPr lang="en-US" altLang="zh-TW" dirty="0" smtClean="0">
              <a:latin typeface="標楷體" pitchFamily="65" charset="-120"/>
              <a:ea typeface="標楷體" pitchFamily="65" charset="-120"/>
            </a:endParaRPr>
          </a:p>
        </p:txBody>
      </p:sp>
      <p:cxnSp>
        <p:nvCxnSpPr>
          <p:cNvPr id="4" name="直線接點 3"/>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90119" name="Object 7"/>
          <p:cNvGraphicFramePr>
            <a:graphicFrameLocks noChangeAspect="1"/>
          </p:cNvGraphicFramePr>
          <p:nvPr/>
        </p:nvGraphicFramePr>
        <p:xfrm>
          <a:off x="1907704" y="4047480"/>
          <a:ext cx="4789515" cy="461640"/>
        </p:xfrm>
        <a:graphic>
          <a:graphicData uri="http://schemas.openxmlformats.org/presentationml/2006/ole">
            <p:oleObj spid="_x0000_s90147" name="Equation" r:id="rId3" imgW="2108200" imgH="203200" progId="Equation.DSMT4">
              <p:embed/>
            </p:oleObj>
          </a:graphicData>
        </a:graphic>
      </p:graphicFrame>
      <p:graphicFrame>
        <p:nvGraphicFramePr>
          <p:cNvPr id="90120" name="Object 8"/>
          <p:cNvGraphicFramePr>
            <a:graphicFrameLocks noChangeAspect="1"/>
          </p:cNvGraphicFramePr>
          <p:nvPr/>
        </p:nvGraphicFramePr>
        <p:xfrm>
          <a:off x="1907704" y="4629572"/>
          <a:ext cx="6870700" cy="455612"/>
        </p:xfrm>
        <a:graphic>
          <a:graphicData uri="http://schemas.openxmlformats.org/presentationml/2006/ole">
            <p:oleObj spid="_x0000_s90148" name="Equation" r:id="rId4" imgW="3060700" imgH="203200" progId="Equation.DSMT4">
              <p:embed/>
            </p:oleObj>
          </a:graphicData>
        </a:graphic>
      </p:graphicFrame>
      <p:graphicFrame>
        <p:nvGraphicFramePr>
          <p:cNvPr id="90121" name="Object 9"/>
          <p:cNvGraphicFramePr>
            <a:graphicFrameLocks noChangeAspect="1"/>
          </p:cNvGraphicFramePr>
          <p:nvPr/>
        </p:nvGraphicFramePr>
        <p:xfrm>
          <a:off x="1907704" y="5250679"/>
          <a:ext cx="7236296" cy="410569"/>
        </p:xfrm>
        <a:graphic>
          <a:graphicData uri="http://schemas.openxmlformats.org/presentationml/2006/ole">
            <p:oleObj spid="_x0000_s90149" name="Equation" r:id="rId5" imgW="3581400" imgH="203200" progId="Equation.DSMT4">
              <p:embed/>
            </p:oleObj>
          </a:graphicData>
        </a:graphic>
      </p:graphicFrame>
      <p:graphicFrame>
        <p:nvGraphicFramePr>
          <p:cNvPr id="90122" name="Object 10"/>
          <p:cNvGraphicFramePr>
            <a:graphicFrameLocks noChangeAspect="1"/>
          </p:cNvGraphicFramePr>
          <p:nvPr/>
        </p:nvGraphicFramePr>
        <p:xfrm>
          <a:off x="1907704" y="5831531"/>
          <a:ext cx="4032448" cy="405781"/>
        </p:xfrm>
        <a:graphic>
          <a:graphicData uri="http://schemas.openxmlformats.org/presentationml/2006/ole">
            <p:oleObj spid="_x0000_s90150" name="Equation" r:id="rId6" imgW="2019300" imgH="203200" progId="Equation.DSMT4">
              <p:embed/>
            </p:oleObj>
          </a:graphicData>
        </a:graphic>
      </p:graphicFrame>
      <p:pic>
        <p:nvPicPr>
          <p:cNvPr id="90127" name="Picture 15"/>
          <p:cNvPicPr>
            <a:picLocks noChangeAspect="1" noChangeArrowheads="1"/>
          </p:cNvPicPr>
          <p:nvPr/>
        </p:nvPicPr>
        <p:blipFill>
          <a:blip r:embed="rId7" cstate="print"/>
          <a:srcRect/>
          <a:stretch>
            <a:fillRect/>
          </a:stretch>
        </p:blipFill>
        <p:spPr bwMode="auto">
          <a:xfrm>
            <a:off x="5148064" y="1268760"/>
            <a:ext cx="3101604" cy="2736304"/>
          </a:xfrm>
          <a:prstGeom prst="rect">
            <a:avLst/>
          </a:prstGeom>
          <a:noFill/>
          <a:ln w="9525">
            <a:noFill/>
            <a:miter lim="800000"/>
            <a:headEnd/>
            <a:tailEnd/>
          </a:ln>
        </p:spPr>
      </p:pic>
      <p:sp>
        <p:nvSpPr>
          <p:cNvPr id="11" name="文字方塊 10"/>
          <p:cNvSpPr txBox="1"/>
          <p:nvPr/>
        </p:nvSpPr>
        <p:spPr>
          <a:xfrm>
            <a:off x="6876256" y="1844824"/>
            <a:ext cx="720080" cy="307777"/>
          </a:xfrm>
          <a:prstGeom prst="rect">
            <a:avLst/>
          </a:prstGeom>
          <a:noFill/>
        </p:spPr>
        <p:txBody>
          <a:bodyPr wrap="square" rtlCol="0">
            <a:spAutoFit/>
          </a:bodyPr>
          <a:lstStyle/>
          <a:p>
            <a:r>
              <a:rPr lang="en-US" altLang="zh-TW" sz="1400" dirty="0" smtClean="0">
                <a:latin typeface="標楷體" pitchFamily="65" charset="-120"/>
                <a:ea typeface="標楷體" pitchFamily="65" charset="-120"/>
              </a:rPr>
              <a:t>call</a:t>
            </a:r>
            <a:endParaRPr lang="zh-TW" altLang="en-US" sz="1400" dirty="0">
              <a:latin typeface="標楷體" pitchFamily="65" charset="-120"/>
              <a:ea typeface="標楷體" pitchFamily="65" charset="-120"/>
            </a:endParaRPr>
          </a:p>
        </p:txBody>
      </p:sp>
      <p:sp>
        <p:nvSpPr>
          <p:cNvPr id="12" name="文字方塊 11"/>
          <p:cNvSpPr txBox="1"/>
          <p:nvPr/>
        </p:nvSpPr>
        <p:spPr>
          <a:xfrm>
            <a:off x="6732240" y="3697287"/>
            <a:ext cx="1008112" cy="307777"/>
          </a:xfrm>
          <a:prstGeom prst="rect">
            <a:avLst/>
          </a:prstGeom>
          <a:noFill/>
        </p:spPr>
        <p:txBody>
          <a:bodyPr wrap="square" rtlCol="0">
            <a:spAutoFit/>
          </a:bodyPr>
          <a:lstStyle/>
          <a:p>
            <a:r>
              <a:rPr lang="en-US" altLang="zh-TW" sz="1400" dirty="0" smtClean="0">
                <a:latin typeface="標楷體" pitchFamily="65" charset="-120"/>
                <a:ea typeface="標楷體" pitchFamily="65" charset="-120"/>
              </a:rPr>
              <a:t>default</a:t>
            </a:r>
            <a:endParaRPr lang="zh-TW" altLang="en-US" sz="1400" dirty="0">
              <a:latin typeface="標楷體" pitchFamily="65" charset="-120"/>
              <a:ea typeface="標楷體" pitchFamily="65" charset="-120"/>
            </a:endParaRPr>
          </a:p>
        </p:txBody>
      </p:sp>
      <p:sp>
        <p:nvSpPr>
          <p:cNvPr id="13" name="文字方塊 12"/>
          <p:cNvSpPr txBox="1"/>
          <p:nvPr/>
        </p:nvSpPr>
        <p:spPr>
          <a:xfrm>
            <a:off x="7596336" y="1465039"/>
            <a:ext cx="936104" cy="307777"/>
          </a:xfrm>
          <a:prstGeom prst="rect">
            <a:avLst/>
          </a:prstGeom>
          <a:noFill/>
        </p:spPr>
        <p:txBody>
          <a:bodyPr wrap="square" rtlCol="0">
            <a:spAutoFit/>
          </a:bodyPr>
          <a:lstStyle/>
          <a:p>
            <a:r>
              <a:rPr lang="zh-TW" altLang="en-US" sz="1400" dirty="0" smtClean="0">
                <a:latin typeface="標楷體" pitchFamily="65" charset="-120"/>
                <a:ea typeface="標楷體" pitchFamily="65" charset="-120"/>
              </a:rPr>
              <a:t>到期日</a:t>
            </a:r>
            <a:endParaRPr lang="zh-TW" altLang="en-US" sz="1400" dirty="0">
              <a:latin typeface="標楷體" pitchFamily="65" charset="-120"/>
              <a:ea typeface="標楷體" pitchFamily="65" charset="-120"/>
            </a:endParaRPr>
          </a:p>
        </p:txBody>
      </p:sp>
    </p:spTree>
    <p:extLst>
      <p:ext uri="{BB962C8B-B14F-4D97-AF65-F5344CB8AC3E}">
        <p14:creationId xmlns="" xmlns:p14="http://schemas.microsoft.com/office/powerpoint/2010/main" val="84533695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512791" y="274638"/>
            <a:ext cx="3610744" cy="922114"/>
          </a:xfrm>
          <a:effectLst>
            <a:outerShdw blurRad="50800" dist="38100" dir="2700000" algn="tl" rotWithShape="0">
              <a:prstClr val="black">
                <a:alpha val="40000"/>
              </a:prstClr>
            </a:outerShdw>
          </a:effectLst>
        </p:spPr>
        <p:txBody>
          <a:bodyPr/>
          <a:lstStyle/>
          <a:p>
            <a:r>
              <a:rPr lang="zh-TW" altLang="en-US" dirty="0" smtClean="0">
                <a:latin typeface="標楷體" pitchFamily="65" charset="-120"/>
                <a:ea typeface="標楷體" pitchFamily="65" charset="-120"/>
              </a:rPr>
              <a:t>敏感度分析</a:t>
            </a:r>
            <a:endParaRPr lang="zh-TW" altLang="en-US" dirty="0">
              <a:latin typeface="標楷體" pitchFamily="65" charset="-120"/>
              <a:ea typeface="標楷體" pitchFamily="65" charset="-120"/>
            </a:endParaRPr>
          </a:p>
        </p:txBody>
      </p:sp>
      <p:sp>
        <p:nvSpPr>
          <p:cNvPr id="6" name="內容版面配置區 5"/>
          <p:cNvSpPr>
            <a:spLocks noGrp="1"/>
          </p:cNvSpPr>
          <p:nvPr>
            <p:ph idx="1"/>
          </p:nvPr>
        </p:nvSpPr>
        <p:spPr/>
        <p:txBody>
          <a:bodyPr>
            <a:normAutofit fontScale="77500" lnSpcReduction="20000"/>
          </a:bodyPr>
          <a:lstStyle/>
          <a:p>
            <a:r>
              <a:rPr lang="zh-TW" altLang="zh-TW" dirty="0">
                <a:latin typeface="Times New Roman" pitchFamily="18" charset="0"/>
                <a:ea typeface="標楷體" pitchFamily="65" charset="-120"/>
                <a:cs typeface="Times New Roman" pitchFamily="18" charset="0"/>
              </a:rPr>
              <a:t>假設普通債面額</a:t>
            </a:r>
            <a:r>
              <a:rPr lang="en-US" altLang="zh-TW" dirty="0" smtClean="0">
                <a:latin typeface="Times New Roman" pitchFamily="18" charset="0"/>
                <a:ea typeface="標楷體" pitchFamily="65" charset="-120"/>
                <a:cs typeface="Times New Roman" pitchFamily="18" charset="0"/>
              </a:rPr>
              <a:t>100</a:t>
            </a:r>
            <a:endParaRPr lang="en-US" altLang="zh-TW" dirty="0">
              <a:latin typeface="Times New Roman" pitchFamily="18" charset="0"/>
              <a:ea typeface="標楷體" pitchFamily="65" charset="-120"/>
              <a:cs typeface="Times New Roman" pitchFamily="18" charset="0"/>
            </a:endParaRPr>
          </a:p>
          <a:p>
            <a:r>
              <a:rPr lang="zh-TW" altLang="zh-TW" dirty="0" smtClean="0">
                <a:latin typeface="Times New Roman" pitchFamily="18" charset="0"/>
                <a:ea typeface="標楷體" pitchFamily="65" charset="-120"/>
                <a:cs typeface="Times New Roman" pitchFamily="18" charset="0"/>
              </a:rPr>
              <a:t>可</a:t>
            </a:r>
            <a:r>
              <a:rPr lang="zh-TW" altLang="zh-TW" dirty="0">
                <a:latin typeface="Times New Roman" pitchFamily="18" charset="0"/>
                <a:ea typeface="標楷體" pitchFamily="65" charset="-120"/>
                <a:cs typeface="Times New Roman" pitchFamily="18" charset="0"/>
              </a:rPr>
              <a:t>轉換公司債面額</a:t>
            </a:r>
            <a:r>
              <a:rPr lang="en-US" altLang="zh-TW" dirty="0" smtClean="0">
                <a:latin typeface="Times New Roman" pitchFamily="18" charset="0"/>
                <a:ea typeface="標楷體" pitchFamily="65" charset="-120"/>
                <a:cs typeface="Times New Roman" pitchFamily="18" charset="0"/>
              </a:rPr>
              <a:t>100</a:t>
            </a:r>
            <a:endParaRPr lang="en-US" altLang="zh-TW" dirty="0">
              <a:latin typeface="Times New Roman" pitchFamily="18" charset="0"/>
              <a:ea typeface="標楷體" pitchFamily="65" charset="-120"/>
              <a:cs typeface="Times New Roman" pitchFamily="18" charset="0"/>
            </a:endParaRPr>
          </a:p>
          <a:p>
            <a:r>
              <a:rPr lang="zh-TW" altLang="zh-TW" dirty="0" smtClean="0">
                <a:latin typeface="Times New Roman" pitchFamily="18" charset="0"/>
                <a:ea typeface="標楷體" pitchFamily="65" charset="-120"/>
                <a:cs typeface="Times New Roman" pitchFamily="18" charset="0"/>
              </a:rPr>
              <a:t>公司</a:t>
            </a:r>
            <a:r>
              <a:rPr lang="zh-TW" altLang="zh-TW" dirty="0">
                <a:latin typeface="Times New Roman" pitchFamily="18" charset="0"/>
                <a:ea typeface="標楷體" pitchFamily="65" charset="-120"/>
                <a:cs typeface="Times New Roman" pitchFamily="18" charset="0"/>
              </a:rPr>
              <a:t>初始資產</a:t>
            </a:r>
            <a:r>
              <a:rPr lang="en-US" altLang="zh-TW" dirty="0">
                <a:latin typeface="Times New Roman" pitchFamily="18" charset="0"/>
                <a:ea typeface="標楷體" pitchFamily="65" charset="-120"/>
                <a:cs typeface="Times New Roman" pitchFamily="18" charset="0"/>
              </a:rPr>
              <a:t>3,400,000</a:t>
            </a:r>
            <a:r>
              <a:rPr lang="zh-TW" altLang="zh-TW" dirty="0">
                <a:latin typeface="Times New Roman" pitchFamily="18" charset="0"/>
                <a:ea typeface="標楷體" pitchFamily="65" charset="-120"/>
                <a:cs typeface="Times New Roman" pitchFamily="18" charset="0"/>
              </a:rPr>
              <a:t>、資產波動度</a:t>
            </a:r>
            <a:r>
              <a:rPr lang="en-US" altLang="zh-TW" dirty="0">
                <a:latin typeface="Times New Roman" pitchFamily="18" charset="0"/>
                <a:ea typeface="標楷體" pitchFamily="65" charset="-120"/>
                <a:cs typeface="Times New Roman" pitchFamily="18" charset="0"/>
              </a:rPr>
              <a:t>45</a:t>
            </a:r>
            <a:r>
              <a:rPr lang="en-US" altLang="zh-TW" dirty="0" smtClean="0">
                <a:latin typeface="Times New Roman" pitchFamily="18" charset="0"/>
                <a:ea typeface="標楷體" pitchFamily="65" charset="-120"/>
                <a:cs typeface="Times New Roman" pitchFamily="18" charset="0"/>
              </a:rPr>
              <a:t>%</a:t>
            </a:r>
            <a:endParaRPr lang="en-US" altLang="zh-TW" dirty="0">
              <a:latin typeface="Times New Roman" pitchFamily="18" charset="0"/>
              <a:ea typeface="標楷體" pitchFamily="65" charset="-120"/>
              <a:cs typeface="Times New Roman" pitchFamily="18" charset="0"/>
            </a:endParaRPr>
          </a:p>
          <a:p>
            <a:r>
              <a:rPr lang="zh-TW" altLang="zh-TW" dirty="0" smtClean="0">
                <a:latin typeface="Times New Roman" pitchFamily="18" charset="0"/>
                <a:ea typeface="標楷體" pitchFamily="65" charset="-120"/>
                <a:cs typeface="Times New Roman" pitchFamily="18" charset="0"/>
              </a:rPr>
              <a:t>流通</a:t>
            </a:r>
            <a:r>
              <a:rPr lang="zh-TW" altLang="zh-TW" dirty="0">
                <a:latin typeface="Times New Roman" pitchFamily="18" charset="0"/>
                <a:ea typeface="標楷體" pitchFamily="65" charset="-120"/>
                <a:cs typeface="Times New Roman" pitchFamily="18" charset="0"/>
              </a:rPr>
              <a:t>在外股數</a:t>
            </a:r>
            <a:r>
              <a:rPr lang="en-US" altLang="zh-TW" dirty="0">
                <a:latin typeface="Times New Roman" pitchFamily="18" charset="0"/>
                <a:ea typeface="標楷體" pitchFamily="65" charset="-120"/>
                <a:cs typeface="Times New Roman" pitchFamily="18" charset="0"/>
              </a:rPr>
              <a:t>80000</a:t>
            </a:r>
            <a:r>
              <a:rPr lang="zh-TW" altLang="zh-TW" dirty="0" smtClean="0">
                <a:latin typeface="Times New Roman" pitchFamily="18" charset="0"/>
                <a:ea typeface="標楷體" pitchFamily="65" charset="-120"/>
                <a:cs typeface="Times New Roman" pitchFamily="18" charset="0"/>
              </a:rPr>
              <a:t>股</a:t>
            </a:r>
            <a:endParaRPr lang="en-US" altLang="zh-TW" dirty="0" smtClean="0">
              <a:latin typeface="Times New Roman" pitchFamily="18" charset="0"/>
              <a:ea typeface="標楷體" pitchFamily="65" charset="-120"/>
              <a:cs typeface="Times New Roman" pitchFamily="18" charset="0"/>
            </a:endParaRPr>
          </a:p>
          <a:p>
            <a:r>
              <a:rPr lang="zh-TW" altLang="zh-TW" dirty="0" smtClean="0">
                <a:latin typeface="Times New Roman" pitchFamily="18" charset="0"/>
                <a:ea typeface="標楷體" pitchFamily="65" charset="-120"/>
                <a:cs typeface="Times New Roman" pitchFamily="18" charset="0"/>
              </a:rPr>
              <a:t>普通</a:t>
            </a:r>
            <a:r>
              <a:rPr lang="zh-TW" altLang="zh-TW" dirty="0">
                <a:latin typeface="Times New Roman" pitchFamily="18" charset="0"/>
                <a:ea typeface="標楷體" pitchFamily="65" charset="-120"/>
                <a:cs typeface="Times New Roman" pitchFamily="18" charset="0"/>
              </a:rPr>
              <a:t>債票面利率</a:t>
            </a:r>
            <a:r>
              <a:rPr lang="en-US" altLang="zh-TW" dirty="0">
                <a:latin typeface="Times New Roman" pitchFamily="18" charset="0"/>
                <a:ea typeface="標楷體" pitchFamily="65" charset="-120"/>
                <a:cs typeface="Times New Roman" pitchFamily="18" charset="0"/>
              </a:rPr>
              <a:t>7</a:t>
            </a:r>
            <a:r>
              <a:rPr lang="en-US" altLang="zh-TW" dirty="0" smtClean="0">
                <a:latin typeface="Times New Roman" pitchFamily="18" charset="0"/>
                <a:ea typeface="標楷體" pitchFamily="65" charset="-120"/>
                <a:cs typeface="Times New Roman" pitchFamily="18" charset="0"/>
              </a:rPr>
              <a:t>%</a:t>
            </a:r>
            <a:endParaRPr lang="en-US" altLang="zh-TW" dirty="0">
              <a:latin typeface="Times New Roman" pitchFamily="18" charset="0"/>
              <a:ea typeface="標楷體" pitchFamily="65" charset="-120"/>
              <a:cs typeface="Times New Roman" pitchFamily="18" charset="0"/>
            </a:endParaRPr>
          </a:p>
          <a:p>
            <a:r>
              <a:rPr lang="zh-TW" altLang="zh-TW" dirty="0" smtClean="0">
                <a:latin typeface="Times New Roman" pitchFamily="18" charset="0"/>
                <a:ea typeface="標楷體" pitchFamily="65" charset="-120"/>
                <a:cs typeface="Times New Roman" pitchFamily="18" charset="0"/>
              </a:rPr>
              <a:t>可</a:t>
            </a:r>
            <a:r>
              <a:rPr lang="zh-TW" altLang="zh-TW" dirty="0">
                <a:latin typeface="Times New Roman" pitchFamily="18" charset="0"/>
                <a:ea typeface="標楷體" pitchFamily="65" charset="-120"/>
                <a:cs typeface="Times New Roman" pitchFamily="18" charset="0"/>
              </a:rPr>
              <a:t>轉換公司債票面利率</a:t>
            </a:r>
            <a:r>
              <a:rPr lang="en-US" altLang="zh-TW" dirty="0">
                <a:latin typeface="Times New Roman" pitchFamily="18" charset="0"/>
                <a:ea typeface="標楷體" pitchFamily="65" charset="-120"/>
                <a:cs typeface="Times New Roman" pitchFamily="18" charset="0"/>
              </a:rPr>
              <a:t>5</a:t>
            </a:r>
            <a:r>
              <a:rPr lang="en-US" altLang="zh-TW" dirty="0" smtClean="0">
                <a:latin typeface="Times New Roman" pitchFamily="18" charset="0"/>
                <a:ea typeface="標楷體" pitchFamily="65" charset="-120"/>
                <a:cs typeface="Times New Roman" pitchFamily="18" charset="0"/>
              </a:rPr>
              <a:t>%</a:t>
            </a:r>
            <a:endParaRPr lang="en-US" altLang="zh-TW" dirty="0">
              <a:latin typeface="Times New Roman" pitchFamily="18" charset="0"/>
              <a:ea typeface="標楷體" pitchFamily="65" charset="-120"/>
              <a:cs typeface="Times New Roman" pitchFamily="18" charset="0"/>
            </a:endParaRPr>
          </a:p>
          <a:p>
            <a:r>
              <a:rPr lang="zh-TW" altLang="zh-TW" dirty="0" smtClean="0">
                <a:latin typeface="Times New Roman" pitchFamily="18" charset="0"/>
                <a:ea typeface="標楷體" pitchFamily="65" charset="-120"/>
                <a:cs typeface="Times New Roman" pitchFamily="18" charset="0"/>
              </a:rPr>
              <a:t>無</a:t>
            </a:r>
            <a:r>
              <a:rPr lang="zh-TW" altLang="zh-TW" dirty="0">
                <a:latin typeface="Times New Roman" pitchFamily="18" charset="0"/>
                <a:ea typeface="標楷體" pitchFamily="65" charset="-120"/>
                <a:cs typeface="Times New Roman" pitchFamily="18" charset="0"/>
              </a:rPr>
              <a:t>風險利率</a:t>
            </a:r>
            <a:r>
              <a:rPr lang="en-US" altLang="zh-TW" dirty="0">
                <a:latin typeface="Times New Roman" pitchFamily="18" charset="0"/>
                <a:ea typeface="標楷體" pitchFamily="65" charset="-120"/>
                <a:cs typeface="Times New Roman" pitchFamily="18" charset="0"/>
              </a:rPr>
              <a:t>5</a:t>
            </a:r>
            <a:r>
              <a:rPr lang="en-US" altLang="zh-TW" dirty="0" smtClean="0">
                <a:latin typeface="Times New Roman" pitchFamily="18" charset="0"/>
                <a:ea typeface="標楷體" pitchFamily="65" charset="-120"/>
                <a:cs typeface="Times New Roman" pitchFamily="18" charset="0"/>
              </a:rPr>
              <a:t>%</a:t>
            </a:r>
            <a:endParaRPr lang="en-US" altLang="zh-TW" dirty="0">
              <a:latin typeface="Times New Roman" pitchFamily="18" charset="0"/>
              <a:ea typeface="標楷體" pitchFamily="65" charset="-120"/>
              <a:cs typeface="Times New Roman" pitchFamily="18" charset="0"/>
            </a:endParaRPr>
          </a:p>
          <a:p>
            <a:r>
              <a:rPr lang="zh-TW" altLang="zh-TW" dirty="0" smtClean="0">
                <a:latin typeface="Times New Roman" pitchFamily="18" charset="0"/>
                <a:ea typeface="標楷體" pitchFamily="65" charset="-120"/>
                <a:cs typeface="Times New Roman" pitchFamily="18" charset="0"/>
              </a:rPr>
              <a:t>轉換</a:t>
            </a:r>
            <a:r>
              <a:rPr lang="zh-TW" altLang="zh-TW" dirty="0">
                <a:latin typeface="Times New Roman" pitchFamily="18" charset="0"/>
                <a:ea typeface="標楷體" pitchFamily="65" charset="-120"/>
                <a:cs typeface="Times New Roman" pitchFamily="18" charset="0"/>
              </a:rPr>
              <a:t>比率</a:t>
            </a:r>
            <a:r>
              <a:rPr lang="en-US" altLang="zh-TW" dirty="0" smtClean="0">
                <a:latin typeface="Times New Roman" pitchFamily="18" charset="0"/>
                <a:ea typeface="標楷體" pitchFamily="65" charset="-120"/>
                <a:cs typeface="Times New Roman" pitchFamily="18" charset="0"/>
              </a:rPr>
              <a:t>3</a:t>
            </a:r>
            <a:endParaRPr lang="en-US" altLang="zh-TW" dirty="0">
              <a:latin typeface="Times New Roman" pitchFamily="18" charset="0"/>
              <a:ea typeface="標楷體" pitchFamily="65" charset="-120"/>
              <a:cs typeface="Times New Roman" pitchFamily="18" charset="0"/>
            </a:endParaRPr>
          </a:p>
          <a:p>
            <a:r>
              <a:rPr lang="zh-TW" altLang="zh-TW" dirty="0" smtClean="0">
                <a:latin typeface="Times New Roman" pitchFamily="18" charset="0"/>
                <a:ea typeface="標楷體" pitchFamily="65" charset="-120"/>
                <a:cs typeface="Times New Roman" pitchFamily="18" charset="0"/>
              </a:rPr>
              <a:t>破產</a:t>
            </a:r>
            <a:r>
              <a:rPr lang="zh-TW" altLang="zh-TW" dirty="0">
                <a:latin typeface="Times New Roman" pitchFamily="18" charset="0"/>
                <a:ea typeface="標楷體" pitchFamily="65" charset="-120"/>
                <a:cs typeface="Times New Roman" pitchFamily="18" charset="0"/>
              </a:rPr>
              <a:t>成本</a:t>
            </a:r>
            <a:r>
              <a:rPr lang="en-US" altLang="zh-TW" dirty="0">
                <a:latin typeface="Times New Roman" pitchFamily="18" charset="0"/>
                <a:ea typeface="標楷體" pitchFamily="65" charset="-120"/>
                <a:cs typeface="Times New Roman" pitchFamily="18" charset="0"/>
              </a:rPr>
              <a:t>30</a:t>
            </a:r>
            <a:r>
              <a:rPr lang="en-US" altLang="zh-TW" dirty="0" smtClean="0">
                <a:latin typeface="Times New Roman" pitchFamily="18" charset="0"/>
                <a:ea typeface="標楷體" pitchFamily="65" charset="-120"/>
                <a:cs typeface="Times New Roman" pitchFamily="18" charset="0"/>
              </a:rPr>
              <a:t>%</a:t>
            </a:r>
            <a:endParaRPr lang="en-US" altLang="zh-TW" dirty="0">
              <a:latin typeface="Times New Roman" pitchFamily="18" charset="0"/>
              <a:ea typeface="標楷體" pitchFamily="65" charset="-120"/>
              <a:cs typeface="Times New Roman" pitchFamily="18" charset="0"/>
            </a:endParaRPr>
          </a:p>
          <a:p>
            <a:r>
              <a:rPr lang="zh-TW" altLang="zh-TW" dirty="0" smtClean="0">
                <a:latin typeface="Times New Roman" pitchFamily="18" charset="0"/>
                <a:ea typeface="標楷體" pitchFamily="65" charset="-120"/>
                <a:cs typeface="Times New Roman" pitchFamily="18" charset="0"/>
              </a:rPr>
              <a:t>稅率</a:t>
            </a:r>
            <a:r>
              <a:rPr lang="en-US" altLang="zh-TW" dirty="0">
                <a:latin typeface="Times New Roman" pitchFamily="18" charset="0"/>
                <a:ea typeface="標楷體" pitchFamily="65" charset="-120"/>
                <a:cs typeface="Times New Roman" pitchFamily="18" charset="0"/>
              </a:rPr>
              <a:t>30</a:t>
            </a:r>
            <a:r>
              <a:rPr lang="en-US" altLang="zh-TW" dirty="0" smtClean="0">
                <a:latin typeface="Times New Roman" pitchFamily="18" charset="0"/>
                <a:ea typeface="標楷體" pitchFamily="65" charset="-120"/>
                <a:cs typeface="Times New Roman" pitchFamily="18" charset="0"/>
              </a:rPr>
              <a:t>%</a:t>
            </a:r>
            <a:endParaRPr lang="en-US" altLang="zh-TW" dirty="0">
              <a:latin typeface="Times New Roman" pitchFamily="18" charset="0"/>
              <a:ea typeface="標楷體" pitchFamily="65" charset="-120"/>
              <a:cs typeface="Times New Roman" pitchFamily="18" charset="0"/>
            </a:endParaRPr>
          </a:p>
          <a:p>
            <a:r>
              <a:rPr lang="zh-TW" altLang="zh-TW" dirty="0" smtClean="0">
                <a:latin typeface="Times New Roman" pitchFamily="18" charset="0"/>
                <a:ea typeface="標楷體" pitchFamily="65" charset="-120"/>
                <a:cs typeface="Times New Roman" pitchFamily="18" charset="0"/>
              </a:rPr>
              <a:t>債券</a:t>
            </a:r>
            <a:r>
              <a:rPr lang="zh-TW" altLang="zh-TW" dirty="0">
                <a:latin typeface="Times New Roman" pitchFamily="18" charset="0"/>
                <a:ea typeface="標楷體" pitchFamily="65" charset="-120"/>
                <a:cs typeface="Times New Roman" pitchFamily="18" charset="0"/>
              </a:rPr>
              <a:t>存續時間</a:t>
            </a:r>
            <a:r>
              <a:rPr lang="en-US" altLang="zh-TW" dirty="0">
                <a:latin typeface="Times New Roman" pitchFamily="18" charset="0"/>
                <a:ea typeface="標楷體" pitchFamily="65" charset="-120"/>
                <a:cs typeface="Times New Roman" pitchFamily="18" charset="0"/>
              </a:rPr>
              <a:t>6</a:t>
            </a:r>
            <a:r>
              <a:rPr lang="zh-TW" altLang="zh-TW" dirty="0">
                <a:latin typeface="Times New Roman" pitchFamily="18" charset="0"/>
                <a:ea typeface="標楷體" pitchFamily="65" charset="-120"/>
                <a:cs typeface="Times New Roman" pitchFamily="18" charset="0"/>
              </a:rPr>
              <a:t>年，其中贖回保護</a:t>
            </a:r>
            <a:r>
              <a:rPr lang="en-US" altLang="zh-TW" dirty="0">
                <a:latin typeface="Times New Roman" pitchFamily="18" charset="0"/>
                <a:ea typeface="標楷體" pitchFamily="65" charset="-120"/>
                <a:cs typeface="Times New Roman" pitchFamily="18" charset="0"/>
              </a:rPr>
              <a:t>(Call Protection)3</a:t>
            </a:r>
            <a:r>
              <a:rPr lang="zh-TW" altLang="zh-TW" dirty="0">
                <a:latin typeface="Times New Roman" pitchFamily="18" charset="0"/>
                <a:ea typeface="標楷體" pitchFamily="65" charset="-120"/>
                <a:cs typeface="Times New Roman" pitchFamily="18" charset="0"/>
              </a:rPr>
              <a:t>年，通過贖回保護期後贖回價格統一為</a:t>
            </a:r>
            <a:r>
              <a:rPr lang="en-US" altLang="zh-TW" dirty="0">
                <a:latin typeface="Times New Roman" pitchFamily="18" charset="0"/>
                <a:ea typeface="標楷體" pitchFamily="65" charset="-120"/>
                <a:cs typeface="Times New Roman" pitchFamily="18" charset="0"/>
              </a:rPr>
              <a:t>104</a:t>
            </a:r>
            <a:r>
              <a:rPr lang="zh-TW" altLang="zh-TW" dirty="0">
                <a:latin typeface="Times New Roman" pitchFamily="18" charset="0"/>
                <a:ea typeface="標楷體" pitchFamily="65" charset="-120"/>
                <a:cs typeface="Times New Roman" pitchFamily="18" charset="0"/>
              </a:rPr>
              <a:t>。</a:t>
            </a:r>
          </a:p>
          <a:p>
            <a:endParaRPr lang="zh-TW" altLang="en-US" dirty="0">
              <a:latin typeface="Times New Roman" pitchFamily="18" charset="0"/>
              <a:ea typeface="標楷體" pitchFamily="65" charset="-120"/>
              <a:cs typeface="Times New Roman" pitchFamily="18" charset="0"/>
            </a:endParaRPr>
          </a:p>
        </p:txBody>
      </p:sp>
      <p:cxnSp>
        <p:nvCxnSpPr>
          <p:cNvPr id="4" name="直線接點 3"/>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29824638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57200" y="1600200"/>
            <a:ext cx="8363272" cy="4853136"/>
          </a:xfrm>
        </p:spPr>
        <p:txBody>
          <a:bodyPr>
            <a:normAutofit/>
          </a:bodyPr>
          <a:lstStyle/>
          <a:p>
            <a:r>
              <a:rPr lang="en-US" altLang="zh-TW" sz="2800" dirty="0">
                <a:latin typeface="標楷體" pitchFamily="65" charset="-120"/>
                <a:ea typeface="標楷體" pitchFamily="65" charset="-120"/>
              </a:rPr>
              <a:t>Brennan and Schwartz</a:t>
            </a:r>
            <a:r>
              <a:rPr lang="zh-TW" altLang="en-US" sz="2800" dirty="0" smtClean="0">
                <a:latin typeface="標楷體" pitchFamily="65" charset="-120"/>
                <a:ea typeface="標楷體" pitchFamily="65" charset="-120"/>
              </a:rPr>
              <a:t>有以下三點假設：</a:t>
            </a:r>
            <a:endParaRPr lang="en-US" altLang="zh-TW" sz="2800" dirty="0" smtClean="0">
              <a:latin typeface="標楷體" pitchFamily="65" charset="-120"/>
              <a:ea typeface="標楷體" pitchFamily="65" charset="-120"/>
            </a:endParaRPr>
          </a:p>
          <a:p>
            <a:pPr marL="971550" lvl="1" indent="-514350">
              <a:buFont typeface="+mj-lt"/>
              <a:buAutoNum type="arabicPeriod"/>
            </a:pPr>
            <a:r>
              <a:rPr lang="zh-TW" altLang="en-US" dirty="0" smtClean="0">
                <a:latin typeface="標楷體" pitchFamily="65" charset="-120"/>
                <a:ea typeface="標楷體" pitchFamily="65" charset="-120"/>
              </a:rPr>
              <a:t>公司資產全部由股東權益、普通債、可</a:t>
            </a:r>
            <a:r>
              <a:rPr lang="zh-TW" altLang="en-US" smtClean="0">
                <a:latin typeface="標楷體" pitchFamily="65" charset="-120"/>
                <a:ea typeface="標楷體" pitchFamily="65" charset="-120"/>
              </a:rPr>
              <a:t>轉債所構成</a:t>
            </a:r>
            <a:endParaRPr lang="en-US" altLang="zh-TW" dirty="0" smtClean="0">
              <a:latin typeface="標楷體" pitchFamily="65" charset="-120"/>
              <a:ea typeface="標楷體" pitchFamily="65" charset="-120"/>
            </a:endParaRPr>
          </a:p>
          <a:p>
            <a:pPr marL="971550" lvl="1" indent="-514350">
              <a:buFont typeface="+mj-lt"/>
              <a:buAutoNum type="arabicPeriod"/>
            </a:pPr>
            <a:r>
              <a:rPr lang="zh-TW" altLang="en-US" dirty="0" smtClean="0">
                <a:latin typeface="標楷體" pitchFamily="65" charset="-120"/>
                <a:ea typeface="標楷體" pitchFamily="65" charset="-120"/>
              </a:rPr>
              <a:t>普通債償債順序高於可轉換公司債</a:t>
            </a:r>
            <a:endParaRPr lang="en-US" altLang="zh-TW" dirty="0" smtClean="0">
              <a:latin typeface="標楷體" pitchFamily="65" charset="-120"/>
              <a:ea typeface="標楷體" pitchFamily="65" charset="-120"/>
            </a:endParaRPr>
          </a:p>
          <a:p>
            <a:pPr marL="971550" lvl="1" indent="-514350">
              <a:buFont typeface="+mj-lt"/>
              <a:buAutoNum type="arabicPeriod"/>
            </a:pPr>
            <a:r>
              <a:rPr lang="zh-TW" altLang="en-US" dirty="0" smtClean="0">
                <a:latin typeface="標楷體" pitchFamily="65" charset="-120"/>
                <a:ea typeface="標楷體" pitchFamily="65" charset="-120"/>
              </a:rPr>
              <a:t>普通債與可轉換公司債到期日相同</a:t>
            </a:r>
            <a:endParaRPr lang="en-US" altLang="zh-TW" dirty="0" smtClean="0">
              <a:latin typeface="標楷體" pitchFamily="65" charset="-120"/>
              <a:ea typeface="標楷體" pitchFamily="65" charset="-120"/>
            </a:endParaRPr>
          </a:p>
          <a:p>
            <a:pPr marL="971550" lvl="1" indent="-514350">
              <a:buFont typeface="+mj-lt"/>
              <a:buAutoNum type="arabicPeriod"/>
            </a:pPr>
            <a:endParaRPr lang="zh-TW" altLang="en-US" dirty="0">
              <a:latin typeface="標楷體" pitchFamily="65" charset="-120"/>
              <a:ea typeface="標楷體" pitchFamily="65" charset="-120"/>
            </a:endParaRPr>
          </a:p>
        </p:txBody>
      </p:sp>
      <p:sp>
        <p:nvSpPr>
          <p:cNvPr id="9" name="標題 1"/>
          <p:cNvSpPr txBox="1">
            <a:spLocks/>
          </p:cNvSpPr>
          <p:nvPr/>
        </p:nvSpPr>
        <p:spPr>
          <a:xfrm>
            <a:off x="1475656" y="193204"/>
            <a:ext cx="2746648" cy="1003548"/>
          </a:xfrm>
          <a:prstGeom prst="rect">
            <a:avLst/>
          </a:prstGeom>
          <a:effectLst>
            <a:outerShdw blurRad="50800" dist="38100" dir="2700000" algn="tl" rotWithShape="0">
              <a:prstClr val="black">
                <a:alpha val="40000"/>
              </a:prstClr>
            </a:outerShdw>
          </a:effectLst>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TW" altLang="en-US" dirty="0" smtClean="0">
                <a:solidFill>
                  <a:prstClr val="black"/>
                </a:solidFill>
                <a:latin typeface="標楷體" pitchFamily="65" charset="-120"/>
                <a:ea typeface="標楷體" pitchFamily="65" charset="-120"/>
              </a:rPr>
              <a:t>研究動機</a:t>
            </a:r>
            <a:endParaRPr lang="zh-TW" altLang="en-US" dirty="0">
              <a:solidFill>
                <a:prstClr val="black"/>
              </a:solidFill>
              <a:latin typeface="標楷體" pitchFamily="65" charset="-120"/>
              <a:ea typeface="標楷體" pitchFamily="65" charset="-120"/>
            </a:endParaRPr>
          </a:p>
        </p:txBody>
      </p:sp>
      <p:cxnSp>
        <p:nvCxnSpPr>
          <p:cNvPr id="10" name="直線接點 9"/>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169586567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內容版面配置區 6"/>
          <p:cNvPicPr>
            <a:picLocks noGrp="1" noChangeAspect="1"/>
          </p:cNvPicPr>
          <p:nvPr>
            <p:ph idx="1"/>
          </p:nvPr>
        </p:nvPicPr>
        <p:blipFill rotWithShape="1">
          <a:blip r:embed="rId2" cstate="print">
            <a:extLst>
              <a:ext uri="{28A0092B-C50C-407E-A947-70E740481C1C}">
                <a14:useLocalDpi xmlns="" xmlns:a14="http://schemas.microsoft.com/office/drawing/2010/main" val="0"/>
              </a:ext>
            </a:extLst>
          </a:blip>
          <a:srcRect/>
          <a:stretch/>
        </p:blipFill>
        <p:spPr>
          <a:xfrm>
            <a:off x="539552" y="1196752"/>
            <a:ext cx="7992888" cy="3636533"/>
          </a:xfrm>
        </p:spPr>
      </p:pic>
      <p:sp>
        <p:nvSpPr>
          <p:cNvPr id="4" name="標題 1"/>
          <p:cNvSpPr txBox="1">
            <a:spLocks/>
          </p:cNvSpPr>
          <p:nvPr/>
        </p:nvSpPr>
        <p:spPr>
          <a:xfrm>
            <a:off x="1512791" y="274638"/>
            <a:ext cx="3610744" cy="922114"/>
          </a:xfrm>
          <a:prstGeom prst="rect">
            <a:avLst/>
          </a:prstGeom>
          <a:effectLst>
            <a:outerShdw blurRad="50800" dist="38100" dir="2700000" algn="tl" rotWithShape="0">
              <a:prstClr val="black">
                <a:alpha val="40000"/>
              </a:prstClr>
            </a:outerShdw>
          </a:effectLst>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TW" altLang="en-US" smtClean="0">
                <a:latin typeface="標楷體" pitchFamily="65" charset="-120"/>
                <a:ea typeface="標楷體" pitchFamily="65" charset="-120"/>
              </a:rPr>
              <a:t>敏感度分析</a:t>
            </a:r>
            <a:endParaRPr lang="zh-TW" altLang="en-US" dirty="0">
              <a:latin typeface="標楷體" pitchFamily="65" charset="-120"/>
              <a:ea typeface="標楷體" pitchFamily="65" charset="-120"/>
            </a:endParaRPr>
          </a:p>
        </p:txBody>
      </p:sp>
      <p:cxnSp>
        <p:nvCxnSpPr>
          <p:cNvPr id="5" name="直線接點 4"/>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8" name="表格 7"/>
          <p:cNvGraphicFramePr>
            <a:graphicFrameLocks noGrp="1"/>
          </p:cNvGraphicFramePr>
          <p:nvPr>
            <p:extLst>
              <p:ext uri="{D42A27DB-BD31-4B8C-83A1-F6EECF244321}">
                <p14:modId xmlns="" xmlns:p14="http://schemas.microsoft.com/office/powerpoint/2010/main" val="4270848516"/>
              </p:ext>
            </p:extLst>
          </p:nvPr>
        </p:nvGraphicFramePr>
        <p:xfrm>
          <a:off x="1043609" y="4869160"/>
          <a:ext cx="7033384" cy="1800200"/>
        </p:xfrm>
        <a:graphic>
          <a:graphicData uri="http://schemas.openxmlformats.org/drawingml/2006/table">
            <a:tbl>
              <a:tblPr firstRow="1" firstCol="1" bandRow="1">
                <a:tableStyleId>{5940675A-B579-460E-94D1-54222C63F5DA}</a:tableStyleId>
              </a:tblPr>
              <a:tblGrid>
                <a:gridCol w="1296144"/>
                <a:gridCol w="1225744"/>
                <a:gridCol w="1127874"/>
                <a:gridCol w="1127874"/>
                <a:gridCol w="1127874"/>
                <a:gridCol w="1127874"/>
              </a:tblGrid>
              <a:tr h="288662">
                <a:tc>
                  <a:txBody>
                    <a:bodyPr/>
                    <a:lstStyle/>
                    <a:p>
                      <a:pPr>
                        <a:spcAft>
                          <a:spcPts val="0"/>
                        </a:spcAft>
                      </a:pPr>
                      <a:r>
                        <a:rPr lang="en-US" sz="1800" kern="100" dirty="0">
                          <a:effectLst/>
                        </a:rPr>
                        <a:t>CB value</a:t>
                      </a:r>
                      <a:endParaRPr lang="zh-TW" sz="1800" kern="100" dirty="0">
                        <a:effectLst/>
                        <a:latin typeface="新細明體"/>
                        <a:cs typeface="新細明體"/>
                      </a:endParaRPr>
                    </a:p>
                  </a:txBody>
                  <a:tcPr marL="68580" marR="68580" marT="0" marB="0">
                    <a:solidFill>
                      <a:schemeClr val="bg1"/>
                    </a:solidFill>
                  </a:tcPr>
                </a:tc>
                <a:tc>
                  <a:txBody>
                    <a:bodyPr/>
                    <a:lstStyle/>
                    <a:p>
                      <a:pPr algn="r">
                        <a:spcAft>
                          <a:spcPts val="0"/>
                        </a:spcAft>
                      </a:pPr>
                      <a:r>
                        <a:rPr lang="en-US" sz="1800" kern="100" dirty="0">
                          <a:effectLst/>
                        </a:rPr>
                        <a:t>0</a:t>
                      </a:r>
                      <a:endParaRPr lang="zh-TW" sz="1800" kern="100" dirty="0">
                        <a:effectLst/>
                        <a:latin typeface="新細明體"/>
                        <a:cs typeface="新細明體"/>
                      </a:endParaRPr>
                    </a:p>
                  </a:txBody>
                  <a:tcPr marL="68580" marR="68580" marT="0" marB="0">
                    <a:solidFill>
                      <a:schemeClr val="bg1"/>
                    </a:solidFill>
                  </a:tcPr>
                </a:tc>
                <a:tc>
                  <a:txBody>
                    <a:bodyPr/>
                    <a:lstStyle/>
                    <a:p>
                      <a:pPr algn="r">
                        <a:spcAft>
                          <a:spcPts val="0"/>
                        </a:spcAft>
                      </a:pPr>
                      <a:r>
                        <a:rPr lang="en-US" sz="1800" kern="100">
                          <a:effectLst/>
                        </a:rPr>
                        <a:t>0.01</a:t>
                      </a:r>
                      <a:endParaRPr lang="zh-TW" sz="1800" kern="100">
                        <a:effectLst/>
                        <a:latin typeface="新細明體"/>
                        <a:cs typeface="新細明體"/>
                      </a:endParaRPr>
                    </a:p>
                  </a:txBody>
                  <a:tcPr marL="68580" marR="68580" marT="0" marB="0">
                    <a:solidFill>
                      <a:schemeClr val="bg1"/>
                    </a:solidFill>
                  </a:tcPr>
                </a:tc>
                <a:tc>
                  <a:txBody>
                    <a:bodyPr/>
                    <a:lstStyle/>
                    <a:p>
                      <a:pPr algn="r">
                        <a:spcAft>
                          <a:spcPts val="0"/>
                        </a:spcAft>
                      </a:pPr>
                      <a:r>
                        <a:rPr lang="en-US" sz="1800" kern="100">
                          <a:effectLst/>
                        </a:rPr>
                        <a:t>0.05</a:t>
                      </a:r>
                      <a:endParaRPr lang="zh-TW" sz="1800" kern="100">
                        <a:effectLst/>
                        <a:latin typeface="新細明體"/>
                        <a:cs typeface="新細明體"/>
                      </a:endParaRPr>
                    </a:p>
                  </a:txBody>
                  <a:tcPr marL="68580" marR="68580" marT="0" marB="0">
                    <a:solidFill>
                      <a:schemeClr val="bg1"/>
                    </a:solidFill>
                  </a:tcPr>
                </a:tc>
                <a:tc>
                  <a:txBody>
                    <a:bodyPr/>
                    <a:lstStyle/>
                    <a:p>
                      <a:pPr algn="r">
                        <a:spcAft>
                          <a:spcPts val="0"/>
                        </a:spcAft>
                      </a:pPr>
                      <a:r>
                        <a:rPr lang="en-US" sz="1800" kern="100">
                          <a:effectLst/>
                        </a:rPr>
                        <a:t>0.1</a:t>
                      </a:r>
                      <a:endParaRPr lang="zh-TW" sz="1800" kern="100">
                        <a:effectLst/>
                        <a:latin typeface="新細明體"/>
                        <a:cs typeface="新細明體"/>
                      </a:endParaRPr>
                    </a:p>
                  </a:txBody>
                  <a:tcPr marL="68580" marR="68580" marT="0" marB="0">
                    <a:solidFill>
                      <a:schemeClr val="bg1"/>
                    </a:solidFill>
                  </a:tcPr>
                </a:tc>
                <a:tc>
                  <a:txBody>
                    <a:bodyPr/>
                    <a:lstStyle/>
                    <a:p>
                      <a:pPr algn="r">
                        <a:spcAft>
                          <a:spcPts val="0"/>
                        </a:spcAft>
                      </a:pPr>
                      <a:r>
                        <a:rPr lang="en-US" sz="1800" kern="100">
                          <a:effectLst/>
                        </a:rPr>
                        <a:t>0.15</a:t>
                      </a:r>
                      <a:endParaRPr lang="zh-TW" sz="1800" kern="100">
                        <a:effectLst/>
                        <a:latin typeface="新細明體"/>
                        <a:cs typeface="新細明體"/>
                      </a:endParaRPr>
                    </a:p>
                  </a:txBody>
                  <a:tcPr marL="68580" marR="68580" marT="0" marB="0">
                    <a:solidFill>
                      <a:schemeClr val="bg1"/>
                    </a:solidFill>
                  </a:tcPr>
                </a:tc>
              </a:tr>
              <a:tr h="503846">
                <a:tc>
                  <a:txBody>
                    <a:bodyPr/>
                    <a:lstStyle/>
                    <a:p>
                      <a:pPr>
                        <a:spcAft>
                          <a:spcPts val="0"/>
                        </a:spcAft>
                      </a:pPr>
                      <a:r>
                        <a:rPr lang="en-US" sz="1800" kern="100" dirty="0">
                          <a:effectLst/>
                        </a:rPr>
                        <a:t>block</a:t>
                      </a:r>
                      <a:endParaRPr lang="zh-TW" sz="1800" kern="100" dirty="0">
                        <a:effectLst/>
                        <a:latin typeface="新細明體"/>
                        <a:cs typeface="新細明體"/>
                      </a:endParaRPr>
                    </a:p>
                  </a:txBody>
                  <a:tcPr marL="68580" marR="68580" marT="0" marB="0">
                    <a:solidFill>
                      <a:schemeClr val="bg1"/>
                    </a:solidFill>
                  </a:tcPr>
                </a:tc>
                <a:tc>
                  <a:txBody>
                    <a:bodyPr/>
                    <a:lstStyle/>
                    <a:p>
                      <a:pPr algn="r">
                        <a:spcAft>
                          <a:spcPts val="0"/>
                        </a:spcAft>
                      </a:pPr>
                      <a:r>
                        <a:rPr lang="en-US" sz="1800" kern="100" dirty="0">
                          <a:effectLst/>
                        </a:rPr>
                        <a:t>126.4376</a:t>
                      </a:r>
                      <a:endParaRPr lang="zh-TW" sz="1800" kern="100" dirty="0">
                        <a:effectLst/>
                        <a:latin typeface="新細明體"/>
                        <a:cs typeface="新細明體"/>
                      </a:endParaRPr>
                    </a:p>
                  </a:txBody>
                  <a:tcPr marL="68580" marR="68580" marT="0" marB="0">
                    <a:solidFill>
                      <a:schemeClr val="bg1"/>
                    </a:solidFill>
                  </a:tcPr>
                </a:tc>
                <a:tc>
                  <a:txBody>
                    <a:bodyPr/>
                    <a:lstStyle/>
                    <a:p>
                      <a:pPr algn="r">
                        <a:spcAft>
                          <a:spcPts val="0"/>
                        </a:spcAft>
                      </a:pPr>
                      <a:r>
                        <a:rPr lang="en-US" sz="1800" kern="100">
                          <a:effectLst/>
                        </a:rPr>
                        <a:t>125.7688</a:t>
                      </a:r>
                      <a:endParaRPr lang="zh-TW" sz="1800" kern="100">
                        <a:effectLst/>
                        <a:latin typeface="新細明體"/>
                        <a:cs typeface="新細明體"/>
                      </a:endParaRPr>
                    </a:p>
                  </a:txBody>
                  <a:tcPr marL="68580" marR="68580" marT="0" marB="0">
                    <a:solidFill>
                      <a:schemeClr val="bg1"/>
                    </a:solidFill>
                  </a:tcPr>
                </a:tc>
                <a:tc>
                  <a:txBody>
                    <a:bodyPr/>
                    <a:lstStyle/>
                    <a:p>
                      <a:pPr algn="r">
                        <a:spcAft>
                          <a:spcPts val="0"/>
                        </a:spcAft>
                      </a:pPr>
                      <a:r>
                        <a:rPr lang="en-US" sz="1800" kern="100">
                          <a:effectLst/>
                        </a:rPr>
                        <a:t>122.9655</a:t>
                      </a:r>
                      <a:endParaRPr lang="zh-TW" sz="1800" kern="100">
                        <a:effectLst/>
                        <a:latin typeface="新細明體"/>
                        <a:cs typeface="新細明體"/>
                      </a:endParaRPr>
                    </a:p>
                  </a:txBody>
                  <a:tcPr marL="68580" marR="68580" marT="0" marB="0">
                    <a:solidFill>
                      <a:schemeClr val="bg1"/>
                    </a:solidFill>
                  </a:tcPr>
                </a:tc>
                <a:tc>
                  <a:txBody>
                    <a:bodyPr/>
                    <a:lstStyle/>
                    <a:p>
                      <a:pPr algn="r">
                        <a:spcAft>
                          <a:spcPts val="0"/>
                        </a:spcAft>
                      </a:pPr>
                      <a:r>
                        <a:rPr lang="en-US" sz="1800" kern="100">
                          <a:effectLst/>
                        </a:rPr>
                        <a:t>120.3361</a:t>
                      </a:r>
                      <a:endParaRPr lang="zh-TW" sz="1800" kern="100">
                        <a:effectLst/>
                        <a:latin typeface="新細明體"/>
                        <a:cs typeface="新細明體"/>
                      </a:endParaRPr>
                    </a:p>
                  </a:txBody>
                  <a:tcPr marL="68580" marR="68580" marT="0" marB="0">
                    <a:solidFill>
                      <a:schemeClr val="bg1"/>
                    </a:solidFill>
                  </a:tcPr>
                </a:tc>
                <a:tc>
                  <a:txBody>
                    <a:bodyPr/>
                    <a:lstStyle/>
                    <a:p>
                      <a:pPr algn="r">
                        <a:spcAft>
                          <a:spcPts val="0"/>
                        </a:spcAft>
                      </a:pPr>
                      <a:r>
                        <a:rPr lang="en-US" sz="1800" kern="100">
                          <a:effectLst/>
                        </a:rPr>
                        <a:t>118.4712</a:t>
                      </a:r>
                      <a:endParaRPr lang="zh-TW" sz="1800" kern="100">
                        <a:effectLst/>
                        <a:latin typeface="新細明體"/>
                        <a:cs typeface="新細明體"/>
                      </a:endParaRPr>
                    </a:p>
                  </a:txBody>
                  <a:tcPr marL="68580" marR="68580" marT="0" marB="0">
                    <a:solidFill>
                      <a:schemeClr val="bg1"/>
                    </a:solidFill>
                  </a:tcPr>
                </a:tc>
              </a:tr>
              <a:tr h="503846">
                <a:tc>
                  <a:txBody>
                    <a:bodyPr/>
                    <a:lstStyle/>
                    <a:p>
                      <a:pPr>
                        <a:spcAft>
                          <a:spcPts val="0"/>
                        </a:spcAft>
                      </a:pPr>
                      <a:r>
                        <a:rPr lang="en-US" sz="1800" kern="100" dirty="0">
                          <a:effectLst/>
                        </a:rPr>
                        <a:t>monopoly</a:t>
                      </a:r>
                      <a:endParaRPr lang="zh-TW" sz="1800" kern="100" dirty="0">
                        <a:effectLst/>
                        <a:latin typeface="新細明體"/>
                        <a:cs typeface="新細明體"/>
                      </a:endParaRPr>
                    </a:p>
                  </a:txBody>
                  <a:tcPr marL="68580" marR="68580" marT="0" marB="0">
                    <a:solidFill>
                      <a:schemeClr val="bg1"/>
                    </a:solidFill>
                  </a:tcPr>
                </a:tc>
                <a:tc>
                  <a:txBody>
                    <a:bodyPr/>
                    <a:lstStyle/>
                    <a:p>
                      <a:pPr algn="r">
                        <a:spcAft>
                          <a:spcPts val="0"/>
                        </a:spcAft>
                      </a:pPr>
                      <a:r>
                        <a:rPr lang="en-US" sz="1800" kern="100" dirty="0">
                          <a:effectLst/>
                        </a:rPr>
                        <a:t>130.6167</a:t>
                      </a:r>
                      <a:endParaRPr lang="zh-TW" sz="1800" kern="100" dirty="0">
                        <a:effectLst/>
                        <a:latin typeface="新細明體"/>
                        <a:cs typeface="新細明體"/>
                      </a:endParaRPr>
                    </a:p>
                  </a:txBody>
                  <a:tcPr marL="68580" marR="68580" marT="0" marB="0">
                    <a:solidFill>
                      <a:schemeClr val="bg1"/>
                    </a:solidFill>
                  </a:tcPr>
                </a:tc>
                <a:tc>
                  <a:txBody>
                    <a:bodyPr/>
                    <a:lstStyle/>
                    <a:p>
                      <a:pPr algn="r">
                        <a:spcAft>
                          <a:spcPts val="0"/>
                        </a:spcAft>
                      </a:pPr>
                      <a:r>
                        <a:rPr lang="en-US" sz="1800" kern="100" dirty="0">
                          <a:effectLst/>
                        </a:rPr>
                        <a:t>129.5466</a:t>
                      </a:r>
                      <a:endParaRPr lang="zh-TW" sz="1800" kern="100" dirty="0">
                        <a:effectLst/>
                        <a:latin typeface="新細明體"/>
                        <a:cs typeface="新細明體"/>
                      </a:endParaRPr>
                    </a:p>
                  </a:txBody>
                  <a:tcPr marL="68580" marR="68580" marT="0" marB="0">
                    <a:solidFill>
                      <a:schemeClr val="bg1"/>
                    </a:solidFill>
                  </a:tcPr>
                </a:tc>
                <a:tc>
                  <a:txBody>
                    <a:bodyPr/>
                    <a:lstStyle/>
                    <a:p>
                      <a:pPr algn="r">
                        <a:spcAft>
                          <a:spcPts val="0"/>
                        </a:spcAft>
                      </a:pPr>
                      <a:r>
                        <a:rPr lang="en-US" sz="1800" kern="100" dirty="0">
                          <a:effectLst/>
                        </a:rPr>
                        <a:t>125.4704</a:t>
                      </a:r>
                      <a:endParaRPr lang="zh-TW" sz="1800" kern="100" dirty="0">
                        <a:effectLst/>
                        <a:latin typeface="新細明體"/>
                        <a:cs typeface="新細明體"/>
                      </a:endParaRPr>
                    </a:p>
                  </a:txBody>
                  <a:tcPr marL="68580" marR="68580" marT="0" marB="0">
                    <a:solidFill>
                      <a:schemeClr val="bg1"/>
                    </a:solidFill>
                  </a:tcPr>
                </a:tc>
                <a:tc>
                  <a:txBody>
                    <a:bodyPr/>
                    <a:lstStyle/>
                    <a:p>
                      <a:pPr algn="r">
                        <a:spcAft>
                          <a:spcPts val="0"/>
                        </a:spcAft>
                      </a:pPr>
                      <a:r>
                        <a:rPr lang="en-US" sz="1800" kern="100">
                          <a:effectLst/>
                        </a:rPr>
                        <a:t>121.7355</a:t>
                      </a:r>
                      <a:endParaRPr lang="zh-TW" sz="1800" kern="100">
                        <a:effectLst/>
                        <a:latin typeface="新細明體"/>
                        <a:cs typeface="新細明體"/>
                      </a:endParaRPr>
                    </a:p>
                  </a:txBody>
                  <a:tcPr marL="68580" marR="68580" marT="0" marB="0">
                    <a:solidFill>
                      <a:schemeClr val="bg1"/>
                    </a:solidFill>
                  </a:tcPr>
                </a:tc>
                <a:tc>
                  <a:txBody>
                    <a:bodyPr/>
                    <a:lstStyle/>
                    <a:p>
                      <a:pPr algn="r">
                        <a:spcAft>
                          <a:spcPts val="0"/>
                        </a:spcAft>
                      </a:pPr>
                      <a:r>
                        <a:rPr lang="en-US" sz="1800" kern="100">
                          <a:effectLst/>
                        </a:rPr>
                        <a:t>119.1827</a:t>
                      </a:r>
                      <a:endParaRPr lang="zh-TW" sz="1800" kern="100">
                        <a:effectLst/>
                        <a:latin typeface="新細明體"/>
                        <a:cs typeface="新細明體"/>
                      </a:endParaRPr>
                    </a:p>
                  </a:txBody>
                  <a:tcPr marL="68580" marR="68580" marT="0" marB="0">
                    <a:solidFill>
                      <a:schemeClr val="bg1"/>
                    </a:solidFill>
                  </a:tcPr>
                </a:tc>
              </a:tr>
              <a:tr h="503846">
                <a:tc>
                  <a:txBody>
                    <a:bodyPr/>
                    <a:lstStyle/>
                    <a:p>
                      <a:pPr>
                        <a:spcAft>
                          <a:spcPts val="0"/>
                        </a:spcAft>
                      </a:pPr>
                      <a:r>
                        <a:rPr lang="en-US" sz="1800" kern="100">
                          <a:effectLst/>
                        </a:rPr>
                        <a:t>competitive</a:t>
                      </a:r>
                      <a:endParaRPr lang="zh-TW" sz="1800" kern="100">
                        <a:effectLst/>
                        <a:latin typeface="新細明體"/>
                        <a:cs typeface="新細明體"/>
                      </a:endParaRPr>
                    </a:p>
                  </a:txBody>
                  <a:tcPr marL="68580" marR="68580" marT="0" marB="0">
                    <a:solidFill>
                      <a:schemeClr val="bg1"/>
                    </a:solidFill>
                  </a:tcPr>
                </a:tc>
                <a:tc>
                  <a:txBody>
                    <a:bodyPr/>
                    <a:lstStyle/>
                    <a:p>
                      <a:pPr algn="r">
                        <a:spcAft>
                          <a:spcPts val="0"/>
                        </a:spcAft>
                      </a:pPr>
                      <a:r>
                        <a:rPr lang="en-US" sz="1800" kern="100">
                          <a:effectLst/>
                        </a:rPr>
                        <a:t>125.7739</a:t>
                      </a:r>
                      <a:endParaRPr lang="zh-TW" sz="1800" kern="100">
                        <a:effectLst/>
                        <a:latin typeface="新細明體"/>
                        <a:cs typeface="新細明體"/>
                      </a:endParaRPr>
                    </a:p>
                  </a:txBody>
                  <a:tcPr marL="68580" marR="68580" marT="0" marB="0">
                    <a:solidFill>
                      <a:schemeClr val="bg1"/>
                    </a:solidFill>
                  </a:tcPr>
                </a:tc>
                <a:tc>
                  <a:txBody>
                    <a:bodyPr/>
                    <a:lstStyle/>
                    <a:p>
                      <a:pPr algn="r">
                        <a:spcAft>
                          <a:spcPts val="0"/>
                        </a:spcAft>
                      </a:pPr>
                      <a:r>
                        <a:rPr lang="en-US" sz="1800" kern="100">
                          <a:effectLst/>
                        </a:rPr>
                        <a:t>124.8534</a:t>
                      </a:r>
                      <a:endParaRPr lang="zh-TW" sz="1800" kern="100">
                        <a:effectLst/>
                        <a:latin typeface="新細明體"/>
                        <a:cs typeface="新細明體"/>
                      </a:endParaRPr>
                    </a:p>
                  </a:txBody>
                  <a:tcPr marL="68580" marR="68580" marT="0" marB="0">
                    <a:solidFill>
                      <a:schemeClr val="bg1"/>
                    </a:solidFill>
                  </a:tcPr>
                </a:tc>
                <a:tc>
                  <a:txBody>
                    <a:bodyPr/>
                    <a:lstStyle/>
                    <a:p>
                      <a:pPr algn="r">
                        <a:spcAft>
                          <a:spcPts val="0"/>
                        </a:spcAft>
                      </a:pPr>
                      <a:r>
                        <a:rPr lang="en-US" sz="1800" kern="100" dirty="0">
                          <a:effectLst/>
                        </a:rPr>
                        <a:t>121.2951</a:t>
                      </a:r>
                      <a:endParaRPr lang="zh-TW" sz="1800" kern="100" dirty="0">
                        <a:effectLst/>
                        <a:latin typeface="新細明體"/>
                        <a:cs typeface="新細明體"/>
                      </a:endParaRPr>
                    </a:p>
                  </a:txBody>
                  <a:tcPr marL="68580" marR="68580" marT="0" marB="0">
                    <a:solidFill>
                      <a:schemeClr val="bg1"/>
                    </a:solidFill>
                  </a:tcPr>
                </a:tc>
                <a:tc>
                  <a:txBody>
                    <a:bodyPr/>
                    <a:lstStyle/>
                    <a:p>
                      <a:pPr algn="r">
                        <a:spcAft>
                          <a:spcPts val="0"/>
                        </a:spcAft>
                      </a:pPr>
                      <a:r>
                        <a:rPr lang="en-US" sz="1800" kern="100" dirty="0">
                          <a:effectLst/>
                        </a:rPr>
                        <a:t>117.9518</a:t>
                      </a:r>
                      <a:endParaRPr lang="zh-TW" sz="1800" kern="100" dirty="0">
                        <a:effectLst/>
                        <a:latin typeface="新細明體"/>
                        <a:cs typeface="新細明體"/>
                      </a:endParaRPr>
                    </a:p>
                  </a:txBody>
                  <a:tcPr marL="68580" marR="68580" marT="0" marB="0">
                    <a:solidFill>
                      <a:schemeClr val="bg1"/>
                    </a:solidFill>
                  </a:tcPr>
                </a:tc>
                <a:tc>
                  <a:txBody>
                    <a:bodyPr/>
                    <a:lstStyle/>
                    <a:p>
                      <a:pPr algn="r">
                        <a:spcAft>
                          <a:spcPts val="0"/>
                        </a:spcAft>
                      </a:pPr>
                      <a:r>
                        <a:rPr lang="en-US" sz="1800" kern="100" dirty="0">
                          <a:effectLst/>
                        </a:rPr>
                        <a:t>115.2738</a:t>
                      </a:r>
                      <a:endParaRPr lang="zh-TW" sz="1800" kern="100" dirty="0">
                        <a:effectLst/>
                        <a:latin typeface="新細明體"/>
                        <a:cs typeface="新細明體"/>
                      </a:endParaRPr>
                    </a:p>
                  </a:txBody>
                  <a:tcPr marL="68580" marR="68580" marT="0" marB="0">
                    <a:solidFill>
                      <a:schemeClr val="bg1"/>
                    </a:solidFill>
                  </a:tcPr>
                </a:tc>
              </a:tr>
            </a:tbl>
          </a:graphicData>
        </a:graphic>
      </p:graphicFrame>
    </p:spTree>
    <p:extLst>
      <p:ext uri="{BB962C8B-B14F-4D97-AF65-F5344CB8AC3E}">
        <p14:creationId xmlns="" xmlns:p14="http://schemas.microsoft.com/office/powerpoint/2010/main" val="344398803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a:xfrm>
            <a:off x="1512791" y="274638"/>
            <a:ext cx="3610744" cy="922114"/>
          </a:xfrm>
          <a:prstGeom prst="rect">
            <a:avLst/>
          </a:prstGeom>
          <a:effectLst>
            <a:outerShdw blurRad="50800" dist="38100" dir="2700000" algn="tl" rotWithShape="0">
              <a:prstClr val="black">
                <a:alpha val="40000"/>
              </a:prstClr>
            </a:outerShdw>
          </a:effectLst>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TW" altLang="en-US" smtClean="0">
                <a:latin typeface="標楷體" pitchFamily="65" charset="-120"/>
                <a:ea typeface="標楷體" pitchFamily="65" charset="-120"/>
              </a:rPr>
              <a:t>敏感度分析</a:t>
            </a:r>
            <a:endParaRPr lang="zh-TW" altLang="en-US" dirty="0">
              <a:latin typeface="標楷體" pitchFamily="65" charset="-120"/>
              <a:ea typeface="標楷體" pitchFamily="65" charset="-120"/>
            </a:endParaRPr>
          </a:p>
        </p:txBody>
      </p:sp>
      <p:cxnSp>
        <p:nvCxnSpPr>
          <p:cNvPr id="5" name="直線接點 4"/>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pic>
        <p:nvPicPr>
          <p:cNvPr id="7" name="內容版面配置區 6"/>
          <p:cNvPicPr>
            <a:picLocks noGrp="1" noChangeAspect="1"/>
          </p:cNvPicPr>
          <p:nvPr>
            <p:ph idx="1"/>
          </p:nvPr>
        </p:nvPicPr>
        <p:blipFill rotWithShape="1">
          <a:blip r:embed="rId2" cstate="print">
            <a:extLst>
              <a:ext uri="{28A0092B-C50C-407E-A947-70E740481C1C}">
                <a14:useLocalDpi xmlns="" xmlns:a14="http://schemas.microsoft.com/office/drawing/2010/main" val="0"/>
              </a:ext>
            </a:extLst>
          </a:blip>
          <a:srcRect/>
          <a:stretch/>
        </p:blipFill>
        <p:spPr>
          <a:xfrm>
            <a:off x="543020" y="1340768"/>
            <a:ext cx="8028503" cy="3678930"/>
          </a:xfrm>
        </p:spPr>
      </p:pic>
      <p:graphicFrame>
        <p:nvGraphicFramePr>
          <p:cNvPr id="2" name="表格 1"/>
          <p:cNvGraphicFramePr>
            <a:graphicFrameLocks noGrp="1"/>
          </p:cNvGraphicFramePr>
          <p:nvPr>
            <p:extLst>
              <p:ext uri="{D42A27DB-BD31-4B8C-83A1-F6EECF244321}">
                <p14:modId xmlns="" xmlns:p14="http://schemas.microsoft.com/office/powerpoint/2010/main" val="1018542976"/>
              </p:ext>
            </p:extLst>
          </p:nvPr>
        </p:nvGraphicFramePr>
        <p:xfrm>
          <a:off x="1043608" y="4869160"/>
          <a:ext cx="7056784" cy="1800200"/>
        </p:xfrm>
        <a:graphic>
          <a:graphicData uri="http://schemas.openxmlformats.org/drawingml/2006/table">
            <a:tbl>
              <a:tblPr firstRow="1" firstCol="1" bandRow="1">
                <a:tableStyleId>{5940675A-B579-460E-94D1-54222C63F5DA}</a:tableStyleId>
              </a:tblPr>
              <a:tblGrid>
                <a:gridCol w="1304076"/>
                <a:gridCol w="1216204"/>
                <a:gridCol w="1152128"/>
                <a:gridCol w="1152128"/>
                <a:gridCol w="1080120"/>
                <a:gridCol w="1152128"/>
              </a:tblGrid>
              <a:tr h="288662">
                <a:tc>
                  <a:txBody>
                    <a:bodyPr/>
                    <a:lstStyle/>
                    <a:p>
                      <a:pPr>
                        <a:spcAft>
                          <a:spcPts val="0"/>
                        </a:spcAft>
                      </a:pPr>
                      <a:r>
                        <a:rPr lang="en-US" sz="1800" kern="100" dirty="0">
                          <a:effectLst/>
                        </a:rPr>
                        <a:t>CB value</a:t>
                      </a:r>
                      <a:endParaRPr lang="zh-TW" sz="1800" kern="100" dirty="0">
                        <a:effectLst/>
                        <a:latin typeface="新細明體"/>
                        <a:cs typeface="新細明體"/>
                      </a:endParaRPr>
                    </a:p>
                  </a:txBody>
                  <a:tcPr marL="68580" marR="68580" marT="0" marB="0">
                    <a:solidFill>
                      <a:schemeClr val="bg1"/>
                    </a:solidFill>
                  </a:tcPr>
                </a:tc>
                <a:tc>
                  <a:txBody>
                    <a:bodyPr/>
                    <a:lstStyle/>
                    <a:p>
                      <a:pPr algn="r">
                        <a:spcAft>
                          <a:spcPts val="0"/>
                        </a:spcAft>
                      </a:pPr>
                      <a:r>
                        <a:rPr lang="en-US" sz="1800" kern="100" dirty="0">
                          <a:effectLst/>
                        </a:rPr>
                        <a:t>0</a:t>
                      </a:r>
                      <a:endParaRPr lang="zh-TW" sz="1800" kern="100" dirty="0">
                        <a:effectLst/>
                        <a:latin typeface="新細明體"/>
                        <a:cs typeface="新細明體"/>
                      </a:endParaRPr>
                    </a:p>
                  </a:txBody>
                  <a:tcPr marL="68580" marR="68580" marT="0" marB="0">
                    <a:solidFill>
                      <a:schemeClr val="bg1"/>
                    </a:solidFill>
                  </a:tcPr>
                </a:tc>
                <a:tc>
                  <a:txBody>
                    <a:bodyPr/>
                    <a:lstStyle/>
                    <a:p>
                      <a:pPr algn="r">
                        <a:spcAft>
                          <a:spcPts val="0"/>
                        </a:spcAft>
                      </a:pPr>
                      <a:r>
                        <a:rPr lang="en-US" sz="1800" kern="100">
                          <a:effectLst/>
                        </a:rPr>
                        <a:t>0.01</a:t>
                      </a:r>
                      <a:endParaRPr lang="zh-TW" sz="1800" kern="100">
                        <a:effectLst/>
                        <a:latin typeface="新細明體"/>
                        <a:cs typeface="新細明體"/>
                      </a:endParaRPr>
                    </a:p>
                  </a:txBody>
                  <a:tcPr marL="68580" marR="68580" marT="0" marB="0">
                    <a:solidFill>
                      <a:schemeClr val="bg1"/>
                    </a:solidFill>
                  </a:tcPr>
                </a:tc>
                <a:tc>
                  <a:txBody>
                    <a:bodyPr/>
                    <a:lstStyle/>
                    <a:p>
                      <a:pPr algn="r">
                        <a:spcAft>
                          <a:spcPts val="0"/>
                        </a:spcAft>
                      </a:pPr>
                      <a:r>
                        <a:rPr lang="en-US" sz="1800" kern="100">
                          <a:effectLst/>
                        </a:rPr>
                        <a:t>0.05</a:t>
                      </a:r>
                      <a:endParaRPr lang="zh-TW" sz="1800" kern="100">
                        <a:effectLst/>
                        <a:latin typeface="新細明體"/>
                        <a:cs typeface="新細明體"/>
                      </a:endParaRPr>
                    </a:p>
                  </a:txBody>
                  <a:tcPr marL="68580" marR="68580" marT="0" marB="0">
                    <a:solidFill>
                      <a:schemeClr val="bg1"/>
                    </a:solidFill>
                  </a:tcPr>
                </a:tc>
                <a:tc>
                  <a:txBody>
                    <a:bodyPr/>
                    <a:lstStyle/>
                    <a:p>
                      <a:pPr algn="r">
                        <a:spcAft>
                          <a:spcPts val="0"/>
                        </a:spcAft>
                      </a:pPr>
                      <a:r>
                        <a:rPr lang="en-US" sz="1800" kern="100">
                          <a:effectLst/>
                        </a:rPr>
                        <a:t>0.1</a:t>
                      </a:r>
                      <a:endParaRPr lang="zh-TW" sz="1800" kern="100">
                        <a:effectLst/>
                        <a:latin typeface="新細明體"/>
                        <a:cs typeface="新細明體"/>
                      </a:endParaRPr>
                    </a:p>
                  </a:txBody>
                  <a:tcPr marL="68580" marR="68580" marT="0" marB="0">
                    <a:solidFill>
                      <a:schemeClr val="bg1"/>
                    </a:solidFill>
                  </a:tcPr>
                </a:tc>
                <a:tc>
                  <a:txBody>
                    <a:bodyPr/>
                    <a:lstStyle/>
                    <a:p>
                      <a:pPr algn="r">
                        <a:spcAft>
                          <a:spcPts val="0"/>
                        </a:spcAft>
                      </a:pPr>
                      <a:r>
                        <a:rPr lang="en-US" sz="1800" kern="100">
                          <a:effectLst/>
                        </a:rPr>
                        <a:t>0.15</a:t>
                      </a:r>
                      <a:endParaRPr lang="zh-TW" sz="1800" kern="100">
                        <a:effectLst/>
                        <a:latin typeface="新細明體"/>
                        <a:cs typeface="新細明體"/>
                      </a:endParaRPr>
                    </a:p>
                  </a:txBody>
                  <a:tcPr marL="68580" marR="68580" marT="0" marB="0">
                    <a:solidFill>
                      <a:schemeClr val="bg1"/>
                    </a:solidFill>
                  </a:tcPr>
                </a:tc>
              </a:tr>
              <a:tr h="503846">
                <a:tc>
                  <a:txBody>
                    <a:bodyPr/>
                    <a:lstStyle/>
                    <a:p>
                      <a:pPr>
                        <a:spcAft>
                          <a:spcPts val="0"/>
                        </a:spcAft>
                      </a:pPr>
                      <a:r>
                        <a:rPr lang="en-US" sz="1800" kern="100" dirty="0">
                          <a:effectLst/>
                        </a:rPr>
                        <a:t>block</a:t>
                      </a:r>
                      <a:endParaRPr lang="zh-TW" sz="1800" kern="100" dirty="0">
                        <a:effectLst/>
                        <a:latin typeface="新細明體"/>
                        <a:cs typeface="新細明體"/>
                      </a:endParaRPr>
                    </a:p>
                  </a:txBody>
                  <a:tcPr marL="68580" marR="68580" marT="0" marB="0">
                    <a:solidFill>
                      <a:schemeClr val="bg1"/>
                    </a:solidFill>
                  </a:tcPr>
                </a:tc>
                <a:tc>
                  <a:txBody>
                    <a:bodyPr/>
                    <a:lstStyle/>
                    <a:p>
                      <a:pPr algn="r">
                        <a:spcAft>
                          <a:spcPts val="0"/>
                        </a:spcAft>
                      </a:pPr>
                      <a:r>
                        <a:rPr lang="en-US" sz="1800" kern="100" dirty="0">
                          <a:effectLst/>
                        </a:rPr>
                        <a:t>126.4457</a:t>
                      </a:r>
                      <a:endParaRPr lang="zh-TW" sz="1800" kern="100" dirty="0">
                        <a:effectLst/>
                        <a:latin typeface="新細明體"/>
                        <a:cs typeface="新細明體"/>
                      </a:endParaRPr>
                    </a:p>
                  </a:txBody>
                  <a:tcPr marL="68580" marR="68580" marT="0" marB="0" anchor="ctr">
                    <a:solidFill>
                      <a:schemeClr val="bg1"/>
                    </a:solidFill>
                  </a:tcPr>
                </a:tc>
                <a:tc>
                  <a:txBody>
                    <a:bodyPr/>
                    <a:lstStyle/>
                    <a:p>
                      <a:pPr algn="r">
                        <a:spcAft>
                          <a:spcPts val="0"/>
                        </a:spcAft>
                      </a:pPr>
                      <a:r>
                        <a:rPr lang="en-US" sz="1800" kern="100" dirty="0">
                          <a:effectLst/>
                        </a:rPr>
                        <a:t>125.7754</a:t>
                      </a:r>
                      <a:endParaRPr lang="zh-TW" sz="1800" kern="100" dirty="0">
                        <a:effectLst/>
                        <a:latin typeface="新細明體"/>
                        <a:cs typeface="新細明體"/>
                      </a:endParaRPr>
                    </a:p>
                  </a:txBody>
                  <a:tcPr marL="68580" marR="68580" marT="0" marB="0" anchor="ctr">
                    <a:solidFill>
                      <a:schemeClr val="bg1"/>
                    </a:solidFill>
                  </a:tcPr>
                </a:tc>
                <a:tc>
                  <a:txBody>
                    <a:bodyPr/>
                    <a:lstStyle/>
                    <a:p>
                      <a:pPr algn="r">
                        <a:spcAft>
                          <a:spcPts val="0"/>
                        </a:spcAft>
                      </a:pPr>
                      <a:r>
                        <a:rPr lang="en-US" sz="1800" kern="100">
                          <a:effectLst/>
                        </a:rPr>
                        <a:t>122.9655</a:t>
                      </a:r>
                      <a:endParaRPr lang="zh-TW" sz="1800" kern="100">
                        <a:effectLst/>
                        <a:latin typeface="新細明體"/>
                        <a:cs typeface="新細明體"/>
                      </a:endParaRPr>
                    </a:p>
                  </a:txBody>
                  <a:tcPr marL="68580" marR="68580" marT="0" marB="0" anchor="ctr">
                    <a:solidFill>
                      <a:schemeClr val="bg1"/>
                    </a:solidFill>
                  </a:tcPr>
                </a:tc>
                <a:tc>
                  <a:txBody>
                    <a:bodyPr/>
                    <a:lstStyle/>
                    <a:p>
                      <a:pPr algn="r">
                        <a:spcAft>
                          <a:spcPts val="0"/>
                        </a:spcAft>
                      </a:pPr>
                      <a:r>
                        <a:rPr lang="en-US" sz="1800" kern="100">
                          <a:effectLst/>
                        </a:rPr>
                        <a:t>120.3361</a:t>
                      </a:r>
                      <a:endParaRPr lang="zh-TW" sz="1800" kern="100">
                        <a:effectLst/>
                        <a:latin typeface="新細明體"/>
                        <a:cs typeface="新細明體"/>
                      </a:endParaRPr>
                    </a:p>
                  </a:txBody>
                  <a:tcPr marL="68580" marR="68580" marT="0" marB="0" anchor="ctr">
                    <a:solidFill>
                      <a:schemeClr val="bg1"/>
                    </a:solidFill>
                  </a:tcPr>
                </a:tc>
                <a:tc>
                  <a:txBody>
                    <a:bodyPr/>
                    <a:lstStyle/>
                    <a:p>
                      <a:pPr algn="r">
                        <a:spcAft>
                          <a:spcPts val="0"/>
                        </a:spcAft>
                      </a:pPr>
                      <a:r>
                        <a:rPr lang="en-US" sz="1800" kern="100" dirty="0">
                          <a:effectLst/>
                        </a:rPr>
                        <a:t>118.4712</a:t>
                      </a:r>
                      <a:endParaRPr lang="zh-TW" sz="1800" kern="100" dirty="0">
                        <a:effectLst/>
                        <a:latin typeface="新細明體"/>
                        <a:cs typeface="新細明體"/>
                      </a:endParaRPr>
                    </a:p>
                  </a:txBody>
                  <a:tcPr marL="68580" marR="68580" marT="0" marB="0" anchor="ctr">
                    <a:solidFill>
                      <a:schemeClr val="bg1"/>
                    </a:solidFill>
                  </a:tcPr>
                </a:tc>
              </a:tr>
              <a:tr h="503846">
                <a:tc>
                  <a:txBody>
                    <a:bodyPr/>
                    <a:lstStyle/>
                    <a:p>
                      <a:pPr>
                        <a:spcAft>
                          <a:spcPts val="0"/>
                        </a:spcAft>
                      </a:pPr>
                      <a:r>
                        <a:rPr lang="en-US" sz="1800" kern="100">
                          <a:effectLst/>
                        </a:rPr>
                        <a:t>monopoly</a:t>
                      </a:r>
                      <a:endParaRPr lang="zh-TW" sz="1800" kern="100">
                        <a:effectLst/>
                        <a:latin typeface="新細明體"/>
                        <a:cs typeface="新細明體"/>
                      </a:endParaRPr>
                    </a:p>
                  </a:txBody>
                  <a:tcPr marL="68580" marR="68580" marT="0" marB="0">
                    <a:solidFill>
                      <a:schemeClr val="bg1"/>
                    </a:solidFill>
                  </a:tcPr>
                </a:tc>
                <a:tc>
                  <a:txBody>
                    <a:bodyPr/>
                    <a:lstStyle/>
                    <a:p>
                      <a:pPr algn="r">
                        <a:spcAft>
                          <a:spcPts val="0"/>
                        </a:spcAft>
                      </a:pPr>
                      <a:r>
                        <a:rPr lang="en-US" sz="1800" kern="100">
                          <a:effectLst/>
                        </a:rPr>
                        <a:t>130.672</a:t>
                      </a:r>
                      <a:endParaRPr lang="zh-TW" sz="1800" kern="100">
                        <a:effectLst/>
                        <a:latin typeface="新細明體"/>
                        <a:cs typeface="新細明體"/>
                      </a:endParaRPr>
                    </a:p>
                  </a:txBody>
                  <a:tcPr marL="68580" marR="68580" marT="0" marB="0" anchor="ctr">
                    <a:solidFill>
                      <a:schemeClr val="bg1"/>
                    </a:solidFill>
                  </a:tcPr>
                </a:tc>
                <a:tc>
                  <a:txBody>
                    <a:bodyPr/>
                    <a:lstStyle/>
                    <a:p>
                      <a:pPr algn="r">
                        <a:spcAft>
                          <a:spcPts val="0"/>
                        </a:spcAft>
                      </a:pPr>
                      <a:r>
                        <a:rPr lang="en-US" sz="1800" kern="100" dirty="0">
                          <a:effectLst/>
                        </a:rPr>
                        <a:t>129.5812</a:t>
                      </a:r>
                      <a:endParaRPr lang="zh-TW" sz="1800" kern="100" dirty="0">
                        <a:effectLst/>
                        <a:latin typeface="新細明體"/>
                        <a:cs typeface="新細明體"/>
                      </a:endParaRPr>
                    </a:p>
                  </a:txBody>
                  <a:tcPr marL="68580" marR="68580" marT="0" marB="0" anchor="ctr">
                    <a:solidFill>
                      <a:schemeClr val="bg1"/>
                    </a:solidFill>
                  </a:tcPr>
                </a:tc>
                <a:tc>
                  <a:txBody>
                    <a:bodyPr/>
                    <a:lstStyle/>
                    <a:p>
                      <a:pPr algn="r">
                        <a:spcAft>
                          <a:spcPts val="0"/>
                        </a:spcAft>
                      </a:pPr>
                      <a:r>
                        <a:rPr lang="en-US" sz="1800" kern="100" dirty="0">
                          <a:effectLst/>
                        </a:rPr>
                        <a:t>125.4704</a:t>
                      </a:r>
                      <a:endParaRPr lang="zh-TW" sz="1800" kern="100" dirty="0">
                        <a:effectLst/>
                        <a:latin typeface="新細明體"/>
                        <a:cs typeface="新細明體"/>
                      </a:endParaRPr>
                    </a:p>
                  </a:txBody>
                  <a:tcPr marL="68580" marR="68580" marT="0" marB="0" anchor="ctr">
                    <a:solidFill>
                      <a:schemeClr val="bg1"/>
                    </a:solidFill>
                  </a:tcPr>
                </a:tc>
                <a:tc>
                  <a:txBody>
                    <a:bodyPr/>
                    <a:lstStyle/>
                    <a:p>
                      <a:pPr algn="r">
                        <a:spcAft>
                          <a:spcPts val="0"/>
                        </a:spcAft>
                      </a:pPr>
                      <a:r>
                        <a:rPr lang="en-US" sz="1800" kern="100" dirty="0">
                          <a:effectLst/>
                        </a:rPr>
                        <a:t>121.7355</a:t>
                      </a:r>
                      <a:endParaRPr lang="zh-TW" sz="1800" kern="100" dirty="0">
                        <a:effectLst/>
                        <a:latin typeface="新細明體"/>
                        <a:cs typeface="新細明體"/>
                      </a:endParaRPr>
                    </a:p>
                  </a:txBody>
                  <a:tcPr marL="68580" marR="68580" marT="0" marB="0" anchor="ctr">
                    <a:solidFill>
                      <a:schemeClr val="bg1"/>
                    </a:solidFill>
                  </a:tcPr>
                </a:tc>
                <a:tc>
                  <a:txBody>
                    <a:bodyPr/>
                    <a:lstStyle/>
                    <a:p>
                      <a:pPr algn="r">
                        <a:spcAft>
                          <a:spcPts val="0"/>
                        </a:spcAft>
                      </a:pPr>
                      <a:r>
                        <a:rPr lang="en-US" sz="1800" kern="100" dirty="0">
                          <a:effectLst/>
                        </a:rPr>
                        <a:t>119.1827</a:t>
                      </a:r>
                      <a:endParaRPr lang="zh-TW" sz="1800" kern="100" dirty="0">
                        <a:effectLst/>
                        <a:latin typeface="新細明體"/>
                        <a:cs typeface="新細明體"/>
                      </a:endParaRPr>
                    </a:p>
                  </a:txBody>
                  <a:tcPr marL="68580" marR="68580" marT="0" marB="0" anchor="ctr">
                    <a:solidFill>
                      <a:schemeClr val="bg1"/>
                    </a:solidFill>
                  </a:tcPr>
                </a:tc>
              </a:tr>
              <a:tr h="503846">
                <a:tc>
                  <a:txBody>
                    <a:bodyPr/>
                    <a:lstStyle/>
                    <a:p>
                      <a:pPr>
                        <a:spcAft>
                          <a:spcPts val="0"/>
                        </a:spcAft>
                      </a:pPr>
                      <a:r>
                        <a:rPr lang="en-US" sz="1800" kern="100">
                          <a:effectLst/>
                        </a:rPr>
                        <a:t>competitive</a:t>
                      </a:r>
                      <a:endParaRPr lang="zh-TW" sz="1800" kern="100">
                        <a:effectLst/>
                        <a:latin typeface="新細明體"/>
                        <a:cs typeface="新細明體"/>
                      </a:endParaRPr>
                    </a:p>
                  </a:txBody>
                  <a:tcPr marL="68580" marR="68580" marT="0" marB="0">
                    <a:solidFill>
                      <a:schemeClr val="bg1"/>
                    </a:solidFill>
                  </a:tcPr>
                </a:tc>
                <a:tc>
                  <a:txBody>
                    <a:bodyPr/>
                    <a:lstStyle/>
                    <a:p>
                      <a:pPr algn="r">
                        <a:spcAft>
                          <a:spcPts val="0"/>
                        </a:spcAft>
                      </a:pPr>
                      <a:r>
                        <a:rPr lang="en-US" sz="1800" kern="100">
                          <a:effectLst/>
                        </a:rPr>
                        <a:t>124.3761</a:t>
                      </a:r>
                      <a:endParaRPr lang="zh-TW" sz="1800" kern="100">
                        <a:effectLst/>
                        <a:latin typeface="新細明體"/>
                        <a:cs typeface="新細明體"/>
                      </a:endParaRPr>
                    </a:p>
                  </a:txBody>
                  <a:tcPr marL="68580" marR="68580" marT="0" marB="0" anchor="ctr">
                    <a:solidFill>
                      <a:schemeClr val="bg1"/>
                    </a:solidFill>
                  </a:tcPr>
                </a:tc>
                <a:tc>
                  <a:txBody>
                    <a:bodyPr/>
                    <a:lstStyle/>
                    <a:p>
                      <a:pPr algn="r">
                        <a:spcAft>
                          <a:spcPts val="0"/>
                        </a:spcAft>
                      </a:pPr>
                      <a:r>
                        <a:rPr lang="en-US" sz="1800" kern="100">
                          <a:effectLst/>
                        </a:rPr>
                        <a:t>123.8588</a:t>
                      </a:r>
                      <a:endParaRPr lang="zh-TW" sz="1800" kern="100">
                        <a:effectLst/>
                        <a:latin typeface="新細明體"/>
                        <a:cs typeface="新細明體"/>
                      </a:endParaRPr>
                    </a:p>
                  </a:txBody>
                  <a:tcPr marL="68580" marR="68580" marT="0" marB="0" anchor="ctr">
                    <a:solidFill>
                      <a:schemeClr val="bg1"/>
                    </a:solidFill>
                  </a:tcPr>
                </a:tc>
                <a:tc>
                  <a:txBody>
                    <a:bodyPr/>
                    <a:lstStyle/>
                    <a:p>
                      <a:pPr algn="r">
                        <a:spcAft>
                          <a:spcPts val="0"/>
                        </a:spcAft>
                      </a:pPr>
                      <a:r>
                        <a:rPr lang="en-US" sz="1800" kern="100">
                          <a:effectLst/>
                        </a:rPr>
                        <a:t>121.8146</a:t>
                      </a:r>
                      <a:endParaRPr lang="zh-TW" sz="1800" kern="100">
                        <a:effectLst/>
                        <a:latin typeface="新細明體"/>
                        <a:cs typeface="新細明體"/>
                      </a:endParaRPr>
                    </a:p>
                  </a:txBody>
                  <a:tcPr marL="68580" marR="68580" marT="0" marB="0" anchor="ctr">
                    <a:solidFill>
                      <a:schemeClr val="bg1"/>
                    </a:solidFill>
                  </a:tcPr>
                </a:tc>
                <a:tc>
                  <a:txBody>
                    <a:bodyPr/>
                    <a:lstStyle/>
                    <a:p>
                      <a:pPr algn="r">
                        <a:spcAft>
                          <a:spcPts val="0"/>
                        </a:spcAft>
                      </a:pPr>
                      <a:r>
                        <a:rPr lang="en-US" sz="1800" kern="100">
                          <a:effectLst/>
                        </a:rPr>
                        <a:t>119.4626</a:t>
                      </a:r>
                      <a:endParaRPr lang="zh-TW" sz="1800" kern="100">
                        <a:effectLst/>
                        <a:latin typeface="新細明體"/>
                        <a:cs typeface="新細明體"/>
                      </a:endParaRPr>
                    </a:p>
                  </a:txBody>
                  <a:tcPr marL="68580" marR="68580" marT="0" marB="0" anchor="ctr">
                    <a:solidFill>
                      <a:schemeClr val="bg1"/>
                    </a:solidFill>
                  </a:tcPr>
                </a:tc>
                <a:tc>
                  <a:txBody>
                    <a:bodyPr/>
                    <a:lstStyle/>
                    <a:p>
                      <a:pPr algn="r">
                        <a:spcAft>
                          <a:spcPts val="0"/>
                        </a:spcAft>
                      </a:pPr>
                      <a:r>
                        <a:rPr lang="en-US" sz="1800" kern="100" dirty="0">
                          <a:effectLst/>
                        </a:rPr>
                        <a:t>117.7136</a:t>
                      </a:r>
                      <a:endParaRPr lang="zh-TW" sz="1800" kern="100" dirty="0">
                        <a:effectLst/>
                        <a:latin typeface="新細明體"/>
                        <a:cs typeface="新細明體"/>
                      </a:endParaRPr>
                    </a:p>
                  </a:txBody>
                  <a:tcPr marL="68580" marR="68580" marT="0" marB="0" anchor="ctr">
                    <a:solidFill>
                      <a:schemeClr val="bg1"/>
                    </a:solidFill>
                  </a:tcPr>
                </a:tc>
              </a:tr>
            </a:tbl>
          </a:graphicData>
        </a:graphic>
      </p:graphicFrame>
    </p:spTree>
    <p:extLst>
      <p:ext uri="{BB962C8B-B14F-4D97-AF65-F5344CB8AC3E}">
        <p14:creationId xmlns="" xmlns:p14="http://schemas.microsoft.com/office/powerpoint/2010/main" val="396514228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a:xfrm>
            <a:off x="1512791" y="274638"/>
            <a:ext cx="3610744" cy="922114"/>
          </a:xfrm>
          <a:prstGeom prst="rect">
            <a:avLst/>
          </a:prstGeom>
          <a:effectLst>
            <a:outerShdw blurRad="50800" dist="38100" dir="2700000" algn="tl" rotWithShape="0">
              <a:prstClr val="black">
                <a:alpha val="40000"/>
              </a:prstClr>
            </a:outerShdw>
          </a:effectLst>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TW" altLang="en-US" smtClean="0">
                <a:latin typeface="標楷體" pitchFamily="65" charset="-120"/>
                <a:ea typeface="標楷體" pitchFamily="65" charset="-120"/>
              </a:rPr>
              <a:t>敏感度分析</a:t>
            </a:r>
            <a:endParaRPr lang="zh-TW" altLang="en-US" dirty="0">
              <a:latin typeface="標楷體" pitchFamily="65" charset="-120"/>
              <a:ea typeface="標楷體" pitchFamily="65" charset="-120"/>
            </a:endParaRPr>
          </a:p>
        </p:txBody>
      </p:sp>
      <p:cxnSp>
        <p:nvCxnSpPr>
          <p:cNvPr id="5" name="直線接點 4"/>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pic>
        <p:nvPicPr>
          <p:cNvPr id="7" name="內容版面配置區 6"/>
          <p:cNvPicPr>
            <a:picLocks noGrp="1"/>
          </p:cNvPicPr>
          <p:nvPr>
            <p:ph idx="1"/>
          </p:nvPr>
        </p:nvPicPr>
        <p:blipFill rotWithShape="1">
          <a:blip r:embed="rId2" cstate="print">
            <a:extLst>
              <a:ext uri="{28A0092B-C50C-407E-A947-70E740481C1C}">
                <a14:useLocalDpi xmlns="" xmlns:a14="http://schemas.microsoft.com/office/drawing/2010/main" val="0"/>
              </a:ext>
            </a:extLst>
          </a:blip>
          <a:srcRect/>
          <a:stretch/>
        </p:blipFill>
        <p:spPr bwMode="auto">
          <a:xfrm>
            <a:off x="913504" y="1340768"/>
            <a:ext cx="7287536" cy="3299471"/>
          </a:xfrm>
          <a:prstGeom prst="rect">
            <a:avLst/>
          </a:prstGeom>
          <a:ln>
            <a:noFill/>
          </a:ln>
          <a:extLst>
            <a:ext uri="{53640926-AAD7-44D8-BBD7-CCE9431645EC}">
              <a14:shadowObscured xmlns="" xmlns:a14="http://schemas.microsoft.com/office/drawing/2010/main"/>
            </a:ext>
          </a:extLst>
        </p:spPr>
      </p:pic>
      <p:graphicFrame>
        <p:nvGraphicFramePr>
          <p:cNvPr id="8" name="表格 7"/>
          <p:cNvGraphicFramePr>
            <a:graphicFrameLocks noGrp="1"/>
          </p:cNvGraphicFramePr>
          <p:nvPr>
            <p:extLst>
              <p:ext uri="{D42A27DB-BD31-4B8C-83A1-F6EECF244321}">
                <p14:modId xmlns="" xmlns:p14="http://schemas.microsoft.com/office/powerpoint/2010/main" val="4251243831"/>
              </p:ext>
            </p:extLst>
          </p:nvPr>
        </p:nvGraphicFramePr>
        <p:xfrm>
          <a:off x="1259631" y="4653136"/>
          <a:ext cx="6543409" cy="1872208"/>
        </p:xfrm>
        <a:graphic>
          <a:graphicData uri="http://schemas.openxmlformats.org/drawingml/2006/table">
            <a:tbl>
              <a:tblPr firstRow="1" firstCol="1" bandRow="1">
                <a:tableStyleId>{5940675A-B579-460E-94D1-54222C63F5DA}</a:tableStyleId>
              </a:tblPr>
              <a:tblGrid>
                <a:gridCol w="1254619"/>
                <a:gridCol w="1057758"/>
                <a:gridCol w="1057758"/>
                <a:gridCol w="1057758"/>
                <a:gridCol w="1057758"/>
                <a:gridCol w="1057758"/>
              </a:tblGrid>
              <a:tr h="300208">
                <a:tc>
                  <a:txBody>
                    <a:bodyPr/>
                    <a:lstStyle/>
                    <a:p>
                      <a:pPr>
                        <a:spcAft>
                          <a:spcPts val="0"/>
                        </a:spcAft>
                      </a:pPr>
                      <a:r>
                        <a:rPr lang="en-US" sz="1800" kern="100" dirty="0">
                          <a:effectLst/>
                        </a:rPr>
                        <a:t>SB value</a:t>
                      </a:r>
                      <a:endParaRPr lang="zh-TW" sz="1800" kern="100" dirty="0">
                        <a:effectLst/>
                        <a:latin typeface="新細明體"/>
                        <a:cs typeface="新細明體"/>
                      </a:endParaRPr>
                    </a:p>
                  </a:txBody>
                  <a:tcPr marL="68580" marR="68580" marT="0" marB="0">
                    <a:solidFill>
                      <a:schemeClr val="bg1"/>
                    </a:solidFill>
                  </a:tcPr>
                </a:tc>
                <a:tc>
                  <a:txBody>
                    <a:bodyPr/>
                    <a:lstStyle/>
                    <a:p>
                      <a:pPr algn="r">
                        <a:spcAft>
                          <a:spcPts val="0"/>
                        </a:spcAft>
                      </a:pPr>
                      <a:r>
                        <a:rPr lang="en-US" sz="1800" kern="100">
                          <a:effectLst/>
                        </a:rPr>
                        <a:t>0</a:t>
                      </a:r>
                      <a:endParaRPr lang="zh-TW" sz="1800" kern="100">
                        <a:effectLst/>
                        <a:latin typeface="新細明體"/>
                        <a:cs typeface="新細明體"/>
                      </a:endParaRPr>
                    </a:p>
                  </a:txBody>
                  <a:tcPr marL="68580" marR="68580" marT="0" marB="0">
                    <a:solidFill>
                      <a:schemeClr val="bg1"/>
                    </a:solidFill>
                  </a:tcPr>
                </a:tc>
                <a:tc>
                  <a:txBody>
                    <a:bodyPr/>
                    <a:lstStyle/>
                    <a:p>
                      <a:pPr algn="r">
                        <a:spcAft>
                          <a:spcPts val="0"/>
                        </a:spcAft>
                      </a:pPr>
                      <a:r>
                        <a:rPr lang="en-US" sz="1800" kern="100">
                          <a:effectLst/>
                        </a:rPr>
                        <a:t>0.01</a:t>
                      </a:r>
                      <a:endParaRPr lang="zh-TW" sz="1800" kern="100">
                        <a:effectLst/>
                        <a:latin typeface="新細明體"/>
                        <a:cs typeface="新細明體"/>
                      </a:endParaRPr>
                    </a:p>
                  </a:txBody>
                  <a:tcPr marL="68580" marR="68580" marT="0" marB="0">
                    <a:solidFill>
                      <a:schemeClr val="bg1"/>
                    </a:solidFill>
                  </a:tcPr>
                </a:tc>
                <a:tc>
                  <a:txBody>
                    <a:bodyPr/>
                    <a:lstStyle/>
                    <a:p>
                      <a:pPr algn="r">
                        <a:spcAft>
                          <a:spcPts val="0"/>
                        </a:spcAft>
                      </a:pPr>
                      <a:r>
                        <a:rPr lang="en-US" sz="1800" kern="100">
                          <a:effectLst/>
                        </a:rPr>
                        <a:t>0.05</a:t>
                      </a:r>
                      <a:endParaRPr lang="zh-TW" sz="1800" kern="100">
                        <a:effectLst/>
                        <a:latin typeface="新細明體"/>
                        <a:cs typeface="新細明體"/>
                      </a:endParaRPr>
                    </a:p>
                  </a:txBody>
                  <a:tcPr marL="68580" marR="68580" marT="0" marB="0">
                    <a:solidFill>
                      <a:schemeClr val="bg1"/>
                    </a:solidFill>
                  </a:tcPr>
                </a:tc>
                <a:tc>
                  <a:txBody>
                    <a:bodyPr/>
                    <a:lstStyle/>
                    <a:p>
                      <a:pPr algn="r">
                        <a:spcAft>
                          <a:spcPts val="0"/>
                        </a:spcAft>
                      </a:pPr>
                      <a:r>
                        <a:rPr lang="en-US" sz="1800" kern="100">
                          <a:effectLst/>
                        </a:rPr>
                        <a:t>0.1</a:t>
                      </a:r>
                      <a:endParaRPr lang="zh-TW" sz="1800" kern="100">
                        <a:effectLst/>
                        <a:latin typeface="新細明體"/>
                        <a:cs typeface="新細明體"/>
                      </a:endParaRPr>
                    </a:p>
                  </a:txBody>
                  <a:tcPr marL="68580" marR="68580" marT="0" marB="0">
                    <a:solidFill>
                      <a:schemeClr val="bg1"/>
                    </a:solidFill>
                  </a:tcPr>
                </a:tc>
                <a:tc>
                  <a:txBody>
                    <a:bodyPr/>
                    <a:lstStyle/>
                    <a:p>
                      <a:pPr algn="r">
                        <a:spcAft>
                          <a:spcPts val="0"/>
                        </a:spcAft>
                      </a:pPr>
                      <a:r>
                        <a:rPr lang="en-US" sz="1800" kern="100">
                          <a:effectLst/>
                        </a:rPr>
                        <a:t>0.15</a:t>
                      </a:r>
                      <a:endParaRPr lang="zh-TW" sz="1800" kern="100">
                        <a:effectLst/>
                        <a:latin typeface="新細明體"/>
                        <a:cs typeface="新細明體"/>
                      </a:endParaRPr>
                    </a:p>
                  </a:txBody>
                  <a:tcPr marL="68580" marR="68580" marT="0" marB="0">
                    <a:solidFill>
                      <a:schemeClr val="bg1"/>
                    </a:solidFill>
                  </a:tcPr>
                </a:tc>
              </a:tr>
              <a:tr h="524000">
                <a:tc>
                  <a:txBody>
                    <a:bodyPr/>
                    <a:lstStyle/>
                    <a:p>
                      <a:pPr>
                        <a:spcAft>
                          <a:spcPts val="0"/>
                        </a:spcAft>
                      </a:pPr>
                      <a:r>
                        <a:rPr lang="en-US" sz="1800" kern="100" dirty="0">
                          <a:effectLst/>
                        </a:rPr>
                        <a:t>block</a:t>
                      </a:r>
                      <a:endParaRPr lang="zh-TW" sz="1800" kern="100" dirty="0">
                        <a:effectLst/>
                        <a:latin typeface="新細明體"/>
                        <a:cs typeface="新細明體"/>
                      </a:endParaRPr>
                    </a:p>
                  </a:txBody>
                  <a:tcPr marL="68580" marR="68580" marT="0" marB="0">
                    <a:solidFill>
                      <a:schemeClr val="bg1"/>
                    </a:solidFill>
                  </a:tcPr>
                </a:tc>
                <a:tc>
                  <a:txBody>
                    <a:bodyPr/>
                    <a:lstStyle/>
                    <a:p>
                      <a:pPr algn="r">
                        <a:spcAft>
                          <a:spcPts val="0"/>
                        </a:spcAft>
                      </a:pPr>
                      <a:r>
                        <a:rPr lang="en-US" sz="1800" kern="100" dirty="0">
                          <a:effectLst/>
                        </a:rPr>
                        <a:t>133.8461</a:t>
                      </a:r>
                      <a:endParaRPr lang="zh-TW" sz="1800" kern="100" dirty="0">
                        <a:effectLst/>
                        <a:latin typeface="新細明體"/>
                        <a:cs typeface="新細明體"/>
                      </a:endParaRPr>
                    </a:p>
                  </a:txBody>
                  <a:tcPr marL="68580" marR="68580" marT="0" marB="0" anchor="ctr">
                    <a:solidFill>
                      <a:schemeClr val="bg1"/>
                    </a:solidFill>
                  </a:tcPr>
                </a:tc>
                <a:tc>
                  <a:txBody>
                    <a:bodyPr/>
                    <a:lstStyle/>
                    <a:p>
                      <a:pPr algn="r">
                        <a:spcAft>
                          <a:spcPts val="0"/>
                        </a:spcAft>
                      </a:pPr>
                      <a:r>
                        <a:rPr lang="en-US" sz="1800" kern="100" dirty="0">
                          <a:effectLst/>
                        </a:rPr>
                        <a:t>127.9824</a:t>
                      </a:r>
                      <a:endParaRPr lang="zh-TW" sz="1800" kern="100" dirty="0">
                        <a:effectLst/>
                        <a:latin typeface="新細明體"/>
                        <a:cs typeface="新細明體"/>
                      </a:endParaRPr>
                    </a:p>
                  </a:txBody>
                  <a:tcPr marL="68580" marR="68580" marT="0" marB="0" anchor="ctr">
                    <a:solidFill>
                      <a:schemeClr val="bg1"/>
                    </a:solidFill>
                  </a:tcPr>
                </a:tc>
                <a:tc>
                  <a:txBody>
                    <a:bodyPr/>
                    <a:lstStyle/>
                    <a:p>
                      <a:pPr algn="r">
                        <a:spcAft>
                          <a:spcPts val="0"/>
                        </a:spcAft>
                      </a:pPr>
                      <a:r>
                        <a:rPr lang="en-US" sz="1800" kern="100">
                          <a:effectLst/>
                        </a:rPr>
                        <a:t>106.7104</a:t>
                      </a:r>
                      <a:endParaRPr lang="zh-TW" sz="1800" kern="100">
                        <a:effectLst/>
                        <a:latin typeface="新細明體"/>
                        <a:cs typeface="新細明體"/>
                      </a:endParaRPr>
                    </a:p>
                  </a:txBody>
                  <a:tcPr marL="68580" marR="68580" marT="0" marB="0" anchor="ctr">
                    <a:solidFill>
                      <a:schemeClr val="bg1"/>
                    </a:solidFill>
                  </a:tcPr>
                </a:tc>
                <a:tc>
                  <a:txBody>
                    <a:bodyPr/>
                    <a:lstStyle/>
                    <a:p>
                      <a:pPr algn="r">
                        <a:spcAft>
                          <a:spcPts val="0"/>
                        </a:spcAft>
                      </a:pPr>
                      <a:r>
                        <a:rPr lang="en-US" sz="1800" kern="100">
                          <a:effectLst/>
                        </a:rPr>
                        <a:t>84.86539</a:t>
                      </a:r>
                      <a:endParaRPr lang="zh-TW" sz="1800" kern="100">
                        <a:effectLst/>
                        <a:latin typeface="新細明體"/>
                        <a:cs typeface="新細明體"/>
                      </a:endParaRPr>
                    </a:p>
                  </a:txBody>
                  <a:tcPr marL="68580" marR="68580" marT="0" marB="0" anchor="ctr">
                    <a:solidFill>
                      <a:schemeClr val="bg1"/>
                    </a:solidFill>
                  </a:tcPr>
                </a:tc>
                <a:tc>
                  <a:txBody>
                    <a:bodyPr/>
                    <a:lstStyle/>
                    <a:p>
                      <a:pPr algn="r">
                        <a:spcAft>
                          <a:spcPts val="0"/>
                        </a:spcAft>
                      </a:pPr>
                      <a:r>
                        <a:rPr lang="en-US" sz="1800" kern="100">
                          <a:effectLst/>
                        </a:rPr>
                        <a:t>67.63817</a:t>
                      </a:r>
                      <a:endParaRPr lang="zh-TW" sz="1800" kern="100">
                        <a:effectLst/>
                        <a:latin typeface="新細明體"/>
                        <a:cs typeface="新細明體"/>
                      </a:endParaRPr>
                    </a:p>
                  </a:txBody>
                  <a:tcPr marL="68580" marR="68580" marT="0" marB="0" anchor="ctr">
                    <a:solidFill>
                      <a:schemeClr val="bg1"/>
                    </a:solidFill>
                  </a:tcPr>
                </a:tc>
              </a:tr>
              <a:tr h="524000">
                <a:tc>
                  <a:txBody>
                    <a:bodyPr/>
                    <a:lstStyle/>
                    <a:p>
                      <a:pPr>
                        <a:spcAft>
                          <a:spcPts val="0"/>
                        </a:spcAft>
                      </a:pPr>
                      <a:r>
                        <a:rPr lang="en-US" sz="1800" kern="100">
                          <a:effectLst/>
                        </a:rPr>
                        <a:t>monopoly</a:t>
                      </a:r>
                      <a:endParaRPr lang="zh-TW" sz="1800" kern="100">
                        <a:effectLst/>
                        <a:latin typeface="新細明體"/>
                        <a:cs typeface="新細明體"/>
                      </a:endParaRPr>
                    </a:p>
                  </a:txBody>
                  <a:tcPr marL="68580" marR="68580" marT="0" marB="0">
                    <a:solidFill>
                      <a:schemeClr val="bg1"/>
                    </a:solidFill>
                  </a:tcPr>
                </a:tc>
                <a:tc>
                  <a:txBody>
                    <a:bodyPr/>
                    <a:lstStyle/>
                    <a:p>
                      <a:pPr algn="r">
                        <a:spcAft>
                          <a:spcPts val="0"/>
                        </a:spcAft>
                      </a:pPr>
                      <a:r>
                        <a:rPr lang="en-US" sz="1800" kern="100">
                          <a:effectLst/>
                        </a:rPr>
                        <a:t>133.8461</a:t>
                      </a:r>
                      <a:endParaRPr lang="zh-TW" sz="1800" kern="100">
                        <a:effectLst/>
                        <a:latin typeface="新細明體"/>
                        <a:cs typeface="新細明體"/>
                      </a:endParaRPr>
                    </a:p>
                  </a:txBody>
                  <a:tcPr marL="68580" marR="68580" marT="0" marB="0" anchor="ctr">
                    <a:solidFill>
                      <a:schemeClr val="bg1"/>
                    </a:solidFill>
                  </a:tcPr>
                </a:tc>
                <a:tc>
                  <a:txBody>
                    <a:bodyPr/>
                    <a:lstStyle/>
                    <a:p>
                      <a:pPr algn="r">
                        <a:spcAft>
                          <a:spcPts val="0"/>
                        </a:spcAft>
                      </a:pPr>
                      <a:r>
                        <a:rPr lang="en-US" sz="1800" kern="100" dirty="0">
                          <a:effectLst/>
                        </a:rPr>
                        <a:t>127.9824</a:t>
                      </a:r>
                      <a:endParaRPr lang="zh-TW" sz="1800" kern="100" dirty="0">
                        <a:effectLst/>
                        <a:latin typeface="新細明體"/>
                        <a:cs typeface="新細明體"/>
                      </a:endParaRPr>
                    </a:p>
                  </a:txBody>
                  <a:tcPr marL="68580" marR="68580" marT="0" marB="0" anchor="ctr">
                    <a:solidFill>
                      <a:schemeClr val="bg1"/>
                    </a:solidFill>
                  </a:tcPr>
                </a:tc>
                <a:tc>
                  <a:txBody>
                    <a:bodyPr/>
                    <a:lstStyle/>
                    <a:p>
                      <a:pPr algn="r">
                        <a:spcAft>
                          <a:spcPts val="0"/>
                        </a:spcAft>
                      </a:pPr>
                      <a:r>
                        <a:rPr lang="en-US" sz="1800" kern="100" dirty="0">
                          <a:effectLst/>
                        </a:rPr>
                        <a:t>106.7104</a:t>
                      </a:r>
                      <a:endParaRPr lang="zh-TW" sz="1800" kern="100" dirty="0">
                        <a:effectLst/>
                        <a:latin typeface="新細明體"/>
                        <a:cs typeface="新細明體"/>
                      </a:endParaRPr>
                    </a:p>
                  </a:txBody>
                  <a:tcPr marL="68580" marR="68580" marT="0" marB="0" anchor="ctr">
                    <a:solidFill>
                      <a:schemeClr val="bg1"/>
                    </a:solidFill>
                  </a:tcPr>
                </a:tc>
                <a:tc>
                  <a:txBody>
                    <a:bodyPr/>
                    <a:lstStyle/>
                    <a:p>
                      <a:pPr algn="r">
                        <a:spcAft>
                          <a:spcPts val="0"/>
                        </a:spcAft>
                      </a:pPr>
                      <a:r>
                        <a:rPr lang="en-US" sz="1800" kern="100" dirty="0">
                          <a:effectLst/>
                        </a:rPr>
                        <a:t>84.86539</a:t>
                      </a:r>
                      <a:endParaRPr lang="zh-TW" sz="1800" kern="100" dirty="0">
                        <a:effectLst/>
                        <a:latin typeface="新細明體"/>
                        <a:cs typeface="新細明體"/>
                      </a:endParaRPr>
                    </a:p>
                  </a:txBody>
                  <a:tcPr marL="68580" marR="68580" marT="0" marB="0" anchor="ctr">
                    <a:solidFill>
                      <a:schemeClr val="bg1"/>
                    </a:solidFill>
                  </a:tcPr>
                </a:tc>
                <a:tc>
                  <a:txBody>
                    <a:bodyPr/>
                    <a:lstStyle/>
                    <a:p>
                      <a:pPr algn="r">
                        <a:spcAft>
                          <a:spcPts val="0"/>
                        </a:spcAft>
                      </a:pPr>
                      <a:r>
                        <a:rPr lang="en-US" sz="1800" kern="100">
                          <a:effectLst/>
                        </a:rPr>
                        <a:t>67.63817</a:t>
                      </a:r>
                      <a:endParaRPr lang="zh-TW" sz="1800" kern="100">
                        <a:effectLst/>
                        <a:latin typeface="新細明體"/>
                        <a:cs typeface="新細明體"/>
                      </a:endParaRPr>
                    </a:p>
                  </a:txBody>
                  <a:tcPr marL="68580" marR="68580" marT="0" marB="0" anchor="ctr">
                    <a:solidFill>
                      <a:schemeClr val="bg1"/>
                    </a:solidFill>
                  </a:tcPr>
                </a:tc>
              </a:tr>
              <a:tr h="524000">
                <a:tc>
                  <a:txBody>
                    <a:bodyPr/>
                    <a:lstStyle/>
                    <a:p>
                      <a:pPr>
                        <a:spcAft>
                          <a:spcPts val="0"/>
                        </a:spcAft>
                      </a:pPr>
                      <a:r>
                        <a:rPr lang="en-US" sz="1800" kern="100">
                          <a:effectLst/>
                        </a:rPr>
                        <a:t>competitive</a:t>
                      </a:r>
                      <a:endParaRPr lang="zh-TW" sz="1800" kern="100">
                        <a:effectLst/>
                        <a:latin typeface="新細明體"/>
                        <a:cs typeface="新細明體"/>
                      </a:endParaRPr>
                    </a:p>
                  </a:txBody>
                  <a:tcPr marL="68580" marR="68580" marT="0" marB="0">
                    <a:solidFill>
                      <a:schemeClr val="bg1"/>
                    </a:solidFill>
                  </a:tcPr>
                </a:tc>
                <a:tc>
                  <a:txBody>
                    <a:bodyPr/>
                    <a:lstStyle/>
                    <a:p>
                      <a:pPr algn="r">
                        <a:spcAft>
                          <a:spcPts val="0"/>
                        </a:spcAft>
                      </a:pPr>
                      <a:r>
                        <a:rPr lang="en-US" sz="1800" kern="100">
                          <a:effectLst/>
                        </a:rPr>
                        <a:t>131.8679</a:t>
                      </a:r>
                      <a:endParaRPr lang="zh-TW" sz="1800" kern="100">
                        <a:effectLst/>
                        <a:latin typeface="新細明體"/>
                        <a:cs typeface="新細明體"/>
                      </a:endParaRPr>
                    </a:p>
                  </a:txBody>
                  <a:tcPr marL="68580" marR="68580" marT="0" marB="0" anchor="ctr">
                    <a:solidFill>
                      <a:schemeClr val="bg1"/>
                    </a:solidFill>
                  </a:tcPr>
                </a:tc>
                <a:tc>
                  <a:txBody>
                    <a:bodyPr/>
                    <a:lstStyle/>
                    <a:p>
                      <a:pPr algn="r">
                        <a:spcAft>
                          <a:spcPts val="0"/>
                        </a:spcAft>
                      </a:pPr>
                      <a:r>
                        <a:rPr lang="en-US" sz="1800" kern="100">
                          <a:effectLst/>
                        </a:rPr>
                        <a:t>126.1923</a:t>
                      </a:r>
                      <a:endParaRPr lang="zh-TW" sz="1800" kern="100">
                        <a:effectLst/>
                        <a:latin typeface="新細明體"/>
                        <a:cs typeface="新細明體"/>
                      </a:endParaRPr>
                    </a:p>
                  </a:txBody>
                  <a:tcPr marL="68580" marR="68580" marT="0" marB="0" anchor="ctr">
                    <a:solidFill>
                      <a:schemeClr val="bg1"/>
                    </a:solidFill>
                  </a:tcPr>
                </a:tc>
                <a:tc>
                  <a:txBody>
                    <a:bodyPr/>
                    <a:lstStyle/>
                    <a:p>
                      <a:pPr algn="r">
                        <a:spcAft>
                          <a:spcPts val="0"/>
                        </a:spcAft>
                      </a:pPr>
                      <a:r>
                        <a:rPr lang="en-US" sz="1800" kern="100">
                          <a:effectLst/>
                        </a:rPr>
                        <a:t>105.6276</a:t>
                      </a:r>
                      <a:endParaRPr lang="zh-TW" sz="1800" kern="100">
                        <a:effectLst/>
                        <a:latin typeface="新細明體"/>
                        <a:cs typeface="新細明體"/>
                      </a:endParaRPr>
                    </a:p>
                  </a:txBody>
                  <a:tcPr marL="68580" marR="68580" marT="0" marB="0" anchor="ctr">
                    <a:solidFill>
                      <a:schemeClr val="bg1"/>
                    </a:solidFill>
                  </a:tcPr>
                </a:tc>
                <a:tc>
                  <a:txBody>
                    <a:bodyPr/>
                    <a:lstStyle/>
                    <a:p>
                      <a:pPr algn="r">
                        <a:spcAft>
                          <a:spcPts val="0"/>
                        </a:spcAft>
                      </a:pPr>
                      <a:r>
                        <a:rPr lang="en-US" sz="1800" kern="100" dirty="0">
                          <a:effectLst/>
                        </a:rPr>
                        <a:t>84.35065</a:t>
                      </a:r>
                      <a:endParaRPr lang="zh-TW" sz="1800" kern="100" dirty="0">
                        <a:effectLst/>
                        <a:latin typeface="新細明體"/>
                        <a:cs typeface="新細明體"/>
                      </a:endParaRPr>
                    </a:p>
                  </a:txBody>
                  <a:tcPr marL="68580" marR="68580" marT="0" marB="0" anchor="ctr">
                    <a:solidFill>
                      <a:schemeClr val="bg1"/>
                    </a:solidFill>
                  </a:tcPr>
                </a:tc>
                <a:tc>
                  <a:txBody>
                    <a:bodyPr/>
                    <a:lstStyle/>
                    <a:p>
                      <a:pPr algn="r">
                        <a:spcAft>
                          <a:spcPts val="0"/>
                        </a:spcAft>
                      </a:pPr>
                      <a:r>
                        <a:rPr lang="en-US" sz="1800" kern="100" dirty="0">
                          <a:effectLst/>
                        </a:rPr>
                        <a:t>67.39439</a:t>
                      </a:r>
                      <a:endParaRPr lang="zh-TW" sz="1800" kern="100" dirty="0">
                        <a:effectLst/>
                        <a:latin typeface="新細明體"/>
                        <a:cs typeface="新細明體"/>
                      </a:endParaRPr>
                    </a:p>
                  </a:txBody>
                  <a:tcPr marL="68580" marR="68580" marT="0" marB="0" anchor="ctr">
                    <a:solidFill>
                      <a:schemeClr val="bg1"/>
                    </a:solidFill>
                  </a:tcPr>
                </a:tc>
              </a:tr>
            </a:tbl>
          </a:graphicData>
        </a:graphic>
      </p:graphicFrame>
    </p:spTree>
    <p:extLst>
      <p:ext uri="{BB962C8B-B14F-4D97-AF65-F5344CB8AC3E}">
        <p14:creationId xmlns="" xmlns:p14="http://schemas.microsoft.com/office/powerpoint/2010/main" val="3965142285"/>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a:xfrm>
            <a:off x="1512791" y="274638"/>
            <a:ext cx="3610744" cy="922114"/>
          </a:xfrm>
          <a:prstGeom prst="rect">
            <a:avLst/>
          </a:prstGeom>
          <a:effectLst>
            <a:outerShdw blurRad="50800" dist="38100" dir="2700000" algn="tl" rotWithShape="0">
              <a:prstClr val="black">
                <a:alpha val="40000"/>
              </a:prstClr>
            </a:outerShdw>
          </a:effectLst>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TW" altLang="en-US" smtClean="0">
                <a:latin typeface="標楷體" pitchFamily="65" charset="-120"/>
                <a:ea typeface="標楷體" pitchFamily="65" charset="-120"/>
              </a:rPr>
              <a:t>敏感度分析</a:t>
            </a:r>
            <a:endParaRPr lang="zh-TW" altLang="en-US" dirty="0">
              <a:latin typeface="標楷體" pitchFamily="65" charset="-120"/>
              <a:ea typeface="標楷體" pitchFamily="65" charset="-120"/>
            </a:endParaRPr>
          </a:p>
        </p:txBody>
      </p:sp>
      <p:cxnSp>
        <p:nvCxnSpPr>
          <p:cNvPr id="5" name="直線接點 4"/>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pic>
        <p:nvPicPr>
          <p:cNvPr id="7" name="內容版面配置區 6"/>
          <p:cNvPicPr>
            <a:picLocks noGrp="1"/>
          </p:cNvPicPr>
          <p:nvPr>
            <p:ph idx="1"/>
          </p:nvPr>
        </p:nvPicPr>
        <p:blipFill rotWithShape="1">
          <a:blip r:embed="rId2" cstate="print">
            <a:extLst>
              <a:ext uri="{28A0092B-C50C-407E-A947-70E740481C1C}">
                <a14:useLocalDpi xmlns="" xmlns:a14="http://schemas.microsoft.com/office/drawing/2010/main" val="0"/>
              </a:ext>
            </a:extLst>
          </a:blip>
          <a:srcRect/>
          <a:stretch/>
        </p:blipFill>
        <p:spPr bwMode="auto">
          <a:xfrm>
            <a:off x="1065272" y="1340768"/>
            <a:ext cx="7251143" cy="3384376"/>
          </a:xfrm>
          <a:prstGeom prst="rect">
            <a:avLst/>
          </a:prstGeom>
          <a:ln>
            <a:noFill/>
          </a:ln>
          <a:extLst>
            <a:ext uri="{53640926-AAD7-44D8-BBD7-CCE9431645EC}">
              <a14:shadowObscured xmlns="" xmlns:a14="http://schemas.microsoft.com/office/drawing/2010/main"/>
            </a:ext>
          </a:extLst>
        </p:spPr>
      </p:pic>
      <p:graphicFrame>
        <p:nvGraphicFramePr>
          <p:cNvPr id="2" name="表格 1"/>
          <p:cNvGraphicFramePr>
            <a:graphicFrameLocks noGrp="1"/>
          </p:cNvGraphicFramePr>
          <p:nvPr>
            <p:extLst>
              <p:ext uri="{D42A27DB-BD31-4B8C-83A1-F6EECF244321}">
                <p14:modId xmlns="" xmlns:p14="http://schemas.microsoft.com/office/powerpoint/2010/main" val="2163642213"/>
              </p:ext>
            </p:extLst>
          </p:nvPr>
        </p:nvGraphicFramePr>
        <p:xfrm>
          <a:off x="1331639" y="4653136"/>
          <a:ext cx="6480719" cy="1800200"/>
        </p:xfrm>
        <a:graphic>
          <a:graphicData uri="http://schemas.openxmlformats.org/drawingml/2006/table">
            <a:tbl>
              <a:tblPr firstRow="1" firstCol="1" bandRow="1">
                <a:tableStyleId>{5940675A-B579-460E-94D1-54222C63F5DA}</a:tableStyleId>
              </a:tblPr>
              <a:tblGrid>
                <a:gridCol w="1266348"/>
                <a:gridCol w="1023875"/>
                <a:gridCol w="1047624"/>
                <a:gridCol w="1047624"/>
                <a:gridCol w="1047624"/>
                <a:gridCol w="1047624"/>
              </a:tblGrid>
              <a:tr h="288662">
                <a:tc>
                  <a:txBody>
                    <a:bodyPr/>
                    <a:lstStyle/>
                    <a:p>
                      <a:pPr>
                        <a:spcAft>
                          <a:spcPts val="0"/>
                        </a:spcAft>
                      </a:pPr>
                      <a:r>
                        <a:rPr lang="en-US" sz="1800" kern="100" dirty="0">
                          <a:effectLst/>
                        </a:rPr>
                        <a:t>SB value</a:t>
                      </a:r>
                      <a:endParaRPr lang="zh-TW" sz="1800" kern="100" dirty="0">
                        <a:effectLst/>
                        <a:latin typeface="新細明體"/>
                        <a:cs typeface="新細明體"/>
                      </a:endParaRPr>
                    </a:p>
                  </a:txBody>
                  <a:tcPr marL="68580" marR="68580" marT="0" marB="0">
                    <a:solidFill>
                      <a:schemeClr val="bg1"/>
                    </a:solidFill>
                  </a:tcPr>
                </a:tc>
                <a:tc>
                  <a:txBody>
                    <a:bodyPr/>
                    <a:lstStyle/>
                    <a:p>
                      <a:pPr algn="r">
                        <a:spcAft>
                          <a:spcPts val="0"/>
                        </a:spcAft>
                      </a:pPr>
                      <a:r>
                        <a:rPr lang="en-US" sz="1800" kern="100">
                          <a:effectLst/>
                        </a:rPr>
                        <a:t>0</a:t>
                      </a:r>
                      <a:endParaRPr lang="zh-TW" sz="1800" kern="100">
                        <a:effectLst/>
                        <a:latin typeface="新細明體"/>
                        <a:cs typeface="新細明體"/>
                      </a:endParaRPr>
                    </a:p>
                  </a:txBody>
                  <a:tcPr marL="68580" marR="68580" marT="0" marB="0">
                    <a:solidFill>
                      <a:schemeClr val="bg1"/>
                    </a:solidFill>
                  </a:tcPr>
                </a:tc>
                <a:tc>
                  <a:txBody>
                    <a:bodyPr/>
                    <a:lstStyle/>
                    <a:p>
                      <a:pPr algn="r">
                        <a:spcAft>
                          <a:spcPts val="0"/>
                        </a:spcAft>
                      </a:pPr>
                      <a:r>
                        <a:rPr lang="en-US" sz="1800" kern="100">
                          <a:effectLst/>
                        </a:rPr>
                        <a:t>0.01</a:t>
                      </a:r>
                      <a:endParaRPr lang="zh-TW" sz="1800" kern="100">
                        <a:effectLst/>
                        <a:latin typeface="新細明體"/>
                        <a:cs typeface="新細明體"/>
                      </a:endParaRPr>
                    </a:p>
                  </a:txBody>
                  <a:tcPr marL="68580" marR="68580" marT="0" marB="0">
                    <a:solidFill>
                      <a:schemeClr val="bg1"/>
                    </a:solidFill>
                  </a:tcPr>
                </a:tc>
                <a:tc>
                  <a:txBody>
                    <a:bodyPr/>
                    <a:lstStyle/>
                    <a:p>
                      <a:pPr algn="r">
                        <a:spcAft>
                          <a:spcPts val="0"/>
                        </a:spcAft>
                      </a:pPr>
                      <a:r>
                        <a:rPr lang="en-US" sz="1800" kern="100">
                          <a:effectLst/>
                        </a:rPr>
                        <a:t>0.05</a:t>
                      </a:r>
                      <a:endParaRPr lang="zh-TW" sz="1800" kern="100">
                        <a:effectLst/>
                        <a:latin typeface="新細明體"/>
                        <a:cs typeface="新細明體"/>
                      </a:endParaRPr>
                    </a:p>
                  </a:txBody>
                  <a:tcPr marL="68580" marR="68580" marT="0" marB="0">
                    <a:solidFill>
                      <a:schemeClr val="bg1"/>
                    </a:solidFill>
                  </a:tcPr>
                </a:tc>
                <a:tc>
                  <a:txBody>
                    <a:bodyPr/>
                    <a:lstStyle/>
                    <a:p>
                      <a:pPr algn="r">
                        <a:spcAft>
                          <a:spcPts val="0"/>
                        </a:spcAft>
                      </a:pPr>
                      <a:r>
                        <a:rPr lang="en-US" sz="1800" kern="100">
                          <a:effectLst/>
                        </a:rPr>
                        <a:t>0.1</a:t>
                      </a:r>
                      <a:endParaRPr lang="zh-TW" sz="1800" kern="100">
                        <a:effectLst/>
                        <a:latin typeface="新細明體"/>
                        <a:cs typeface="新細明體"/>
                      </a:endParaRPr>
                    </a:p>
                  </a:txBody>
                  <a:tcPr marL="68580" marR="68580" marT="0" marB="0">
                    <a:solidFill>
                      <a:schemeClr val="bg1"/>
                    </a:solidFill>
                  </a:tcPr>
                </a:tc>
                <a:tc>
                  <a:txBody>
                    <a:bodyPr/>
                    <a:lstStyle/>
                    <a:p>
                      <a:pPr algn="r">
                        <a:spcAft>
                          <a:spcPts val="0"/>
                        </a:spcAft>
                      </a:pPr>
                      <a:r>
                        <a:rPr lang="en-US" sz="1800" kern="100">
                          <a:effectLst/>
                        </a:rPr>
                        <a:t>0.15</a:t>
                      </a:r>
                      <a:endParaRPr lang="zh-TW" sz="1800" kern="100">
                        <a:effectLst/>
                        <a:latin typeface="新細明體"/>
                        <a:cs typeface="新細明體"/>
                      </a:endParaRPr>
                    </a:p>
                  </a:txBody>
                  <a:tcPr marL="68580" marR="68580" marT="0" marB="0">
                    <a:solidFill>
                      <a:schemeClr val="bg1"/>
                    </a:solidFill>
                  </a:tcPr>
                </a:tc>
              </a:tr>
              <a:tr h="503846">
                <a:tc>
                  <a:txBody>
                    <a:bodyPr/>
                    <a:lstStyle/>
                    <a:p>
                      <a:pPr>
                        <a:spcAft>
                          <a:spcPts val="0"/>
                        </a:spcAft>
                      </a:pPr>
                      <a:r>
                        <a:rPr lang="en-US" sz="1800" kern="100" dirty="0">
                          <a:effectLst/>
                        </a:rPr>
                        <a:t>block</a:t>
                      </a:r>
                      <a:endParaRPr lang="zh-TW" sz="1800" kern="100" dirty="0">
                        <a:effectLst/>
                        <a:latin typeface="新細明體"/>
                        <a:cs typeface="新細明體"/>
                      </a:endParaRPr>
                    </a:p>
                  </a:txBody>
                  <a:tcPr marL="68580" marR="68580" marT="0" marB="0">
                    <a:solidFill>
                      <a:schemeClr val="bg1"/>
                    </a:solidFill>
                  </a:tcPr>
                </a:tc>
                <a:tc>
                  <a:txBody>
                    <a:bodyPr/>
                    <a:lstStyle/>
                    <a:p>
                      <a:pPr marL="0" algn="l" defTabSz="914400" rtl="0" eaLnBrk="1" latinLnBrk="0" hangingPunct="1">
                        <a:spcAft>
                          <a:spcPts val="0"/>
                        </a:spcAft>
                      </a:pPr>
                      <a:r>
                        <a:rPr lang="en-US" sz="1800" kern="100" dirty="0">
                          <a:solidFill>
                            <a:schemeClr val="tx1"/>
                          </a:solidFill>
                          <a:effectLst/>
                          <a:latin typeface="+mn-lt"/>
                          <a:ea typeface="+mn-ea"/>
                          <a:cs typeface="+mn-cs"/>
                        </a:rPr>
                        <a:t>133.8461</a:t>
                      </a:r>
                      <a:endParaRPr lang="zh-TW" sz="1800" kern="100" dirty="0">
                        <a:solidFill>
                          <a:schemeClr val="tx1"/>
                        </a:solidFill>
                        <a:effectLst/>
                        <a:latin typeface="+mn-lt"/>
                        <a:ea typeface="+mn-ea"/>
                        <a:cs typeface="+mn-cs"/>
                      </a:endParaRPr>
                    </a:p>
                  </a:txBody>
                  <a:tcPr marL="68580" marR="68580" marT="0" marB="0" anchor="ctr">
                    <a:solidFill>
                      <a:schemeClr val="bg1"/>
                    </a:solidFill>
                  </a:tcPr>
                </a:tc>
                <a:tc>
                  <a:txBody>
                    <a:bodyPr/>
                    <a:lstStyle/>
                    <a:p>
                      <a:pPr marL="0" algn="l" defTabSz="914400" rtl="0" eaLnBrk="1" latinLnBrk="0" hangingPunct="1">
                        <a:spcAft>
                          <a:spcPts val="0"/>
                        </a:spcAft>
                      </a:pPr>
                      <a:r>
                        <a:rPr lang="en-US" sz="1800" kern="100">
                          <a:solidFill>
                            <a:schemeClr val="tx1"/>
                          </a:solidFill>
                          <a:effectLst/>
                          <a:latin typeface="+mn-lt"/>
                          <a:ea typeface="+mn-ea"/>
                          <a:cs typeface="+mn-cs"/>
                        </a:rPr>
                        <a:t>127.9824</a:t>
                      </a:r>
                      <a:endParaRPr lang="zh-TW" sz="1800" kern="100">
                        <a:solidFill>
                          <a:schemeClr val="tx1"/>
                        </a:solidFill>
                        <a:effectLst/>
                        <a:latin typeface="+mn-lt"/>
                        <a:ea typeface="+mn-ea"/>
                        <a:cs typeface="+mn-cs"/>
                      </a:endParaRPr>
                    </a:p>
                  </a:txBody>
                  <a:tcPr marL="68580" marR="68580" marT="0" marB="0" anchor="ctr">
                    <a:solidFill>
                      <a:schemeClr val="bg1"/>
                    </a:solidFill>
                  </a:tcPr>
                </a:tc>
                <a:tc>
                  <a:txBody>
                    <a:bodyPr/>
                    <a:lstStyle/>
                    <a:p>
                      <a:pPr marL="0" algn="l" defTabSz="914400" rtl="0" eaLnBrk="1" latinLnBrk="0" hangingPunct="1">
                        <a:spcAft>
                          <a:spcPts val="0"/>
                        </a:spcAft>
                      </a:pPr>
                      <a:r>
                        <a:rPr lang="en-US" sz="1800" kern="100">
                          <a:solidFill>
                            <a:schemeClr val="tx1"/>
                          </a:solidFill>
                          <a:effectLst/>
                          <a:latin typeface="+mn-lt"/>
                          <a:ea typeface="+mn-ea"/>
                          <a:cs typeface="+mn-cs"/>
                        </a:rPr>
                        <a:t>106.7104</a:t>
                      </a:r>
                      <a:endParaRPr lang="zh-TW" sz="1800" kern="100">
                        <a:solidFill>
                          <a:schemeClr val="tx1"/>
                        </a:solidFill>
                        <a:effectLst/>
                        <a:latin typeface="+mn-lt"/>
                        <a:ea typeface="+mn-ea"/>
                        <a:cs typeface="+mn-cs"/>
                      </a:endParaRPr>
                    </a:p>
                  </a:txBody>
                  <a:tcPr marL="68580" marR="68580" marT="0" marB="0" anchor="ctr">
                    <a:solidFill>
                      <a:schemeClr val="bg1"/>
                    </a:solidFill>
                  </a:tcPr>
                </a:tc>
                <a:tc>
                  <a:txBody>
                    <a:bodyPr/>
                    <a:lstStyle/>
                    <a:p>
                      <a:pPr marL="0" algn="l" defTabSz="914400" rtl="0" eaLnBrk="1" latinLnBrk="0" hangingPunct="1">
                        <a:spcAft>
                          <a:spcPts val="0"/>
                        </a:spcAft>
                      </a:pPr>
                      <a:r>
                        <a:rPr lang="en-US" sz="1800" kern="100">
                          <a:solidFill>
                            <a:schemeClr val="tx1"/>
                          </a:solidFill>
                          <a:effectLst/>
                          <a:latin typeface="+mn-lt"/>
                          <a:ea typeface="+mn-ea"/>
                          <a:cs typeface="+mn-cs"/>
                        </a:rPr>
                        <a:t>84.86539</a:t>
                      </a:r>
                      <a:endParaRPr lang="zh-TW" sz="1800" kern="100">
                        <a:solidFill>
                          <a:schemeClr val="tx1"/>
                        </a:solidFill>
                        <a:effectLst/>
                        <a:latin typeface="+mn-lt"/>
                        <a:ea typeface="+mn-ea"/>
                        <a:cs typeface="+mn-cs"/>
                      </a:endParaRPr>
                    </a:p>
                  </a:txBody>
                  <a:tcPr marL="68580" marR="68580" marT="0" marB="0" anchor="ctr">
                    <a:solidFill>
                      <a:schemeClr val="bg1"/>
                    </a:solidFill>
                  </a:tcPr>
                </a:tc>
                <a:tc>
                  <a:txBody>
                    <a:bodyPr/>
                    <a:lstStyle/>
                    <a:p>
                      <a:pPr marL="0" algn="l" defTabSz="914400" rtl="0" eaLnBrk="1" latinLnBrk="0" hangingPunct="1">
                        <a:spcAft>
                          <a:spcPts val="0"/>
                        </a:spcAft>
                      </a:pPr>
                      <a:r>
                        <a:rPr lang="en-US" sz="1800" kern="100" dirty="0">
                          <a:solidFill>
                            <a:schemeClr val="tx1"/>
                          </a:solidFill>
                          <a:effectLst/>
                          <a:latin typeface="+mn-lt"/>
                          <a:ea typeface="+mn-ea"/>
                          <a:cs typeface="+mn-cs"/>
                        </a:rPr>
                        <a:t>67.63817</a:t>
                      </a:r>
                      <a:endParaRPr lang="zh-TW" sz="1800" kern="100" dirty="0">
                        <a:solidFill>
                          <a:schemeClr val="tx1"/>
                        </a:solidFill>
                        <a:effectLst/>
                        <a:latin typeface="+mn-lt"/>
                        <a:ea typeface="+mn-ea"/>
                        <a:cs typeface="+mn-cs"/>
                      </a:endParaRPr>
                    </a:p>
                  </a:txBody>
                  <a:tcPr marL="68580" marR="68580" marT="0" marB="0" anchor="ctr">
                    <a:solidFill>
                      <a:schemeClr val="bg1"/>
                    </a:solidFill>
                  </a:tcPr>
                </a:tc>
              </a:tr>
              <a:tr h="503846">
                <a:tc>
                  <a:txBody>
                    <a:bodyPr/>
                    <a:lstStyle/>
                    <a:p>
                      <a:pPr>
                        <a:spcAft>
                          <a:spcPts val="0"/>
                        </a:spcAft>
                      </a:pPr>
                      <a:r>
                        <a:rPr lang="en-US" sz="1800" kern="100">
                          <a:effectLst/>
                        </a:rPr>
                        <a:t>monopoly</a:t>
                      </a:r>
                      <a:endParaRPr lang="zh-TW" sz="1800" kern="100">
                        <a:effectLst/>
                        <a:latin typeface="新細明體"/>
                        <a:cs typeface="新細明體"/>
                      </a:endParaRPr>
                    </a:p>
                  </a:txBody>
                  <a:tcPr marL="68580" marR="68580" marT="0" marB="0">
                    <a:solidFill>
                      <a:schemeClr val="bg1"/>
                    </a:solidFill>
                  </a:tcPr>
                </a:tc>
                <a:tc>
                  <a:txBody>
                    <a:bodyPr/>
                    <a:lstStyle/>
                    <a:p>
                      <a:pPr marL="0" algn="l" defTabSz="914400" rtl="0" eaLnBrk="1" latinLnBrk="0" hangingPunct="1">
                        <a:spcAft>
                          <a:spcPts val="0"/>
                        </a:spcAft>
                      </a:pPr>
                      <a:r>
                        <a:rPr lang="en-US" sz="1800" kern="100" dirty="0">
                          <a:solidFill>
                            <a:schemeClr val="tx1"/>
                          </a:solidFill>
                          <a:effectLst/>
                          <a:latin typeface="+mn-lt"/>
                          <a:ea typeface="+mn-ea"/>
                          <a:cs typeface="+mn-cs"/>
                        </a:rPr>
                        <a:t>133.8461</a:t>
                      </a:r>
                      <a:endParaRPr lang="zh-TW" sz="1800" kern="100" dirty="0">
                        <a:solidFill>
                          <a:schemeClr val="tx1"/>
                        </a:solidFill>
                        <a:effectLst/>
                        <a:latin typeface="+mn-lt"/>
                        <a:ea typeface="+mn-ea"/>
                        <a:cs typeface="+mn-cs"/>
                      </a:endParaRPr>
                    </a:p>
                  </a:txBody>
                  <a:tcPr marL="68580" marR="68580" marT="0" marB="0" anchor="ctr">
                    <a:solidFill>
                      <a:schemeClr val="bg1"/>
                    </a:solidFill>
                  </a:tcPr>
                </a:tc>
                <a:tc>
                  <a:txBody>
                    <a:bodyPr/>
                    <a:lstStyle/>
                    <a:p>
                      <a:pPr marL="0" algn="l" defTabSz="914400" rtl="0" eaLnBrk="1" latinLnBrk="0" hangingPunct="1">
                        <a:spcAft>
                          <a:spcPts val="0"/>
                        </a:spcAft>
                      </a:pPr>
                      <a:r>
                        <a:rPr lang="en-US" sz="1800" kern="100" dirty="0">
                          <a:solidFill>
                            <a:schemeClr val="tx1"/>
                          </a:solidFill>
                          <a:effectLst/>
                          <a:latin typeface="+mn-lt"/>
                          <a:ea typeface="+mn-ea"/>
                          <a:cs typeface="+mn-cs"/>
                        </a:rPr>
                        <a:t>127.9824</a:t>
                      </a:r>
                      <a:endParaRPr lang="zh-TW" sz="1800" kern="100" dirty="0">
                        <a:solidFill>
                          <a:schemeClr val="tx1"/>
                        </a:solidFill>
                        <a:effectLst/>
                        <a:latin typeface="+mn-lt"/>
                        <a:ea typeface="+mn-ea"/>
                        <a:cs typeface="+mn-cs"/>
                      </a:endParaRPr>
                    </a:p>
                  </a:txBody>
                  <a:tcPr marL="68580" marR="68580" marT="0" marB="0" anchor="ctr">
                    <a:solidFill>
                      <a:schemeClr val="bg1"/>
                    </a:solidFill>
                  </a:tcPr>
                </a:tc>
                <a:tc>
                  <a:txBody>
                    <a:bodyPr/>
                    <a:lstStyle/>
                    <a:p>
                      <a:pPr marL="0" algn="l" defTabSz="914400" rtl="0" eaLnBrk="1" latinLnBrk="0" hangingPunct="1">
                        <a:spcAft>
                          <a:spcPts val="0"/>
                        </a:spcAft>
                      </a:pPr>
                      <a:r>
                        <a:rPr lang="en-US" sz="1800" kern="100" dirty="0">
                          <a:solidFill>
                            <a:schemeClr val="tx1"/>
                          </a:solidFill>
                          <a:effectLst/>
                          <a:latin typeface="+mn-lt"/>
                          <a:ea typeface="+mn-ea"/>
                          <a:cs typeface="+mn-cs"/>
                        </a:rPr>
                        <a:t>106.7104</a:t>
                      </a:r>
                      <a:endParaRPr lang="zh-TW" sz="1800" kern="100" dirty="0">
                        <a:solidFill>
                          <a:schemeClr val="tx1"/>
                        </a:solidFill>
                        <a:effectLst/>
                        <a:latin typeface="+mn-lt"/>
                        <a:ea typeface="+mn-ea"/>
                        <a:cs typeface="+mn-cs"/>
                      </a:endParaRPr>
                    </a:p>
                  </a:txBody>
                  <a:tcPr marL="68580" marR="68580" marT="0" marB="0" anchor="ctr">
                    <a:solidFill>
                      <a:schemeClr val="bg1"/>
                    </a:solidFill>
                  </a:tcPr>
                </a:tc>
                <a:tc>
                  <a:txBody>
                    <a:bodyPr/>
                    <a:lstStyle/>
                    <a:p>
                      <a:pPr marL="0" algn="l" defTabSz="914400" rtl="0" eaLnBrk="1" latinLnBrk="0" hangingPunct="1">
                        <a:spcAft>
                          <a:spcPts val="0"/>
                        </a:spcAft>
                      </a:pPr>
                      <a:r>
                        <a:rPr lang="en-US" sz="1800" kern="100">
                          <a:solidFill>
                            <a:schemeClr val="tx1"/>
                          </a:solidFill>
                          <a:effectLst/>
                          <a:latin typeface="+mn-lt"/>
                          <a:ea typeface="+mn-ea"/>
                          <a:cs typeface="+mn-cs"/>
                        </a:rPr>
                        <a:t>84.86539</a:t>
                      </a:r>
                      <a:endParaRPr lang="zh-TW" sz="1800" kern="100">
                        <a:solidFill>
                          <a:schemeClr val="tx1"/>
                        </a:solidFill>
                        <a:effectLst/>
                        <a:latin typeface="+mn-lt"/>
                        <a:ea typeface="+mn-ea"/>
                        <a:cs typeface="+mn-cs"/>
                      </a:endParaRPr>
                    </a:p>
                  </a:txBody>
                  <a:tcPr marL="68580" marR="68580" marT="0" marB="0" anchor="ctr">
                    <a:solidFill>
                      <a:schemeClr val="bg1"/>
                    </a:solidFill>
                  </a:tcPr>
                </a:tc>
                <a:tc>
                  <a:txBody>
                    <a:bodyPr/>
                    <a:lstStyle/>
                    <a:p>
                      <a:pPr marL="0" algn="l" defTabSz="914400" rtl="0" eaLnBrk="1" latinLnBrk="0" hangingPunct="1">
                        <a:spcAft>
                          <a:spcPts val="0"/>
                        </a:spcAft>
                      </a:pPr>
                      <a:r>
                        <a:rPr lang="en-US" sz="1800" kern="100" dirty="0">
                          <a:solidFill>
                            <a:schemeClr val="tx1"/>
                          </a:solidFill>
                          <a:effectLst/>
                          <a:latin typeface="+mn-lt"/>
                          <a:ea typeface="+mn-ea"/>
                          <a:cs typeface="+mn-cs"/>
                        </a:rPr>
                        <a:t>67.63817</a:t>
                      </a:r>
                      <a:endParaRPr lang="zh-TW" sz="1800" kern="100" dirty="0">
                        <a:solidFill>
                          <a:schemeClr val="tx1"/>
                        </a:solidFill>
                        <a:effectLst/>
                        <a:latin typeface="+mn-lt"/>
                        <a:ea typeface="+mn-ea"/>
                        <a:cs typeface="+mn-cs"/>
                      </a:endParaRPr>
                    </a:p>
                  </a:txBody>
                  <a:tcPr marL="68580" marR="68580" marT="0" marB="0" anchor="ctr">
                    <a:solidFill>
                      <a:schemeClr val="bg1"/>
                    </a:solidFill>
                  </a:tcPr>
                </a:tc>
              </a:tr>
              <a:tr h="503846">
                <a:tc>
                  <a:txBody>
                    <a:bodyPr/>
                    <a:lstStyle/>
                    <a:p>
                      <a:pPr>
                        <a:spcAft>
                          <a:spcPts val="0"/>
                        </a:spcAft>
                      </a:pPr>
                      <a:r>
                        <a:rPr lang="en-US" sz="1800" kern="100">
                          <a:effectLst/>
                        </a:rPr>
                        <a:t>competitive</a:t>
                      </a:r>
                      <a:endParaRPr lang="zh-TW" sz="1800" kern="100">
                        <a:effectLst/>
                        <a:latin typeface="新細明體"/>
                        <a:cs typeface="新細明體"/>
                      </a:endParaRPr>
                    </a:p>
                  </a:txBody>
                  <a:tcPr marL="68580" marR="68580" marT="0" marB="0">
                    <a:solidFill>
                      <a:schemeClr val="bg1"/>
                    </a:solidFill>
                  </a:tcPr>
                </a:tc>
                <a:tc>
                  <a:txBody>
                    <a:bodyPr/>
                    <a:lstStyle/>
                    <a:p>
                      <a:pPr marL="0" algn="l" defTabSz="914400" rtl="0" eaLnBrk="1" latinLnBrk="0" hangingPunct="1">
                        <a:spcAft>
                          <a:spcPts val="0"/>
                        </a:spcAft>
                      </a:pPr>
                      <a:r>
                        <a:rPr lang="en-US" sz="1800" kern="100">
                          <a:solidFill>
                            <a:schemeClr val="tx1"/>
                          </a:solidFill>
                          <a:effectLst/>
                          <a:latin typeface="+mn-lt"/>
                          <a:ea typeface="+mn-ea"/>
                          <a:cs typeface="+mn-cs"/>
                        </a:rPr>
                        <a:t>132.0961</a:t>
                      </a:r>
                      <a:endParaRPr lang="zh-TW" sz="1800" kern="100">
                        <a:solidFill>
                          <a:schemeClr val="tx1"/>
                        </a:solidFill>
                        <a:effectLst/>
                        <a:latin typeface="+mn-lt"/>
                        <a:ea typeface="+mn-ea"/>
                        <a:cs typeface="+mn-cs"/>
                      </a:endParaRPr>
                    </a:p>
                  </a:txBody>
                  <a:tcPr marL="68580" marR="68580" marT="0" marB="0" anchor="ctr">
                    <a:solidFill>
                      <a:schemeClr val="bg1"/>
                    </a:solidFill>
                  </a:tcPr>
                </a:tc>
                <a:tc>
                  <a:txBody>
                    <a:bodyPr/>
                    <a:lstStyle/>
                    <a:p>
                      <a:pPr marL="0" algn="l" defTabSz="914400" rtl="0" eaLnBrk="1" latinLnBrk="0" hangingPunct="1">
                        <a:spcAft>
                          <a:spcPts val="0"/>
                        </a:spcAft>
                      </a:pPr>
                      <a:r>
                        <a:rPr lang="en-US" sz="1800" kern="100">
                          <a:solidFill>
                            <a:schemeClr val="tx1"/>
                          </a:solidFill>
                          <a:effectLst/>
                          <a:latin typeface="+mn-lt"/>
                          <a:ea typeface="+mn-ea"/>
                          <a:cs typeface="+mn-cs"/>
                        </a:rPr>
                        <a:t>126.429</a:t>
                      </a:r>
                      <a:endParaRPr lang="zh-TW" sz="1800" kern="100">
                        <a:solidFill>
                          <a:schemeClr val="tx1"/>
                        </a:solidFill>
                        <a:effectLst/>
                        <a:latin typeface="+mn-lt"/>
                        <a:ea typeface="+mn-ea"/>
                        <a:cs typeface="+mn-cs"/>
                      </a:endParaRPr>
                    </a:p>
                  </a:txBody>
                  <a:tcPr marL="68580" marR="68580" marT="0" marB="0" anchor="ctr">
                    <a:solidFill>
                      <a:schemeClr val="bg1"/>
                    </a:solidFill>
                  </a:tcPr>
                </a:tc>
                <a:tc>
                  <a:txBody>
                    <a:bodyPr/>
                    <a:lstStyle/>
                    <a:p>
                      <a:pPr marL="0" algn="l" defTabSz="914400" rtl="0" eaLnBrk="1" latinLnBrk="0" hangingPunct="1">
                        <a:spcAft>
                          <a:spcPts val="0"/>
                        </a:spcAft>
                      </a:pPr>
                      <a:r>
                        <a:rPr lang="en-US" sz="1800" kern="100" dirty="0">
                          <a:solidFill>
                            <a:schemeClr val="tx1"/>
                          </a:solidFill>
                          <a:effectLst/>
                          <a:latin typeface="+mn-lt"/>
                          <a:ea typeface="+mn-ea"/>
                          <a:cs typeface="+mn-cs"/>
                        </a:rPr>
                        <a:t>105.7921</a:t>
                      </a:r>
                      <a:endParaRPr lang="zh-TW" sz="1800" kern="100" dirty="0">
                        <a:solidFill>
                          <a:schemeClr val="tx1"/>
                        </a:solidFill>
                        <a:effectLst/>
                        <a:latin typeface="+mn-lt"/>
                        <a:ea typeface="+mn-ea"/>
                        <a:cs typeface="+mn-cs"/>
                      </a:endParaRPr>
                    </a:p>
                  </a:txBody>
                  <a:tcPr marL="68580" marR="68580" marT="0" marB="0" anchor="ctr">
                    <a:solidFill>
                      <a:schemeClr val="bg1"/>
                    </a:solidFill>
                  </a:tcPr>
                </a:tc>
                <a:tc>
                  <a:txBody>
                    <a:bodyPr/>
                    <a:lstStyle/>
                    <a:p>
                      <a:pPr marL="0" algn="l" defTabSz="914400" rtl="0" eaLnBrk="1" latinLnBrk="0" hangingPunct="1">
                        <a:spcAft>
                          <a:spcPts val="0"/>
                        </a:spcAft>
                      </a:pPr>
                      <a:r>
                        <a:rPr lang="en-US" sz="1800" kern="100" dirty="0">
                          <a:solidFill>
                            <a:schemeClr val="tx1"/>
                          </a:solidFill>
                          <a:effectLst/>
                          <a:latin typeface="+mn-lt"/>
                          <a:ea typeface="+mn-ea"/>
                          <a:cs typeface="+mn-cs"/>
                        </a:rPr>
                        <a:t>84.42882</a:t>
                      </a:r>
                      <a:endParaRPr lang="zh-TW" sz="1800" kern="100" dirty="0">
                        <a:solidFill>
                          <a:schemeClr val="tx1"/>
                        </a:solidFill>
                        <a:effectLst/>
                        <a:latin typeface="+mn-lt"/>
                        <a:ea typeface="+mn-ea"/>
                        <a:cs typeface="+mn-cs"/>
                      </a:endParaRPr>
                    </a:p>
                  </a:txBody>
                  <a:tcPr marL="68580" marR="68580" marT="0" marB="0" anchor="ctr">
                    <a:solidFill>
                      <a:schemeClr val="bg1"/>
                    </a:solidFill>
                  </a:tcPr>
                </a:tc>
                <a:tc>
                  <a:txBody>
                    <a:bodyPr/>
                    <a:lstStyle/>
                    <a:p>
                      <a:pPr marL="0" algn="l" defTabSz="914400" rtl="0" eaLnBrk="1" latinLnBrk="0" hangingPunct="1">
                        <a:spcAft>
                          <a:spcPts val="0"/>
                        </a:spcAft>
                      </a:pPr>
                      <a:r>
                        <a:rPr lang="en-US" sz="1800" kern="100" dirty="0">
                          <a:solidFill>
                            <a:schemeClr val="tx1"/>
                          </a:solidFill>
                          <a:effectLst/>
                          <a:latin typeface="+mn-lt"/>
                          <a:ea typeface="+mn-ea"/>
                          <a:cs typeface="+mn-cs"/>
                        </a:rPr>
                        <a:t>67.44233</a:t>
                      </a:r>
                      <a:endParaRPr lang="zh-TW" sz="1800" kern="100" dirty="0">
                        <a:solidFill>
                          <a:schemeClr val="tx1"/>
                        </a:solidFill>
                        <a:effectLst/>
                        <a:latin typeface="+mn-lt"/>
                        <a:ea typeface="+mn-ea"/>
                        <a:cs typeface="+mn-cs"/>
                      </a:endParaRPr>
                    </a:p>
                  </a:txBody>
                  <a:tcPr marL="68580" marR="68580" marT="0" marB="0" anchor="ctr">
                    <a:solidFill>
                      <a:schemeClr val="bg1"/>
                    </a:solidFill>
                  </a:tcPr>
                </a:tc>
              </a:tr>
            </a:tbl>
          </a:graphicData>
        </a:graphic>
      </p:graphicFrame>
    </p:spTree>
    <p:extLst>
      <p:ext uri="{BB962C8B-B14F-4D97-AF65-F5344CB8AC3E}">
        <p14:creationId xmlns="" xmlns:p14="http://schemas.microsoft.com/office/powerpoint/2010/main" val="396514228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a:xfrm>
            <a:off x="1512791" y="274638"/>
            <a:ext cx="3610744" cy="922114"/>
          </a:xfrm>
          <a:prstGeom prst="rect">
            <a:avLst/>
          </a:prstGeom>
          <a:effectLst>
            <a:outerShdw blurRad="50800" dist="38100" dir="2700000" algn="tl" rotWithShape="0">
              <a:prstClr val="black">
                <a:alpha val="40000"/>
              </a:prstClr>
            </a:outerShdw>
          </a:effectLst>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TW" altLang="en-US" smtClean="0">
                <a:latin typeface="標楷體" pitchFamily="65" charset="-120"/>
                <a:ea typeface="標楷體" pitchFamily="65" charset="-120"/>
              </a:rPr>
              <a:t>敏感度分析</a:t>
            </a:r>
            <a:endParaRPr lang="zh-TW" altLang="en-US" dirty="0">
              <a:latin typeface="標楷體" pitchFamily="65" charset="-120"/>
              <a:ea typeface="標楷體" pitchFamily="65" charset="-120"/>
            </a:endParaRPr>
          </a:p>
        </p:txBody>
      </p:sp>
      <p:cxnSp>
        <p:nvCxnSpPr>
          <p:cNvPr id="5" name="直線接點 4"/>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pic>
        <p:nvPicPr>
          <p:cNvPr id="7" name="內容版面配置區 6"/>
          <p:cNvPicPr>
            <a:picLocks noGrp="1"/>
          </p:cNvPicPr>
          <p:nvPr>
            <p:ph idx="1"/>
          </p:nvPr>
        </p:nvPicPr>
        <p:blipFill rotWithShape="1">
          <a:blip r:embed="rId2" cstate="print">
            <a:extLst>
              <a:ext uri="{28A0092B-C50C-407E-A947-70E740481C1C}">
                <a14:useLocalDpi xmlns="" xmlns:a14="http://schemas.microsoft.com/office/drawing/2010/main" val="0"/>
              </a:ext>
            </a:extLst>
          </a:blip>
          <a:srcRect/>
          <a:stretch/>
        </p:blipFill>
        <p:spPr bwMode="auto">
          <a:xfrm>
            <a:off x="827584" y="1412776"/>
            <a:ext cx="7056783" cy="3312368"/>
          </a:xfrm>
          <a:prstGeom prst="rect">
            <a:avLst/>
          </a:prstGeom>
          <a:ln>
            <a:noFill/>
          </a:ln>
          <a:extLst>
            <a:ext uri="{53640926-AAD7-44D8-BBD7-CCE9431645EC}">
              <a14:shadowObscured xmlns="" xmlns:a14="http://schemas.microsoft.com/office/drawing/2010/main"/>
            </a:ext>
          </a:extLst>
        </p:spPr>
      </p:pic>
      <p:graphicFrame>
        <p:nvGraphicFramePr>
          <p:cNvPr id="2" name="表格 1"/>
          <p:cNvGraphicFramePr>
            <a:graphicFrameLocks noGrp="1"/>
          </p:cNvGraphicFramePr>
          <p:nvPr>
            <p:extLst>
              <p:ext uri="{D42A27DB-BD31-4B8C-83A1-F6EECF244321}">
                <p14:modId xmlns="" xmlns:p14="http://schemas.microsoft.com/office/powerpoint/2010/main" val="3817075501"/>
              </p:ext>
            </p:extLst>
          </p:nvPr>
        </p:nvGraphicFramePr>
        <p:xfrm>
          <a:off x="1331640" y="4653136"/>
          <a:ext cx="6480719" cy="2090144"/>
        </p:xfrm>
        <a:graphic>
          <a:graphicData uri="http://schemas.openxmlformats.org/drawingml/2006/table">
            <a:tbl>
              <a:tblPr firstRow="1" firstCol="1" bandRow="1">
                <a:tableStyleId>{5940675A-B579-460E-94D1-54222C63F5DA}</a:tableStyleId>
              </a:tblPr>
              <a:tblGrid>
                <a:gridCol w="1368711"/>
                <a:gridCol w="1008724"/>
                <a:gridCol w="1025821"/>
                <a:gridCol w="1025821"/>
                <a:gridCol w="1025821"/>
                <a:gridCol w="1025821"/>
              </a:tblGrid>
              <a:tr h="322424">
                <a:tc>
                  <a:txBody>
                    <a:bodyPr/>
                    <a:lstStyle/>
                    <a:p>
                      <a:pPr marL="0" algn="l" defTabSz="914400" rtl="0" eaLnBrk="1" latinLnBrk="0" hangingPunct="1">
                        <a:spcAft>
                          <a:spcPts val="0"/>
                        </a:spcAft>
                      </a:pPr>
                      <a:r>
                        <a:rPr lang="zh-TW" sz="1800" kern="100" dirty="0">
                          <a:solidFill>
                            <a:schemeClr val="tx1"/>
                          </a:solidFill>
                          <a:effectLst/>
                          <a:latin typeface="+mn-lt"/>
                          <a:ea typeface="+mn-ea"/>
                          <a:cs typeface="+mn-cs"/>
                        </a:rPr>
                        <a:t>期望到期日</a:t>
                      </a:r>
                    </a:p>
                  </a:txBody>
                  <a:tcPr marL="68580" marR="68580" marT="0" marB="0">
                    <a:solidFill>
                      <a:schemeClr val="bg1"/>
                    </a:solidFill>
                  </a:tcPr>
                </a:tc>
                <a:tc>
                  <a:txBody>
                    <a:bodyPr/>
                    <a:lstStyle/>
                    <a:p>
                      <a:pPr marL="0" algn="r" defTabSz="914400" rtl="0" eaLnBrk="1" latinLnBrk="0" hangingPunct="1">
                        <a:spcAft>
                          <a:spcPts val="0"/>
                        </a:spcAft>
                      </a:pPr>
                      <a:r>
                        <a:rPr lang="en-US" sz="1800" kern="100" dirty="0">
                          <a:solidFill>
                            <a:schemeClr val="tx1"/>
                          </a:solidFill>
                          <a:effectLst/>
                          <a:latin typeface="+mn-lt"/>
                          <a:ea typeface="+mn-ea"/>
                          <a:cs typeface="+mn-cs"/>
                        </a:rPr>
                        <a:t>0</a:t>
                      </a:r>
                      <a:endParaRPr lang="zh-TW" sz="1800" kern="100" dirty="0">
                        <a:solidFill>
                          <a:schemeClr val="tx1"/>
                        </a:solidFill>
                        <a:effectLst/>
                        <a:latin typeface="+mn-lt"/>
                        <a:ea typeface="+mn-ea"/>
                        <a:cs typeface="+mn-cs"/>
                      </a:endParaRPr>
                    </a:p>
                  </a:txBody>
                  <a:tcPr marL="68580" marR="68580" marT="0" marB="0">
                    <a:solidFill>
                      <a:schemeClr val="bg1"/>
                    </a:solidFill>
                  </a:tcPr>
                </a:tc>
                <a:tc>
                  <a:txBody>
                    <a:bodyPr/>
                    <a:lstStyle/>
                    <a:p>
                      <a:pPr marL="0" algn="r" defTabSz="914400" rtl="0" eaLnBrk="1" latinLnBrk="0" hangingPunct="1">
                        <a:spcAft>
                          <a:spcPts val="0"/>
                        </a:spcAft>
                      </a:pPr>
                      <a:r>
                        <a:rPr lang="en-US" sz="1800" kern="100" dirty="0">
                          <a:solidFill>
                            <a:schemeClr val="tx1"/>
                          </a:solidFill>
                          <a:effectLst/>
                          <a:latin typeface="+mn-lt"/>
                          <a:ea typeface="+mn-ea"/>
                          <a:cs typeface="+mn-cs"/>
                        </a:rPr>
                        <a:t>0.01</a:t>
                      </a:r>
                      <a:endParaRPr lang="zh-TW" sz="1800" kern="100" dirty="0">
                        <a:solidFill>
                          <a:schemeClr val="tx1"/>
                        </a:solidFill>
                        <a:effectLst/>
                        <a:latin typeface="+mn-lt"/>
                        <a:ea typeface="+mn-ea"/>
                        <a:cs typeface="+mn-cs"/>
                      </a:endParaRPr>
                    </a:p>
                  </a:txBody>
                  <a:tcPr marL="68580" marR="68580" marT="0" marB="0">
                    <a:solidFill>
                      <a:schemeClr val="bg1"/>
                    </a:solidFill>
                  </a:tcPr>
                </a:tc>
                <a:tc>
                  <a:txBody>
                    <a:bodyPr/>
                    <a:lstStyle/>
                    <a:p>
                      <a:pPr marL="0" algn="r" defTabSz="914400" rtl="0" eaLnBrk="1" latinLnBrk="0" hangingPunct="1">
                        <a:spcAft>
                          <a:spcPts val="0"/>
                        </a:spcAft>
                      </a:pPr>
                      <a:r>
                        <a:rPr lang="en-US" sz="1800" kern="100" dirty="0">
                          <a:solidFill>
                            <a:schemeClr val="tx1"/>
                          </a:solidFill>
                          <a:effectLst/>
                          <a:latin typeface="+mn-lt"/>
                          <a:ea typeface="+mn-ea"/>
                          <a:cs typeface="+mn-cs"/>
                        </a:rPr>
                        <a:t>0.05</a:t>
                      </a:r>
                      <a:endParaRPr lang="zh-TW" sz="1800" kern="100" dirty="0">
                        <a:solidFill>
                          <a:schemeClr val="tx1"/>
                        </a:solidFill>
                        <a:effectLst/>
                        <a:latin typeface="+mn-lt"/>
                        <a:ea typeface="+mn-ea"/>
                        <a:cs typeface="+mn-cs"/>
                      </a:endParaRPr>
                    </a:p>
                  </a:txBody>
                  <a:tcPr marL="68580" marR="68580" marT="0" marB="0">
                    <a:solidFill>
                      <a:schemeClr val="bg1"/>
                    </a:solidFill>
                  </a:tcPr>
                </a:tc>
                <a:tc>
                  <a:txBody>
                    <a:bodyPr/>
                    <a:lstStyle/>
                    <a:p>
                      <a:pPr marL="0" algn="r" defTabSz="914400" rtl="0" eaLnBrk="1" latinLnBrk="0" hangingPunct="1">
                        <a:spcAft>
                          <a:spcPts val="0"/>
                        </a:spcAft>
                      </a:pPr>
                      <a:r>
                        <a:rPr lang="en-US" sz="1800" kern="100" dirty="0">
                          <a:solidFill>
                            <a:schemeClr val="tx1"/>
                          </a:solidFill>
                          <a:effectLst/>
                          <a:latin typeface="+mn-lt"/>
                          <a:ea typeface="+mn-ea"/>
                          <a:cs typeface="+mn-cs"/>
                        </a:rPr>
                        <a:t>0.1</a:t>
                      </a:r>
                      <a:endParaRPr lang="zh-TW" sz="1800" kern="100" dirty="0">
                        <a:solidFill>
                          <a:schemeClr val="tx1"/>
                        </a:solidFill>
                        <a:effectLst/>
                        <a:latin typeface="+mn-lt"/>
                        <a:ea typeface="+mn-ea"/>
                        <a:cs typeface="+mn-cs"/>
                      </a:endParaRPr>
                    </a:p>
                  </a:txBody>
                  <a:tcPr marL="68580" marR="68580" marT="0" marB="0">
                    <a:solidFill>
                      <a:schemeClr val="bg1"/>
                    </a:solidFill>
                  </a:tcPr>
                </a:tc>
                <a:tc>
                  <a:txBody>
                    <a:bodyPr/>
                    <a:lstStyle/>
                    <a:p>
                      <a:pPr marL="0" algn="r" defTabSz="914400" rtl="0" eaLnBrk="1" latinLnBrk="0" hangingPunct="1">
                        <a:spcAft>
                          <a:spcPts val="0"/>
                        </a:spcAft>
                      </a:pPr>
                      <a:r>
                        <a:rPr lang="en-US" sz="1800" kern="100" dirty="0">
                          <a:solidFill>
                            <a:schemeClr val="tx1"/>
                          </a:solidFill>
                          <a:effectLst/>
                          <a:latin typeface="+mn-lt"/>
                          <a:ea typeface="+mn-ea"/>
                          <a:cs typeface="+mn-cs"/>
                        </a:rPr>
                        <a:t>0.15</a:t>
                      </a:r>
                      <a:endParaRPr lang="zh-TW" sz="1800" kern="100" dirty="0">
                        <a:solidFill>
                          <a:schemeClr val="tx1"/>
                        </a:solidFill>
                        <a:effectLst/>
                        <a:latin typeface="+mn-lt"/>
                        <a:ea typeface="+mn-ea"/>
                        <a:cs typeface="+mn-cs"/>
                      </a:endParaRPr>
                    </a:p>
                  </a:txBody>
                  <a:tcPr marL="68580" marR="68580" marT="0" marB="0">
                    <a:solidFill>
                      <a:schemeClr val="bg1"/>
                    </a:solidFill>
                  </a:tcPr>
                </a:tc>
              </a:tr>
              <a:tr h="589240">
                <a:tc>
                  <a:txBody>
                    <a:bodyPr/>
                    <a:lstStyle/>
                    <a:p>
                      <a:pPr marL="0" algn="l" defTabSz="914400" rtl="0" eaLnBrk="1" latinLnBrk="0" hangingPunct="1">
                        <a:spcAft>
                          <a:spcPts val="0"/>
                        </a:spcAft>
                      </a:pPr>
                      <a:r>
                        <a:rPr lang="en-US" sz="1800" kern="100" dirty="0">
                          <a:solidFill>
                            <a:schemeClr val="tx1"/>
                          </a:solidFill>
                          <a:effectLst/>
                          <a:latin typeface="+mn-lt"/>
                          <a:ea typeface="+mn-ea"/>
                          <a:cs typeface="+mn-cs"/>
                        </a:rPr>
                        <a:t>block</a:t>
                      </a:r>
                      <a:endParaRPr lang="zh-TW" sz="1800" kern="100" dirty="0">
                        <a:solidFill>
                          <a:schemeClr val="tx1"/>
                        </a:solidFill>
                        <a:effectLst/>
                        <a:latin typeface="+mn-lt"/>
                        <a:ea typeface="+mn-ea"/>
                        <a:cs typeface="+mn-cs"/>
                      </a:endParaRPr>
                    </a:p>
                  </a:txBody>
                  <a:tcPr marL="68580" marR="68580" marT="0" marB="0">
                    <a:solidFill>
                      <a:schemeClr val="bg1"/>
                    </a:solidFill>
                  </a:tcPr>
                </a:tc>
                <a:tc>
                  <a:txBody>
                    <a:bodyPr/>
                    <a:lstStyle/>
                    <a:p>
                      <a:pPr marL="0" algn="l" defTabSz="914400" rtl="0" eaLnBrk="1" latinLnBrk="0" hangingPunct="1">
                        <a:spcAft>
                          <a:spcPts val="0"/>
                        </a:spcAft>
                      </a:pPr>
                      <a:r>
                        <a:rPr lang="en-US" sz="1800" kern="100" dirty="0">
                          <a:solidFill>
                            <a:schemeClr val="tx1"/>
                          </a:solidFill>
                          <a:effectLst/>
                          <a:latin typeface="+mn-lt"/>
                          <a:ea typeface="+mn-ea"/>
                          <a:cs typeface="+mn-cs"/>
                        </a:rPr>
                        <a:t>4.395315</a:t>
                      </a:r>
                      <a:endParaRPr lang="zh-TW" sz="1800" kern="100" dirty="0">
                        <a:solidFill>
                          <a:schemeClr val="tx1"/>
                        </a:solidFill>
                        <a:effectLst/>
                        <a:latin typeface="+mn-lt"/>
                        <a:ea typeface="+mn-ea"/>
                        <a:cs typeface="+mn-cs"/>
                      </a:endParaRPr>
                    </a:p>
                  </a:txBody>
                  <a:tcPr marL="68580" marR="68580" marT="0" marB="0" anchor="ctr">
                    <a:solidFill>
                      <a:schemeClr val="bg1"/>
                    </a:solidFill>
                  </a:tcPr>
                </a:tc>
                <a:tc>
                  <a:txBody>
                    <a:bodyPr/>
                    <a:lstStyle/>
                    <a:p>
                      <a:pPr marL="0" algn="l" defTabSz="914400" rtl="0" eaLnBrk="1" latinLnBrk="0" hangingPunct="1">
                        <a:spcAft>
                          <a:spcPts val="0"/>
                        </a:spcAft>
                      </a:pPr>
                      <a:r>
                        <a:rPr lang="en-US" sz="1800" kern="100">
                          <a:solidFill>
                            <a:schemeClr val="tx1"/>
                          </a:solidFill>
                          <a:effectLst/>
                          <a:latin typeface="+mn-lt"/>
                          <a:ea typeface="+mn-ea"/>
                          <a:cs typeface="+mn-cs"/>
                        </a:rPr>
                        <a:t>4.388119</a:t>
                      </a:r>
                      <a:endParaRPr lang="zh-TW" sz="1800" kern="100">
                        <a:solidFill>
                          <a:schemeClr val="tx1"/>
                        </a:solidFill>
                        <a:effectLst/>
                        <a:latin typeface="+mn-lt"/>
                        <a:ea typeface="+mn-ea"/>
                        <a:cs typeface="+mn-cs"/>
                      </a:endParaRPr>
                    </a:p>
                  </a:txBody>
                  <a:tcPr marL="68580" marR="68580" marT="0" marB="0" anchor="ctr">
                    <a:solidFill>
                      <a:schemeClr val="bg1"/>
                    </a:solidFill>
                  </a:tcPr>
                </a:tc>
                <a:tc>
                  <a:txBody>
                    <a:bodyPr/>
                    <a:lstStyle/>
                    <a:p>
                      <a:pPr marL="0" algn="l" defTabSz="914400" rtl="0" eaLnBrk="1" latinLnBrk="0" hangingPunct="1">
                        <a:spcAft>
                          <a:spcPts val="0"/>
                        </a:spcAft>
                      </a:pPr>
                      <a:r>
                        <a:rPr lang="en-US" sz="1800" kern="100">
                          <a:solidFill>
                            <a:schemeClr val="tx1"/>
                          </a:solidFill>
                          <a:effectLst/>
                          <a:latin typeface="+mn-lt"/>
                          <a:ea typeface="+mn-ea"/>
                          <a:cs typeface="+mn-cs"/>
                        </a:rPr>
                        <a:t>4.261761</a:t>
                      </a:r>
                      <a:endParaRPr lang="zh-TW" sz="1800" kern="100">
                        <a:solidFill>
                          <a:schemeClr val="tx1"/>
                        </a:solidFill>
                        <a:effectLst/>
                        <a:latin typeface="+mn-lt"/>
                        <a:ea typeface="+mn-ea"/>
                        <a:cs typeface="+mn-cs"/>
                      </a:endParaRPr>
                    </a:p>
                  </a:txBody>
                  <a:tcPr marL="68580" marR="68580" marT="0" marB="0" anchor="ctr">
                    <a:solidFill>
                      <a:schemeClr val="bg1"/>
                    </a:solidFill>
                  </a:tcPr>
                </a:tc>
                <a:tc>
                  <a:txBody>
                    <a:bodyPr/>
                    <a:lstStyle/>
                    <a:p>
                      <a:pPr marL="0" algn="l" defTabSz="914400" rtl="0" eaLnBrk="1" latinLnBrk="0" hangingPunct="1">
                        <a:spcAft>
                          <a:spcPts val="0"/>
                        </a:spcAft>
                      </a:pPr>
                      <a:r>
                        <a:rPr lang="en-US" sz="1800" kern="100" dirty="0">
                          <a:solidFill>
                            <a:schemeClr val="tx1"/>
                          </a:solidFill>
                          <a:effectLst/>
                          <a:latin typeface="+mn-lt"/>
                          <a:ea typeface="+mn-ea"/>
                          <a:cs typeface="+mn-cs"/>
                        </a:rPr>
                        <a:t>4.05791</a:t>
                      </a:r>
                      <a:endParaRPr lang="zh-TW" sz="1800" kern="100" dirty="0">
                        <a:solidFill>
                          <a:schemeClr val="tx1"/>
                        </a:solidFill>
                        <a:effectLst/>
                        <a:latin typeface="+mn-lt"/>
                        <a:ea typeface="+mn-ea"/>
                        <a:cs typeface="+mn-cs"/>
                      </a:endParaRPr>
                    </a:p>
                  </a:txBody>
                  <a:tcPr marL="68580" marR="68580" marT="0" marB="0" anchor="ctr">
                    <a:solidFill>
                      <a:schemeClr val="bg1"/>
                    </a:solidFill>
                  </a:tcPr>
                </a:tc>
                <a:tc>
                  <a:txBody>
                    <a:bodyPr/>
                    <a:lstStyle/>
                    <a:p>
                      <a:pPr marL="0" algn="l" defTabSz="914400" rtl="0" eaLnBrk="1" latinLnBrk="0" hangingPunct="1">
                        <a:spcAft>
                          <a:spcPts val="0"/>
                        </a:spcAft>
                      </a:pPr>
                      <a:r>
                        <a:rPr lang="en-US" sz="1800" kern="100" dirty="0">
                          <a:solidFill>
                            <a:schemeClr val="tx1"/>
                          </a:solidFill>
                          <a:effectLst/>
                          <a:latin typeface="+mn-lt"/>
                          <a:ea typeface="+mn-ea"/>
                          <a:cs typeface="+mn-cs"/>
                        </a:rPr>
                        <a:t>3.85185</a:t>
                      </a:r>
                      <a:endParaRPr lang="zh-TW" sz="1800" kern="100" dirty="0">
                        <a:solidFill>
                          <a:schemeClr val="tx1"/>
                        </a:solidFill>
                        <a:effectLst/>
                        <a:latin typeface="+mn-lt"/>
                        <a:ea typeface="+mn-ea"/>
                        <a:cs typeface="+mn-cs"/>
                      </a:endParaRPr>
                    </a:p>
                  </a:txBody>
                  <a:tcPr marL="68580" marR="68580" marT="0" marB="0" anchor="ctr">
                    <a:solidFill>
                      <a:schemeClr val="bg1"/>
                    </a:solidFill>
                  </a:tcPr>
                </a:tc>
              </a:tr>
              <a:tr h="589240">
                <a:tc>
                  <a:txBody>
                    <a:bodyPr/>
                    <a:lstStyle/>
                    <a:p>
                      <a:pPr marL="0" algn="l" defTabSz="914400" rtl="0" eaLnBrk="1" latinLnBrk="0" hangingPunct="1">
                        <a:spcAft>
                          <a:spcPts val="0"/>
                        </a:spcAft>
                      </a:pPr>
                      <a:r>
                        <a:rPr lang="en-US" sz="1800" kern="100">
                          <a:solidFill>
                            <a:schemeClr val="tx1"/>
                          </a:solidFill>
                          <a:effectLst/>
                          <a:latin typeface="+mn-lt"/>
                          <a:ea typeface="+mn-ea"/>
                          <a:cs typeface="+mn-cs"/>
                        </a:rPr>
                        <a:t>monopoly</a:t>
                      </a:r>
                      <a:endParaRPr lang="zh-TW" sz="1800" kern="100">
                        <a:solidFill>
                          <a:schemeClr val="tx1"/>
                        </a:solidFill>
                        <a:effectLst/>
                        <a:latin typeface="+mn-lt"/>
                        <a:ea typeface="+mn-ea"/>
                        <a:cs typeface="+mn-cs"/>
                      </a:endParaRPr>
                    </a:p>
                  </a:txBody>
                  <a:tcPr marL="68580" marR="68580" marT="0" marB="0">
                    <a:solidFill>
                      <a:schemeClr val="bg1"/>
                    </a:solidFill>
                  </a:tcPr>
                </a:tc>
                <a:tc>
                  <a:txBody>
                    <a:bodyPr/>
                    <a:lstStyle/>
                    <a:p>
                      <a:pPr marL="0" algn="l" defTabSz="914400" rtl="0" eaLnBrk="1" latinLnBrk="0" hangingPunct="1">
                        <a:spcAft>
                          <a:spcPts val="0"/>
                        </a:spcAft>
                      </a:pPr>
                      <a:r>
                        <a:rPr lang="en-US" sz="1800" kern="100" dirty="0">
                          <a:solidFill>
                            <a:schemeClr val="tx1"/>
                          </a:solidFill>
                          <a:effectLst/>
                          <a:latin typeface="+mn-lt"/>
                          <a:ea typeface="+mn-ea"/>
                          <a:cs typeface="+mn-cs"/>
                        </a:rPr>
                        <a:t>4.310858</a:t>
                      </a:r>
                      <a:endParaRPr lang="zh-TW" sz="1800" kern="100" dirty="0">
                        <a:solidFill>
                          <a:schemeClr val="tx1"/>
                        </a:solidFill>
                        <a:effectLst/>
                        <a:latin typeface="+mn-lt"/>
                        <a:ea typeface="+mn-ea"/>
                        <a:cs typeface="+mn-cs"/>
                      </a:endParaRPr>
                    </a:p>
                  </a:txBody>
                  <a:tcPr marL="68580" marR="68580" marT="0" marB="0" anchor="ctr">
                    <a:solidFill>
                      <a:schemeClr val="bg1"/>
                    </a:solidFill>
                  </a:tcPr>
                </a:tc>
                <a:tc>
                  <a:txBody>
                    <a:bodyPr/>
                    <a:lstStyle/>
                    <a:p>
                      <a:pPr marL="0" algn="l" defTabSz="914400" rtl="0" eaLnBrk="1" latinLnBrk="0" hangingPunct="1">
                        <a:spcAft>
                          <a:spcPts val="0"/>
                        </a:spcAft>
                      </a:pPr>
                      <a:r>
                        <a:rPr lang="en-US" sz="1800" kern="100" dirty="0">
                          <a:solidFill>
                            <a:schemeClr val="tx1"/>
                          </a:solidFill>
                          <a:effectLst/>
                          <a:latin typeface="+mn-lt"/>
                          <a:ea typeface="+mn-ea"/>
                          <a:cs typeface="+mn-cs"/>
                        </a:rPr>
                        <a:t>4.327434</a:t>
                      </a:r>
                      <a:endParaRPr lang="zh-TW" sz="1800" kern="100" dirty="0">
                        <a:solidFill>
                          <a:schemeClr val="tx1"/>
                        </a:solidFill>
                        <a:effectLst/>
                        <a:latin typeface="+mn-lt"/>
                        <a:ea typeface="+mn-ea"/>
                        <a:cs typeface="+mn-cs"/>
                      </a:endParaRPr>
                    </a:p>
                  </a:txBody>
                  <a:tcPr marL="68580" marR="68580" marT="0" marB="0" anchor="ctr">
                    <a:solidFill>
                      <a:schemeClr val="bg1"/>
                    </a:solidFill>
                  </a:tcPr>
                </a:tc>
                <a:tc>
                  <a:txBody>
                    <a:bodyPr/>
                    <a:lstStyle/>
                    <a:p>
                      <a:pPr marL="0" algn="l" defTabSz="914400" rtl="0" eaLnBrk="1" latinLnBrk="0" hangingPunct="1">
                        <a:spcAft>
                          <a:spcPts val="0"/>
                        </a:spcAft>
                      </a:pPr>
                      <a:r>
                        <a:rPr lang="en-US" sz="1800" kern="100" dirty="0">
                          <a:solidFill>
                            <a:schemeClr val="tx1"/>
                          </a:solidFill>
                          <a:effectLst/>
                          <a:latin typeface="+mn-lt"/>
                          <a:ea typeface="+mn-ea"/>
                          <a:cs typeface="+mn-cs"/>
                        </a:rPr>
                        <a:t>4.24863</a:t>
                      </a:r>
                      <a:endParaRPr lang="zh-TW" sz="1800" kern="100" dirty="0">
                        <a:solidFill>
                          <a:schemeClr val="tx1"/>
                        </a:solidFill>
                        <a:effectLst/>
                        <a:latin typeface="+mn-lt"/>
                        <a:ea typeface="+mn-ea"/>
                        <a:cs typeface="+mn-cs"/>
                      </a:endParaRPr>
                    </a:p>
                  </a:txBody>
                  <a:tcPr marL="68580" marR="68580" marT="0" marB="0" anchor="ctr">
                    <a:solidFill>
                      <a:schemeClr val="bg1"/>
                    </a:solidFill>
                  </a:tcPr>
                </a:tc>
                <a:tc>
                  <a:txBody>
                    <a:bodyPr/>
                    <a:lstStyle/>
                    <a:p>
                      <a:pPr marL="0" algn="l" defTabSz="914400" rtl="0" eaLnBrk="1" latinLnBrk="0" hangingPunct="1">
                        <a:spcAft>
                          <a:spcPts val="0"/>
                        </a:spcAft>
                      </a:pPr>
                      <a:r>
                        <a:rPr lang="en-US" sz="1800" kern="100">
                          <a:solidFill>
                            <a:schemeClr val="tx1"/>
                          </a:solidFill>
                          <a:effectLst/>
                          <a:latin typeface="+mn-lt"/>
                          <a:ea typeface="+mn-ea"/>
                          <a:cs typeface="+mn-cs"/>
                        </a:rPr>
                        <a:t>4.051353</a:t>
                      </a:r>
                      <a:endParaRPr lang="zh-TW" sz="1800" kern="100">
                        <a:solidFill>
                          <a:schemeClr val="tx1"/>
                        </a:solidFill>
                        <a:effectLst/>
                        <a:latin typeface="+mn-lt"/>
                        <a:ea typeface="+mn-ea"/>
                        <a:cs typeface="+mn-cs"/>
                      </a:endParaRPr>
                    </a:p>
                  </a:txBody>
                  <a:tcPr marL="68580" marR="68580" marT="0" marB="0" anchor="ctr">
                    <a:solidFill>
                      <a:schemeClr val="bg1"/>
                    </a:solidFill>
                  </a:tcPr>
                </a:tc>
                <a:tc>
                  <a:txBody>
                    <a:bodyPr/>
                    <a:lstStyle/>
                    <a:p>
                      <a:pPr marL="0" algn="l" defTabSz="914400" rtl="0" eaLnBrk="1" latinLnBrk="0" hangingPunct="1">
                        <a:spcAft>
                          <a:spcPts val="0"/>
                        </a:spcAft>
                      </a:pPr>
                      <a:r>
                        <a:rPr lang="en-US" sz="1800" kern="100">
                          <a:solidFill>
                            <a:schemeClr val="tx1"/>
                          </a:solidFill>
                          <a:effectLst/>
                          <a:latin typeface="+mn-lt"/>
                          <a:ea typeface="+mn-ea"/>
                          <a:cs typeface="+mn-cs"/>
                        </a:rPr>
                        <a:t>3.846962</a:t>
                      </a:r>
                      <a:endParaRPr lang="zh-TW" sz="1800" kern="100">
                        <a:solidFill>
                          <a:schemeClr val="tx1"/>
                        </a:solidFill>
                        <a:effectLst/>
                        <a:latin typeface="+mn-lt"/>
                        <a:ea typeface="+mn-ea"/>
                        <a:cs typeface="+mn-cs"/>
                      </a:endParaRPr>
                    </a:p>
                  </a:txBody>
                  <a:tcPr marL="68580" marR="68580" marT="0" marB="0" anchor="ctr">
                    <a:solidFill>
                      <a:schemeClr val="bg1"/>
                    </a:solidFill>
                  </a:tcPr>
                </a:tc>
              </a:tr>
              <a:tr h="589240">
                <a:tc>
                  <a:txBody>
                    <a:bodyPr/>
                    <a:lstStyle/>
                    <a:p>
                      <a:pPr marL="0" algn="l" defTabSz="914400" rtl="0" eaLnBrk="1" latinLnBrk="0" hangingPunct="1">
                        <a:spcAft>
                          <a:spcPts val="0"/>
                        </a:spcAft>
                      </a:pPr>
                      <a:r>
                        <a:rPr lang="en-US" sz="1800" kern="100">
                          <a:solidFill>
                            <a:schemeClr val="tx1"/>
                          </a:solidFill>
                          <a:effectLst/>
                          <a:latin typeface="+mn-lt"/>
                          <a:ea typeface="+mn-ea"/>
                          <a:cs typeface="+mn-cs"/>
                        </a:rPr>
                        <a:t>competitive</a:t>
                      </a:r>
                      <a:endParaRPr lang="zh-TW" sz="1800" kern="100">
                        <a:solidFill>
                          <a:schemeClr val="tx1"/>
                        </a:solidFill>
                        <a:effectLst/>
                        <a:latin typeface="+mn-lt"/>
                        <a:ea typeface="+mn-ea"/>
                        <a:cs typeface="+mn-cs"/>
                      </a:endParaRPr>
                    </a:p>
                  </a:txBody>
                  <a:tcPr marL="68580" marR="68580" marT="0" marB="0">
                    <a:solidFill>
                      <a:schemeClr val="bg1"/>
                    </a:solidFill>
                  </a:tcPr>
                </a:tc>
                <a:tc>
                  <a:txBody>
                    <a:bodyPr/>
                    <a:lstStyle/>
                    <a:p>
                      <a:pPr marL="0" algn="l" defTabSz="914400" rtl="0" eaLnBrk="1" latinLnBrk="0" hangingPunct="1">
                        <a:spcAft>
                          <a:spcPts val="0"/>
                        </a:spcAft>
                      </a:pPr>
                      <a:r>
                        <a:rPr lang="en-US" sz="1800" kern="100">
                          <a:solidFill>
                            <a:schemeClr val="tx1"/>
                          </a:solidFill>
                          <a:effectLst/>
                          <a:latin typeface="+mn-lt"/>
                          <a:ea typeface="+mn-ea"/>
                          <a:cs typeface="+mn-cs"/>
                        </a:rPr>
                        <a:t>4.364074</a:t>
                      </a:r>
                      <a:endParaRPr lang="zh-TW" sz="1800" kern="100">
                        <a:solidFill>
                          <a:schemeClr val="tx1"/>
                        </a:solidFill>
                        <a:effectLst/>
                        <a:latin typeface="+mn-lt"/>
                        <a:ea typeface="+mn-ea"/>
                        <a:cs typeface="+mn-cs"/>
                      </a:endParaRPr>
                    </a:p>
                  </a:txBody>
                  <a:tcPr marL="68580" marR="68580" marT="0" marB="0" anchor="ctr">
                    <a:solidFill>
                      <a:schemeClr val="bg1"/>
                    </a:solidFill>
                  </a:tcPr>
                </a:tc>
                <a:tc>
                  <a:txBody>
                    <a:bodyPr/>
                    <a:lstStyle/>
                    <a:p>
                      <a:pPr marL="0" algn="l" defTabSz="914400" rtl="0" eaLnBrk="1" latinLnBrk="0" hangingPunct="1">
                        <a:spcAft>
                          <a:spcPts val="0"/>
                        </a:spcAft>
                      </a:pPr>
                      <a:r>
                        <a:rPr lang="en-US" sz="1800" kern="100">
                          <a:solidFill>
                            <a:schemeClr val="tx1"/>
                          </a:solidFill>
                          <a:effectLst/>
                          <a:latin typeface="+mn-lt"/>
                          <a:ea typeface="+mn-ea"/>
                          <a:cs typeface="+mn-cs"/>
                        </a:rPr>
                        <a:t>4.404065</a:t>
                      </a:r>
                      <a:endParaRPr lang="zh-TW" sz="1800" kern="100">
                        <a:solidFill>
                          <a:schemeClr val="tx1"/>
                        </a:solidFill>
                        <a:effectLst/>
                        <a:latin typeface="+mn-lt"/>
                        <a:ea typeface="+mn-ea"/>
                        <a:cs typeface="+mn-cs"/>
                      </a:endParaRPr>
                    </a:p>
                  </a:txBody>
                  <a:tcPr marL="68580" marR="68580" marT="0" marB="0" anchor="ctr">
                    <a:solidFill>
                      <a:schemeClr val="bg1"/>
                    </a:solidFill>
                  </a:tcPr>
                </a:tc>
                <a:tc>
                  <a:txBody>
                    <a:bodyPr/>
                    <a:lstStyle/>
                    <a:p>
                      <a:pPr marL="0" algn="l" defTabSz="914400" rtl="0" eaLnBrk="1" latinLnBrk="0" hangingPunct="1">
                        <a:spcAft>
                          <a:spcPts val="0"/>
                        </a:spcAft>
                      </a:pPr>
                      <a:r>
                        <a:rPr lang="en-US" sz="1800" kern="100">
                          <a:solidFill>
                            <a:schemeClr val="tx1"/>
                          </a:solidFill>
                          <a:effectLst/>
                          <a:latin typeface="+mn-lt"/>
                          <a:ea typeface="+mn-ea"/>
                          <a:cs typeface="+mn-cs"/>
                        </a:rPr>
                        <a:t>4.378125</a:t>
                      </a:r>
                      <a:endParaRPr lang="zh-TW" sz="1800" kern="100">
                        <a:solidFill>
                          <a:schemeClr val="tx1"/>
                        </a:solidFill>
                        <a:effectLst/>
                        <a:latin typeface="+mn-lt"/>
                        <a:ea typeface="+mn-ea"/>
                        <a:cs typeface="+mn-cs"/>
                      </a:endParaRPr>
                    </a:p>
                  </a:txBody>
                  <a:tcPr marL="68580" marR="68580" marT="0" marB="0" anchor="ctr">
                    <a:solidFill>
                      <a:schemeClr val="bg1"/>
                    </a:solidFill>
                  </a:tcPr>
                </a:tc>
                <a:tc>
                  <a:txBody>
                    <a:bodyPr/>
                    <a:lstStyle/>
                    <a:p>
                      <a:pPr marL="0" algn="l" defTabSz="914400" rtl="0" eaLnBrk="1" latinLnBrk="0" hangingPunct="1">
                        <a:spcAft>
                          <a:spcPts val="0"/>
                        </a:spcAft>
                      </a:pPr>
                      <a:r>
                        <a:rPr lang="en-US" sz="1800" kern="100" dirty="0">
                          <a:solidFill>
                            <a:schemeClr val="tx1"/>
                          </a:solidFill>
                          <a:effectLst/>
                          <a:latin typeface="+mn-lt"/>
                          <a:ea typeface="+mn-ea"/>
                          <a:cs typeface="+mn-cs"/>
                        </a:rPr>
                        <a:t>4.082234</a:t>
                      </a:r>
                      <a:endParaRPr lang="zh-TW" sz="1800" kern="100" dirty="0">
                        <a:solidFill>
                          <a:schemeClr val="tx1"/>
                        </a:solidFill>
                        <a:effectLst/>
                        <a:latin typeface="+mn-lt"/>
                        <a:ea typeface="+mn-ea"/>
                        <a:cs typeface="+mn-cs"/>
                      </a:endParaRPr>
                    </a:p>
                  </a:txBody>
                  <a:tcPr marL="68580" marR="68580" marT="0" marB="0" anchor="ctr">
                    <a:solidFill>
                      <a:schemeClr val="bg1"/>
                    </a:solidFill>
                  </a:tcPr>
                </a:tc>
                <a:tc>
                  <a:txBody>
                    <a:bodyPr/>
                    <a:lstStyle/>
                    <a:p>
                      <a:pPr marL="0" algn="l" defTabSz="914400" rtl="0" eaLnBrk="1" latinLnBrk="0" hangingPunct="1">
                        <a:spcAft>
                          <a:spcPts val="0"/>
                        </a:spcAft>
                      </a:pPr>
                      <a:r>
                        <a:rPr lang="en-US" sz="1800" kern="100" dirty="0">
                          <a:solidFill>
                            <a:schemeClr val="tx1"/>
                          </a:solidFill>
                          <a:effectLst/>
                          <a:latin typeface="+mn-lt"/>
                          <a:ea typeface="+mn-ea"/>
                          <a:cs typeface="+mn-cs"/>
                        </a:rPr>
                        <a:t>3.887688</a:t>
                      </a:r>
                      <a:endParaRPr lang="zh-TW" sz="1800" kern="100" dirty="0">
                        <a:solidFill>
                          <a:schemeClr val="tx1"/>
                        </a:solidFill>
                        <a:effectLst/>
                        <a:latin typeface="+mn-lt"/>
                        <a:ea typeface="+mn-ea"/>
                        <a:cs typeface="+mn-cs"/>
                      </a:endParaRPr>
                    </a:p>
                  </a:txBody>
                  <a:tcPr marL="68580" marR="68580" marT="0" marB="0" anchor="ctr">
                    <a:solidFill>
                      <a:schemeClr val="bg1"/>
                    </a:solidFill>
                  </a:tcPr>
                </a:tc>
              </a:tr>
            </a:tbl>
          </a:graphicData>
        </a:graphic>
      </p:graphicFrame>
    </p:spTree>
    <p:extLst>
      <p:ext uri="{BB962C8B-B14F-4D97-AF65-F5344CB8AC3E}">
        <p14:creationId xmlns="" xmlns:p14="http://schemas.microsoft.com/office/powerpoint/2010/main" val="396514228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a:xfrm>
            <a:off x="1512791" y="274638"/>
            <a:ext cx="3610744" cy="922114"/>
          </a:xfrm>
          <a:prstGeom prst="rect">
            <a:avLst/>
          </a:prstGeom>
          <a:effectLst>
            <a:outerShdw blurRad="50800" dist="38100" dir="2700000" algn="tl" rotWithShape="0">
              <a:prstClr val="black">
                <a:alpha val="40000"/>
              </a:prstClr>
            </a:outerShdw>
          </a:effectLst>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TW" altLang="en-US" smtClean="0">
                <a:latin typeface="標楷體" pitchFamily="65" charset="-120"/>
                <a:ea typeface="標楷體" pitchFamily="65" charset="-120"/>
              </a:rPr>
              <a:t>敏感度分析</a:t>
            </a:r>
            <a:endParaRPr lang="zh-TW" altLang="en-US" dirty="0">
              <a:latin typeface="標楷體" pitchFamily="65" charset="-120"/>
              <a:ea typeface="標楷體" pitchFamily="65" charset="-120"/>
            </a:endParaRPr>
          </a:p>
        </p:txBody>
      </p:sp>
      <p:cxnSp>
        <p:nvCxnSpPr>
          <p:cNvPr id="5" name="直線接點 4"/>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pic>
        <p:nvPicPr>
          <p:cNvPr id="8" name="內容版面配置區 6"/>
          <p:cNvPicPr>
            <a:picLocks noGrp="1"/>
          </p:cNvPicPr>
          <p:nvPr>
            <p:ph idx="1"/>
          </p:nvPr>
        </p:nvPicPr>
        <p:blipFill rotWithShape="1">
          <a:blip r:embed="rId2" cstate="print">
            <a:extLst>
              <a:ext uri="{28A0092B-C50C-407E-A947-70E740481C1C}">
                <a14:useLocalDpi xmlns="" xmlns:a14="http://schemas.microsoft.com/office/drawing/2010/main" val="0"/>
              </a:ext>
            </a:extLst>
          </a:blip>
          <a:srcRect l="2369" t="49637" r="6511" b="4017"/>
          <a:stretch/>
        </p:blipFill>
        <p:spPr bwMode="auto">
          <a:xfrm>
            <a:off x="971600" y="1268760"/>
            <a:ext cx="6840759" cy="3384376"/>
          </a:xfrm>
          <a:prstGeom prst="rect">
            <a:avLst/>
          </a:prstGeom>
          <a:ln>
            <a:noFill/>
          </a:ln>
          <a:extLst>
            <a:ext uri="{53640926-AAD7-44D8-BBD7-CCE9431645EC}">
              <a14:shadowObscured xmlns="" xmlns:a14="http://schemas.microsoft.com/office/drawing/2010/main"/>
            </a:ext>
          </a:extLst>
        </p:spPr>
      </p:pic>
      <p:graphicFrame>
        <p:nvGraphicFramePr>
          <p:cNvPr id="9" name="表格 8"/>
          <p:cNvGraphicFramePr>
            <a:graphicFrameLocks noGrp="1"/>
          </p:cNvGraphicFramePr>
          <p:nvPr>
            <p:extLst>
              <p:ext uri="{D42A27DB-BD31-4B8C-83A1-F6EECF244321}">
                <p14:modId xmlns="" xmlns:p14="http://schemas.microsoft.com/office/powerpoint/2010/main" val="1524513792"/>
              </p:ext>
            </p:extLst>
          </p:nvPr>
        </p:nvGraphicFramePr>
        <p:xfrm>
          <a:off x="1331640" y="4653136"/>
          <a:ext cx="6552726" cy="2088232"/>
        </p:xfrm>
        <a:graphic>
          <a:graphicData uri="http://schemas.openxmlformats.org/drawingml/2006/table">
            <a:tbl>
              <a:tblPr firstRow="1" firstCol="1" bandRow="1">
                <a:tableStyleId>{5940675A-B579-460E-94D1-54222C63F5DA}</a:tableStyleId>
              </a:tblPr>
              <a:tblGrid>
                <a:gridCol w="1383918"/>
                <a:gridCol w="1019932"/>
                <a:gridCol w="1037219"/>
                <a:gridCol w="1037219"/>
                <a:gridCol w="1037219"/>
                <a:gridCol w="1037219"/>
              </a:tblGrid>
              <a:tr h="322129">
                <a:tc>
                  <a:txBody>
                    <a:bodyPr/>
                    <a:lstStyle/>
                    <a:p>
                      <a:pPr marL="0" algn="l" defTabSz="914400" rtl="0" eaLnBrk="1" latinLnBrk="0" hangingPunct="1">
                        <a:spcAft>
                          <a:spcPts val="0"/>
                        </a:spcAft>
                      </a:pPr>
                      <a:r>
                        <a:rPr lang="zh-TW" sz="1800" kern="100" dirty="0">
                          <a:solidFill>
                            <a:schemeClr val="tx1"/>
                          </a:solidFill>
                          <a:effectLst/>
                          <a:latin typeface="+mn-lt"/>
                          <a:ea typeface="+mn-ea"/>
                          <a:cs typeface="+mn-cs"/>
                        </a:rPr>
                        <a:t>期望到期日</a:t>
                      </a:r>
                    </a:p>
                  </a:txBody>
                  <a:tcPr marL="68580" marR="68580" marT="0" marB="0">
                    <a:solidFill>
                      <a:schemeClr val="bg1"/>
                    </a:solidFill>
                  </a:tcPr>
                </a:tc>
                <a:tc>
                  <a:txBody>
                    <a:bodyPr/>
                    <a:lstStyle/>
                    <a:p>
                      <a:pPr marL="0" algn="r" defTabSz="914400" rtl="0" eaLnBrk="1" latinLnBrk="0" hangingPunct="1">
                        <a:spcAft>
                          <a:spcPts val="0"/>
                        </a:spcAft>
                      </a:pPr>
                      <a:r>
                        <a:rPr lang="en-US" sz="1800" kern="100" dirty="0">
                          <a:solidFill>
                            <a:schemeClr val="tx1"/>
                          </a:solidFill>
                          <a:effectLst/>
                          <a:latin typeface="+mn-lt"/>
                          <a:ea typeface="+mn-ea"/>
                          <a:cs typeface="+mn-cs"/>
                        </a:rPr>
                        <a:t>0</a:t>
                      </a:r>
                      <a:endParaRPr lang="zh-TW" sz="1800" kern="100" dirty="0">
                        <a:solidFill>
                          <a:schemeClr val="tx1"/>
                        </a:solidFill>
                        <a:effectLst/>
                        <a:latin typeface="+mn-lt"/>
                        <a:ea typeface="+mn-ea"/>
                        <a:cs typeface="+mn-cs"/>
                      </a:endParaRPr>
                    </a:p>
                  </a:txBody>
                  <a:tcPr marL="68580" marR="68580" marT="0" marB="0">
                    <a:solidFill>
                      <a:schemeClr val="bg1"/>
                    </a:solidFill>
                  </a:tcPr>
                </a:tc>
                <a:tc>
                  <a:txBody>
                    <a:bodyPr/>
                    <a:lstStyle/>
                    <a:p>
                      <a:pPr marL="0" algn="r" defTabSz="914400" rtl="0" eaLnBrk="1" latinLnBrk="0" hangingPunct="1">
                        <a:spcAft>
                          <a:spcPts val="0"/>
                        </a:spcAft>
                      </a:pPr>
                      <a:r>
                        <a:rPr lang="en-US" sz="1800" kern="100" dirty="0">
                          <a:solidFill>
                            <a:schemeClr val="tx1"/>
                          </a:solidFill>
                          <a:effectLst/>
                          <a:latin typeface="+mn-lt"/>
                          <a:ea typeface="+mn-ea"/>
                          <a:cs typeface="+mn-cs"/>
                        </a:rPr>
                        <a:t>0.01</a:t>
                      </a:r>
                      <a:endParaRPr lang="zh-TW" sz="1800" kern="100" dirty="0">
                        <a:solidFill>
                          <a:schemeClr val="tx1"/>
                        </a:solidFill>
                        <a:effectLst/>
                        <a:latin typeface="+mn-lt"/>
                        <a:ea typeface="+mn-ea"/>
                        <a:cs typeface="+mn-cs"/>
                      </a:endParaRPr>
                    </a:p>
                  </a:txBody>
                  <a:tcPr marL="68580" marR="68580" marT="0" marB="0">
                    <a:solidFill>
                      <a:schemeClr val="bg1"/>
                    </a:solidFill>
                  </a:tcPr>
                </a:tc>
                <a:tc>
                  <a:txBody>
                    <a:bodyPr/>
                    <a:lstStyle/>
                    <a:p>
                      <a:pPr marL="0" algn="r" defTabSz="914400" rtl="0" eaLnBrk="1" latinLnBrk="0" hangingPunct="1">
                        <a:spcAft>
                          <a:spcPts val="0"/>
                        </a:spcAft>
                      </a:pPr>
                      <a:r>
                        <a:rPr lang="en-US" sz="1800" kern="100" dirty="0">
                          <a:solidFill>
                            <a:schemeClr val="tx1"/>
                          </a:solidFill>
                          <a:effectLst/>
                          <a:latin typeface="+mn-lt"/>
                          <a:ea typeface="+mn-ea"/>
                          <a:cs typeface="+mn-cs"/>
                        </a:rPr>
                        <a:t>0.05</a:t>
                      </a:r>
                      <a:endParaRPr lang="zh-TW" sz="1800" kern="100" dirty="0">
                        <a:solidFill>
                          <a:schemeClr val="tx1"/>
                        </a:solidFill>
                        <a:effectLst/>
                        <a:latin typeface="+mn-lt"/>
                        <a:ea typeface="+mn-ea"/>
                        <a:cs typeface="+mn-cs"/>
                      </a:endParaRPr>
                    </a:p>
                  </a:txBody>
                  <a:tcPr marL="68580" marR="68580" marT="0" marB="0">
                    <a:solidFill>
                      <a:schemeClr val="bg1"/>
                    </a:solidFill>
                  </a:tcPr>
                </a:tc>
                <a:tc>
                  <a:txBody>
                    <a:bodyPr/>
                    <a:lstStyle/>
                    <a:p>
                      <a:pPr marL="0" algn="r" defTabSz="914400" rtl="0" eaLnBrk="1" latinLnBrk="0" hangingPunct="1">
                        <a:spcAft>
                          <a:spcPts val="0"/>
                        </a:spcAft>
                      </a:pPr>
                      <a:r>
                        <a:rPr lang="en-US" sz="1800" kern="100" dirty="0">
                          <a:solidFill>
                            <a:schemeClr val="tx1"/>
                          </a:solidFill>
                          <a:effectLst/>
                          <a:latin typeface="+mn-lt"/>
                          <a:ea typeface="+mn-ea"/>
                          <a:cs typeface="+mn-cs"/>
                        </a:rPr>
                        <a:t>0.1</a:t>
                      </a:r>
                      <a:endParaRPr lang="zh-TW" sz="1800" kern="100" dirty="0">
                        <a:solidFill>
                          <a:schemeClr val="tx1"/>
                        </a:solidFill>
                        <a:effectLst/>
                        <a:latin typeface="+mn-lt"/>
                        <a:ea typeface="+mn-ea"/>
                        <a:cs typeface="+mn-cs"/>
                      </a:endParaRPr>
                    </a:p>
                  </a:txBody>
                  <a:tcPr marL="68580" marR="68580" marT="0" marB="0">
                    <a:solidFill>
                      <a:schemeClr val="bg1"/>
                    </a:solidFill>
                  </a:tcPr>
                </a:tc>
                <a:tc>
                  <a:txBody>
                    <a:bodyPr/>
                    <a:lstStyle/>
                    <a:p>
                      <a:pPr marL="0" algn="r" defTabSz="914400" rtl="0" eaLnBrk="1" latinLnBrk="0" hangingPunct="1">
                        <a:spcAft>
                          <a:spcPts val="0"/>
                        </a:spcAft>
                      </a:pPr>
                      <a:r>
                        <a:rPr lang="en-US" sz="1800" kern="100" dirty="0">
                          <a:solidFill>
                            <a:schemeClr val="tx1"/>
                          </a:solidFill>
                          <a:effectLst/>
                          <a:latin typeface="+mn-lt"/>
                          <a:ea typeface="+mn-ea"/>
                          <a:cs typeface="+mn-cs"/>
                        </a:rPr>
                        <a:t>0.15</a:t>
                      </a:r>
                      <a:endParaRPr lang="zh-TW" sz="1800" kern="100" dirty="0">
                        <a:solidFill>
                          <a:schemeClr val="tx1"/>
                        </a:solidFill>
                        <a:effectLst/>
                        <a:latin typeface="+mn-lt"/>
                        <a:ea typeface="+mn-ea"/>
                        <a:cs typeface="+mn-cs"/>
                      </a:endParaRPr>
                    </a:p>
                  </a:txBody>
                  <a:tcPr marL="68580" marR="68580" marT="0" marB="0">
                    <a:solidFill>
                      <a:schemeClr val="bg1"/>
                    </a:solidFill>
                  </a:tcPr>
                </a:tc>
              </a:tr>
              <a:tr h="588701">
                <a:tc>
                  <a:txBody>
                    <a:bodyPr/>
                    <a:lstStyle/>
                    <a:p>
                      <a:pPr marL="0" algn="l" defTabSz="914400" rtl="0" eaLnBrk="1" latinLnBrk="0" hangingPunct="1">
                        <a:spcAft>
                          <a:spcPts val="0"/>
                        </a:spcAft>
                      </a:pPr>
                      <a:r>
                        <a:rPr lang="en-US" sz="1800" kern="100" dirty="0">
                          <a:solidFill>
                            <a:schemeClr val="tx1"/>
                          </a:solidFill>
                          <a:effectLst/>
                          <a:latin typeface="+mn-lt"/>
                          <a:ea typeface="+mn-ea"/>
                          <a:cs typeface="+mn-cs"/>
                        </a:rPr>
                        <a:t>block</a:t>
                      </a:r>
                      <a:endParaRPr lang="zh-TW" sz="1800" kern="100" dirty="0">
                        <a:solidFill>
                          <a:schemeClr val="tx1"/>
                        </a:solidFill>
                        <a:effectLst/>
                        <a:latin typeface="+mn-lt"/>
                        <a:ea typeface="+mn-ea"/>
                        <a:cs typeface="+mn-cs"/>
                      </a:endParaRPr>
                    </a:p>
                  </a:txBody>
                  <a:tcPr marL="68580" marR="68580" marT="0" marB="0">
                    <a:solidFill>
                      <a:schemeClr val="bg1"/>
                    </a:solidFill>
                  </a:tcPr>
                </a:tc>
                <a:tc>
                  <a:txBody>
                    <a:bodyPr/>
                    <a:lstStyle/>
                    <a:p>
                      <a:pPr marL="0" algn="l" defTabSz="914400" rtl="0" eaLnBrk="1" latinLnBrk="0" hangingPunct="1">
                        <a:spcAft>
                          <a:spcPts val="0"/>
                        </a:spcAft>
                      </a:pPr>
                      <a:r>
                        <a:rPr lang="en-US" sz="1800" kern="100" dirty="0">
                          <a:solidFill>
                            <a:schemeClr val="tx1"/>
                          </a:solidFill>
                          <a:effectLst/>
                          <a:latin typeface="+mn-lt"/>
                          <a:ea typeface="+mn-ea"/>
                          <a:cs typeface="+mn-cs"/>
                        </a:rPr>
                        <a:t>4.408423</a:t>
                      </a:r>
                      <a:endParaRPr lang="zh-TW" sz="1800" kern="100" dirty="0">
                        <a:solidFill>
                          <a:schemeClr val="tx1"/>
                        </a:solidFill>
                        <a:effectLst/>
                        <a:latin typeface="+mn-lt"/>
                        <a:ea typeface="+mn-ea"/>
                        <a:cs typeface="+mn-cs"/>
                      </a:endParaRPr>
                    </a:p>
                  </a:txBody>
                  <a:tcPr marL="68580" marR="68580" marT="0" marB="0" anchor="ctr">
                    <a:solidFill>
                      <a:schemeClr val="bg1"/>
                    </a:solidFill>
                  </a:tcPr>
                </a:tc>
                <a:tc>
                  <a:txBody>
                    <a:bodyPr/>
                    <a:lstStyle/>
                    <a:p>
                      <a:pPr marL="0" algn="l" defTabSz="914400" rtl="0" eaLnBrk="1" latinLnBrk="0" hangingPunct="1">
                        <a:spcAft>
                          <a:spcPts val="0"/>
                        </a:spcAft>
                      </a:pPr>
                      <a:r>
                        <a:rPr lang="en-US" sz="1800" kern="100" dirty="0">
                          <a:solidFill>
                            <a:schemeClr val="tx1"/>
                          </a:solidFill>
                          <a:effectLst/>
                          <a:latin typeface="+mn-lt"/>
                          <a:ea typeface="+mn-ea"/>
                          <a:cs typeface="+mn-cs"/>
                        </a:rPr>
                        <a:t>4.401785</a:t>
                      </a:r>
                      <a:endParaRPr lang="zh-TW" sz="1800" kern="100" dirty="0">
                        <a:solidFill>
                          <a:schemeClr val="tx1"/>
                        </a:solidFill>
                        <a:effectLst/>
                        <a:latin typeface="+mn-lt"/>
                        <a:ea typeface="+mn-ea"/>
                        <a:cs typeface="+mn-cs"/>
                      </a:endParaRPr>
                    </a:p>
                  </a:txBody>
                  <a:tcPr marL="68580" marR="68580" marT="0" marB="0" anchor="ctr">
                    <a:solidFill>
                      <a:schemeClr val="bg1"/>
                    </a:solidFill>
                  </a:tcPr>
                </a:tc>
                <a:tc>
                  <a:txBody>
                    <a:bodyPr/>
                    <a:lstStyle/>
                    <a:p>
                      <a:pPr marL="0" algn="l" defTabSz="914400" rtl="0" eaLnBrk="1" latinLnBrk="0" hangingPunct="1">
                        <a:spcAft>
                          <a:spcPts val="0"/>
                        </a:spcAft>
                      </a:pPr>
                      <a:r>
                        <a:rPr lang="en-US" sz="1800" kern="100">
                          <a:solidFill>
                            <a:schemeClr val="tx1"/>
                          </a:solidFill>
                          <a:effectLst/>
                          <a:latin typeface="+mn-lt"/>
                          <a:ea typeface="+mn-ea"/>
                          <a:cs typeface="+mn-cs"/>
                        </a:rPr>
                        <a:t>4.261761</a:t>
                      </a:r>
                      <a:endParaRPr lang="zh-TW" sz="1800" kern="100">
                        <a:solidFill>
                          <a:schemeClr val="tx1"/>
                        </a:solidFill>
                        <a:effectLst/>
                        <a:latin typeface="+mn-lt"/>
                        <a:ea typeface="+mn-ea"/>
                        <a:cs typeface="+mn-cs"/>
                      </a:endParaRPr>
                    </a:p>
                  </a:txBody>
                  <a:tcPr marL="68580" marR="68580" marT="0" marB="0" anchor="ctr">
                    <a:solidFill>
                      <a:schemeClr val="bg1"/>
                    </a:solidFill>
                  </a:tcPr>
                </a:tc>
                <a:tc>
                  <a:txBody>
                    <a:bodyPr/>
                    <a:lstStyle/>
                    <a:p>
                      <a:pPr marL="0" algn="l" defTabSz="914400" rtl="0" eaLnBrk="1" latinLnBrk="0" hangingPunct="1">
                        <a:spcAft>
                          <a:spcPts val="0"/>
                        </a:spcAft>
                      </a:pPr>
                      <a:r>
                        <a:rPr lang="en-US" sz="1800" kern="100">
                          <a:solidFill>
                            <a:schemeClr val="tx1"/>
                          </a:solidFill>
                          <a:effectLst/>
                          <a:latin typeface="+mn-lt"/>
                          <a:ea typeface="+mn-ea"/>
                          <a:cs typeface="+mn-cs"/>
                        </a:rPr>
                        <a:t>4.05791</a:t>
                      </a:r>
                      <a:endParaRPr lang="zh-TW" sz="1800" kern="100">
                        <a:solidFill>
                          <a:schemeClr val="tx1"/>
                        </a:solidFill>
                        <a:effectLst/>
                        <a:latin typeface="+mn-lt"/>
                        <a:ea typeface="+mn-ea"/>
                        <a:cs typeface="+mn-cs"/>
                      </a:endParaRPr>
                    </a:p>
                  </a:txBody>
                  <a:tcPr marL="68580" marR="68580" marT="0" marB="0" anchor="ctr">
                    <a:solidFill>
                      <a:schemeClr val="bg1"/>
                    </a:solidFill>
                  </a:tcPr>
                </a:tc>
                <a:tc>
                  <a:txBody>
                    <a:bodyPr/>
                    <a:lstStyle/>
                    <a:p>
                      <a:pPr marL="0" algn="l" defTabSz="914400" rtl="0" eaLnBrk="1" latinLnBrk="0" hangingPunct="1">
                        <a:spcAft>
                          <a:spcPts val="0"/>
                        </a:spcAft>
                      </a:pPr>
                      <a:r>
                        <a:rPr lang="en-US" sz="1800" kern="100">
                          <a:solidFill>
                            <a:schemeClr val="tx1"/>
                          </a:solidFill>
                          <a:effectLst/>
                          <a:latin typeface="+mn-lt"/>
                          <a:ea typeface="+mn-ea"/>
                          <a:cs typeface="+mn-cs"/>
                        </a:rPr>
                        <a:t>3.85185</a:t>
                      </a:r>
                      <a:endParaRPr lang="zh-TW" sz="1800" kern="100">
                        <a:solidFill>
                          <a:schemeClr val="tx1"/>
                        </a:solidFill>
                        <a:effectLst/>
                        <a:latin typeface="+mn-lt"/>
                        <a:ea typeface="+mn-ea"/>
                        <a:cs typeface="+mn-cs"/>
                      </a:endParaRPr>
                    </a:p>
                  </a:txBody>
                  <a:tcPr marL="68580" marR="68580" marT="0" marB="0" anchor="ctr">
                    <a:solidFill>
                      <a:schemeClr val="bg1"/>
                    </a:solidFill>
                  </a:tcPr>
                </a:tc>
              </a:tr>
              <a:tr h="588701">
                <a:tc>
                  <a:txBody>
                    <a:bodyPr/>
                    <a:lstStyle/>
                    <a:p>
                      <a:pPr marL="0" algn="l" defTabSz="914400" rtl="0" eaLnBrk="1" latinLnBrk="0" hangingPunct="1">
                        <a:spcAft>
                          <a:spcPts val="0"/>
                        </a:spcAft>
                      </a:pPr>
                      <a:r>
                        <a:rPr lang="en-US" sz="1800" kern="100">
                          <a:solidFill>
                            <a:schemeClr val="tx1"/>
                          </a:solidFill>
                          <a:effectLst/>
                          <a:latin typeface="+mn-lt"/>
                          <a:ea typeface="+mn-ea"/>
                          <a:cs typeface="+mn-cs"/>
                        </a:rPr>
                        <a:t>monopoly</a:t>
                      </a:r>
                      <a:endParaRPr lang="zh-TW" sz="1800" kern="100">
                        <a:solidFill>
                          <a:schemeClr val="tx1"/>
                        </a:solidFill>
                        <a:effectLst/>
                        <a:latin typeface="+mn-lt"/>
                        <a:ea typeface="+mn-ea"/>
                        <a:cs typeface="+mn-cs"/>
                      </a:endParaRPr>
                    </a:p>
                  </a:txBody>
                  <a:tcPr marL="68580" marR="68580" marT="0" marB="0">
                    <a:solidFill>
                      <a:schemeClr val="bg1"/>
                    </a:solidFill>
                  </a:tcPr>
                </a:tc>
                <a:tc>
                  <a:txBody>
                    <a:bodyPr/>
                    <a:lstStyle/>
                    <a:p>
                      <a:pPr marL="0" algn="l" defTabSz="914400" rtl="0" eaLnBrk="1" latinLnBrk="0" hangingPunct="1">
                        <a:spcAft>
                          <a:spcPts val="0"/>
                        </a:spcAft>
                      </a:pPr>
                      <a:r>
                        <a:rPr lang="en-US" sz="1800" kern="100">
                          <a:solidFill>
                            <a:schemeClr val="tx1"/>
                          </a:solidFill>
                          <a:effectLst/>
                          <a:latin typeface="+mn-lt"/>
                          <a:ea typeface="+mn-ea"/>
                          <a:cs typeface="+mn-cs"/>
                        </a:rPr>
                        <a:t>4.388055</a:t>
                      </a:r>
                      <a:endParaRPr lang="zh-TW" sz="1800" kern="100">
                        <a:solidFill>
                          <a:schemeClr val="tx1"/>
                        </a:solidFill>
                        <a:effectLst/>
                        <a:latin typeface="+mn-lt"/>
                        <a:ea typeface="+mn-ea"/>
                        <a:cs typeface="+mn-cs"/>
                      </a:endParaRPr>
                    </a:p>
                  </a:txBody>
                  <a:tcPr marL="68580" marR="68580" marT="0" marB="0" anchor="ctr">
                    <a:solidFill>
                      <a:schemeClr val="bg1"/>
                    </a:solidFill>
                  </a:tcPr>
                </a:tc>
                <a:tc>
                  <a:txBody>
                    <a:bodyPr/>
                    <a:lstStyle/>
                    <a:p>
                      <a:pPr marL="0" algn="l" defTabSz="914400" rtl="0" eaLnBrk="1" latinLnBrk="0" hangingPunct="1">
                        <a:spcAft>
                          <a:spcPts val="0"/>
                        </a:spcAft>
                      </a:pPr>
                      <a:r>
                        <a:rPr lang="en-US" sz="1800" kern="100" dirty="0">
                          <a:solidFill>
                            <a:schemeClr val="tx1"/>
                          </a:solidFill>
                          <a:effectLst/>
                          <a:latin typeface="+mn-lt"/>
                          <a:ea typeface="+mn-ea"/>
                          <a:cs typeface="+mn-cs"/>
                        </a:rPr>
                        <a:t>4.385361</a:t>
                      </a:r>
                      <a:endParaRPr lang="zh-TW" sz="1800" kern="100" dirty="0">
                        <a:solidFill>
                          <a:schemeClr val="tx1"/>
                        </a:solidFill>
                        <a:effectLst/>
                        <a:latin typeface="+mn-lt"/>
                        <a:ea typeface="+mn-ea"/>
                        <a:cs typeface="+mn-cs"/>
                      </a:endParaRPr>
                    </a:p>
                  </a:txBody>
                  <a:tcPr marL="68580" marR="68580" marT="0" marB="0" anchor="ctr">
                    <a:solidFill>
                      <a:schemeClr val="bg1"/>
                    </a:solidFill>
                  </a:tcPr>
                </a:tc>
                <a:tc>
                  <a:txBody>
                    <a:bodyPr/>
                    <a:lstStyle/>
                    <a:p>
                      <a:pPr marL="0" algn="l" defTabSz="914400" rtl="0" eaLnBrk="1" latinLnBrk="0" hangingPunct="1">
                        <a:spcAft>
                          <a:spcPts val="0"/>
                        </a:spcAft>
                      </a:pPr>
                      <a:r>
                        <a:rPr lang="en-US" sz="1800" kern="100" dirty="0">
                          <a:solidFill>
                            <a:schemeClr val="tx1"/>
                          </a:solidFill>
                          <a:effectLst/>
                          <a:latin typeface="+mn-lt"/>
                          <a:ea typeface="+mn-ea"/>
                          <a:cs typeface="+mn-cs"/>
                        </a:rPr>
                        <a:t>4.24863</a:t>
                      </a:r>
                      <a:endParaRPr lang="zh-TW" sz="1800" kern="100" dirty="0">
                        <a:solidFill>
                          <a:schemeClr val="tx1"/>
                        </a:solidFill>
                        <a:effectLst/>
                        <a:latin typeface="+mn-lt"/>
                        <a:ea typeface="+mn-ea"/>
                        <a:cs typeface="+mn-cs"/>
                      </a:endParaRPr>
                    </a:p>
                  </a:txBody>
                  <a:tcPr marL="68580" marR="68580" marT="0" marB="0" anchor="ctr">
                    <a:solidFill>
                      <a:schemeClr val="bg1"/>
                    </a:solidFill>
                  </a:tcPr>
                </a:tc>
                <a:tc>
                  <a:txBody>
                    <a:bodyPr/>
                    <a:lstStyle/>
                    <a:p>
                      <a:pPr marL="0" algn="l" defTabSz="914400" rtl="0" eaLnBrk="1" latinLnBrk="0" hangingPunct="1">
                        <a:spcAft>
                          <a:spcPts val="0"/>
                        </a:spcAft>
                      </a:pPr>
                      <a:r>
                        <a:rPr lang="en-US" sz="1800" kern="100" dirty="0">
                          <a:solidFill>
                            <a:schemeClr val="tx1"/>
                          </a:solidFill>
                          <a:effectLst/>
                          <a:latin typeface="+mn-lt"/>
                          <a:ea typeface="+mn-ea"/>
                          <a:cs typeface="+mn-cs"/>
                        </a:rPr>
                        <a:t>4.051353</a:t>
                      </a:r>
                      <a:endParaRPr lang="zh-TW" sz="1800" kern="100" dirty="0">
                        <a:solidFill>
                          <a:schemeClr val="tx1"/>
                        </a:solidFill>
                        <a:effectLst/>
                        <a:latin typeface="+mn-lt"/>
                        <a:ea typeface="+mn-ea"/>
                        <a:cs typeface="+mn-cs"/>
                      </a:endParaRPr>
                    </a:p>
                  </a:txBody>
                  <a:tcPr marL="68580" marR="68580" marT="0" marB="0" anchor="ctr">
                    <a:solidFill>
                      <a:schemeClr val="bg1"/>
                    </a:solidFill>
                  </a:tcPr>
                </a:tc>
                <a:tc>
                  <a:txBody>
                    <a:bodyPr/>
                    <a:lstStyle/>
                    <a:p>
                      <a:pPr marL="0" algn="l" defTabSz="914400" rtl="0" eaLnBrk="1" latinLnBrk="0" hangingPunct="1">
                        <a:spcAft>
                          <a:spcPts val="0"/>
                        </a:spcAft>
                      </a:pPr>
                      <a:r>
                        <a:rPr lang="en-US" sz="1800" kern="100">
                          <a:solidFill>
                            <a:schemeClr val="tx1"/>
                          </a:solidFill>
                          <a:effectLst/>
                          <a:latin typeface="+mn-lt"/>
                          <a:ea typeface="+mn-ea"/>
                          <a:cs typeface="+mn-cs"/>
                        </a:rPr>
                        <a:t>3.846962</a:t>
                      </a:r>
                      <a:endParaRPr lang="zh-TW" sz="1800" kern="100">
                        <a:solidFill>
                          <a:schemeClr val="tx1"/>
                        </a:solidFill>
                        <a:effectLst/>
                        <a:latin typeface="+mn-lt"/>
                        <a:ea typeface="+mn-ea"/>
                        <a:cs typeface="+mn-cs"/>
                      </a:endParaRPr>
                    </a:p>
                  </a:txBody>
                  <a:tcPr marL="68580" marR="68580" marT="0" marB="0" anchor="ctr">
                    <a:solidFill>
                      <a:schemeClr val="bg1"/>
                    </a:solidFill>
                  </a:tcPr>
                </a:tc>
              </a:tr>
              <a:tr h="588701">
                <a:tc>
                  <a:txBody>
                    <a:bodyPr/>
                    <a:lstStyle/>
                    <a:p>
                      <a:pPr marL="0" algn="l" defTabSz="914400" rtl="0" eaLnBrk="1" latinLnBrk="0" hangingPunct="1">
                        <a:spcAft>
                          <a:spcPts val="0"/>
                        </a:spcAft>
                      </a:pPr>
                      <a:r>
                        <a:rPr lang="en-US" sz="1800" kern="100" dirty="0">
                          <a:solidFill>
                            <a:schemeClr val="tx1"/>
                          </a:solidFill>
                          <a:effectLst/>
                          <a:latin typeface="+mn-lt"/>
                          <a:ea typeface="+mn-ea"/>
                          <a:cs typeface="+mn-cs"/>
                        </a:rPr>
                        <a:t>competitive</a:t>
                      </a:r>
                      <a:endParaRPr lang="zh-TW" sz="1800" kern="100" dirty="0">
                        <a:solidFill>
                          <a:schemeClr val="tx1"/>
                        </a:solidFill>
                        <a:effectLst/>
                        <a:latin typeface="+mn-lt"/>
                        <a:ea typeface="+mn-ea"/>
                        <a:cs typeface="+mn-cs"/>
                      </a:endParaRPr>
                    </a:p>
                  </a:txBody>
                  <a:tcPr marL="68580" marR="68580" marT="0" marB="0">
                    <a:solidFill>
                      <a:schemeClr val="bg1"/>
                    </a:solidFill>
                  </a:tcPr>
                </a:tc>
                <a:tc>
                  <a:txBody>
                    <a:bodyPr/>
                    <a:lstStyle/>
                    <a:p>
                      <a:pPr marL="0" algn="l" defTabSz="914400" rtl="0" eaLnBrk="1" latinLnBrk="0" hangingPunct="1">
                        <a:spcAft>
                          <a:spcPts val="0"/>
                        </a:spcAft>
                      </a:pPr>
                      <a:r>
                        <a:rPr lang="en-US" sz="1800" kern="100">
                          <a:solidFill>
                            <a:schemeClr val="tx1"/>
                          </a:solidFill>
                          <a:effectLst/>
                          <a:latin typeface="+mn-lt"/>
                          <a:ea typeface="+mn-ea"/>
                          <a:cs typeface="+mn-cs"/>
                        </a:rPr>
                        <a:t>4.258587</a:t>
                      </a:r>
                      <a:endParaRPr lang="zh-TW" sz="1800" kern="100">
                        <a:solidFill>
                          <a:schemeClr val="tx1"/>
                        </a:solidFill>
                        <a:effectLst/>
                        <a:latin typeface="+mn-lt"/>
                        <a:ea typeface="+mn-ea"/>
                        <a:cs typeface="+mn-cs"/>
                      </a:endParaRPr>
                    </a:p>
                  </a:txBody>
                  <a:tcPr marL="68580" marR="68580" marT="0" marB="0" anchor="ctr">
                    <a:solidFill>
                      <a:schemeClr val="bg1"/>
                    </a:solidFill>
                  </a:tcPr>
                </a:tc>
                <a:tc>
                  <a:txBody>
                    <a:bodyPr/>
                    <a:lstStyle/>
                    <a:p>
                      <a:pPr marL="0" algn="l" defTabSz="914400" rtl="0" eaLnBrk="1" latinLnBrk="0" hangingPunct="1">
                        <a:spcAft>
                          <a:spcPts val="0"/>
                        </a:spcAft>
                      </a:pPr>
                      <a:r>
                        <a:rPr lang="en-US" sz="1800" kern="100">
                          <a:solidFill>
                            <a:schemeClr val="tx1"/>
                          </a:solidFill>
                          <a:effectLst/>
                          <a:latin typeface="+mn-lt"/>
                          <a:ea typeface="+mn-ea"/>
                          <a:cs typeface="+mn-cs"/>
                        </a:rPr>
                        <a:t>4.271057</a:t>
                      </a:r>
                      <a:endParaRPr lang="zh-TW" sz="1800" kern="100">
                        <a:solidFill>
                          <a:schemeClr val="tx1"/>
                        </a:solidFill>
                        <a:effectLst/>
                        <a:latin typeface="+mn-lt"/>
                        <a:ea typeface="+mn-ea"/>
                        <a:cs typeface="+mn-cs"/>
                      </a:endParaRPr>
                    </a:p>
                  </a:txBody>
                  <a:tcPr marL="68580" marR="68580" marT="0" marB="0" anchor="ctr">
                    <a:solidFill>
                      <a:schemeClr val="bg1"/>
                    </a:solidFill>
                  </a:tcPr>
                </a:tc>
                <a:tc>
                  <a:txBody>
                    <a:bodyPr/>
                    <a:lstStyle/>
                    <a:p>
                      <a:pPr marL="0" algn="l" defTabSz="914400" rtl="0" eaLnBrk="1" latinLnBrk="0" hangingPunct="1">
                        <a:spcAft>
                          <a:spcPts val="0"/>
                        </a:spcAft>
                      </a:pPr>
                      <a:r>
                        <a:rPr lang="en-US" sz="1800" kern="100">
                          <a:solidFill>
                            <a:schemeClr val="tx1"/>
                          </a:solidFill>
                          <a:effectLst/>
                          <a:latin typeface="+mn-lt"/>
                          <a:ea typeface="+mn-ea"/>
                          <a:cs typeface="+mn-cs"/>
                        </a:rPr>
                        <a:t>4.171396</a:t>
                      </a:r>
                      <a:endParaRPr lang="zh-TW" sz="1800" kern="100">
                        <a:solidFill>
                          <a:schemeClr val="tx1"/>
                        </a:solidFill>
                        <a:effectLst/>
                        <a:latin typeface="+mn-lt"/>
                        <a:ea typeface="+mn-ea"/>
                        <a:cs typeface="+mn-cs"/>
                      </a:endParaRPr>
                    </a:p>
                  </a:txBody>
                  <a:tcPr marL="68580" marR="68580" marT="0" marB="0" anchor="ctr">
                    <a:solidFill>
                      <a:schemeClr val="bg1"/>
                    </a:solidFill>
                  </a:tcPr>
                </a:tc>
                <a:tc>
                  <a:txBody>
                    <a:bodyPr/>
                    <a:lstStyle/>
                    <a:p>
                      <a:pPr marL="0" algn="l" defTabSz="914400" rtl="0" eaLnBrk="1" latinLnBrk="0" hangingPunct="1">
                        <a:spcAft>
                          <a:spcPts val="0"/>
                        </a:spcAft>
                      </a:pPr>
                      <a:r>
                        <a:rPr lang="en-US" sz="1800" kern="100">
                          <a:solidFill>
                            <a:schemeClr val="tx1"/>
                          </a:solidFill>
                          <a:effectLst/>
                          <a:latin typeface="+mn-lt"/>
                          <a:ea typeface="+mn-ea"/>
                          <a:cs typeface="+mn-cs"/>
                        </a:rPr>
                        <a:t>4.005027</a:t>
                      </a:r>
                      <a:endParaRPr lang="zh-TW" sz="1800" kern="100">
                        <a:solidFill>
                          <a:schemeClr val="tx1"/>
                        </a:solidFill>
                        <a:effectLst/>
                        <a:latin typeface="+mn-lt"/>
                        <a:ea typeface="+mn-ea"/>
                        <a:cs typeface="+mn-cs"/>
                      </a:endParaRPr>
                    </a:p>
                  </a:txBody>
                  <a:tcPr marL="68580" marR="68580" marT="0" marB="0" anchor="ctr">
                    <a:solidFill>
                      <a:schemeClr val="bg1"/>
                    </a:solidFill>
                  </a:tcPr>
                </a:tc>
                <a:tc>
                  <a:txBody>
                    <a:bodyPr/>
                    <a:lstStyle/>
                    <a:p>
                      <a:pPr marL="0" algn="l" defTabSz="914400" rtl="0" eaLnBrk="1" latinLnBrk="0" hangingPunct="1">
                        <a:spcAft>
                          <a:spcPts val="0"/>
                        </a:spcAft>
                      </a:pPr>
                      <a:r>
                        <a:rPr lang="en-US" sz="1800" kern="100" dirty="0">
                          <a:solidFill>
                            <a:schemeClr val="tx1"/>
                          </a:solidFill>
                          <a:effectLst/>
                          <a:latin typeface="+mn-lt"/>
                          <a:ea typeface="+mn-ea"/>
                          <a:cs typeface="+mn-cs"/>
                        </a:rPr>
                        <a:t>3.821379</a:t>
                      </a:r>
                      <a:endParaRPr lang="zh-TW" sz="1800" kern="100" dirty="0">
                        <a:solidFill>
                          <a:schemeClr val="tx1"/>
                        </a:solidFill>
                        <a:effectLst/>
                        <a:latin typeface="+mn-lt"/>
                        <a:ea typeface="+mn-ea"/>
                        <a:cs typeface="+mn-cs"/>
                      </a:endParaRPr>
                    </a:p>
                  </a:txBody>
                  <a:tcPr marL="68580" marR="68580" marT="0" marB="0" anchor="ctr">
                    <a:solidFill>
                      <a:schemeClr val="bg1"/>
                    </a:solidFill>
                  </a:tcPr>
                </a:tc>
              </a:tr>
            </a:tbl>
          </a:graphicData>
        </a:graphic>
      </p:graphicFrame>
    </p:spTree>
    <p:extLst>
      <p:ext uri="{BB962C8B-B14F-4D97-AF65-F5344CB8AC3E}">
        <p14:creationId xmlns="" xmlns:p14="http://schemas.microsoft.com/office/powerpoint/2010/main" val="3965142285"/>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a:xfrm>
            <a:off x="1512791" y="274638"/>
            <a:ext cx="3610744" cy="922114"/>
          </a:xfrm>
          <a:prstGeom prst="rect">
            <a:avLst/>
          </a:prstGeom>
          <a:effectLst>
            <a:outerShdw blurRad="50800" dist="38100" dir="2700000" algn="tl" rotWithShape="0">
              <a:prstClr val="black">
                <a:alpha val="40000"/>
              </a:prstClr>
            </a:outerShdw>
          </a:effectLst>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TW" altLang="en-US" smtClean="0">
                <a:latin typeface="標楷體" pitchFamily="65" charset="-120"/>
                <a:ea typeface="標楷體" pitchFamily="65" charset="-120"/>
              </a:rPr>
              <a:t>敏感度分析</a:t>
            </a:r>
            <a:endParaRPr lang="zh-TW" altLang="en-US" dirty="0">
              <a:latin typeface="標楷體" pitchFamily="65" charset="-120"/>
              <a:ea typeface="標楷體" pitchFamily="65" charset="-120"/>
            </a:endParaRPr>
          </a:p>
        </p:txBody>
      </p:sp>
      <p:cxnSp>
        <p:nvCxnSpPr>
          <p:cNvPr id="5" name="直線接點 4"/>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pic>
        <p:nvPicPr>
          <p:cNvPr id="7" name="內容版面配置區 6"/>
          <p:cNvPicPr>
            <a:picLocks noGrp="1"/>
          </p:cNvPicPr>
          <p:nvPr>
            <p:ph idx="1"/>
          </p:nvPr>
        </p:nvPicPr>
        <p:blipFill rotWithShape="1">
          <a:blip r:embed="rId2" cstate="print">
            <a:extLst>
              <a:ext uri="{28A0092B-C50C-407E-A947-70E740481C1C}">
                <a14:useLocalDpi xmlns="" xmlns:a14="http://schemas.microsoft.com/office/drawing/2010/main" val="0"/>
              </a:ext>
            </a:extLst>
          </a:blip>
          <a:srcRect/>
          <a:stretch/>
        </p:blipFill>
        <p:spPr bwMode="auto">
          <a:xfrm>
            <a:off x="683568" y="1340768"/>
            <a:ext cx="7827207" cy="3168352"/>
          </a:xfrm>
          <a:prstGeom prst="rect">
            <a:avLst/>
          </a:prstGeom>
          <a:ln>
            <a:noFill/>
          </a:ln>
          <a:extLst>
            <a:ext uri="{53640926-AAD7-44D8-BBD7-CCE9431645EC}">
              <a14:shadowObscured xmlns="" xmlns:a14="http://schemas.microsoft.com/office/drawing/2010/main"/>
            </a:ext>
          </a:extLst>
        </p:spPr>
      </p:pic>
      <p:graphicFrame>
        <p:nvGraphicFramePr>
          <p:cNvPr id="8" name="表格 7"/>
          <p:cNvGraphicFramePr>
            <a:graphicFrameLocks noGrp="1"/>
          </p:cNvGraphicFramePr>
          <p:nvPr>
            <p:extLst>
              <p:ext uri="{D42A27DB-BD31-4B8C-83A1-F6EECF244321}">
                <p14:modId xmlns="" xmlns:p14="http://schemas.microsoft.com/office/powerpoint/2010/main" val="774077875"/>
              </p:ext>
            </p:extLst>
          </p:nvPr>
        </p:nvGraphicFramePr>
        <p:xfrm>
          <a:off x="1512791" y="4797152"/>
          <a:ext cx="6575384" cy="1800200"/>
        </p:xfrm>
        <a:graphic>
          <a:graphicData uri="http://schemas.openxmlformats.org/drawingml/2006/table">
            <a:tbl>
              <a:tblPr firstRow="1" firstCol="1" bandRow="1">
                <a:tableStyleId>{5940675A-B579-460E-94D1-54222C63F5DA}</a:tableStyleId>
              </a:tblPr>
              <a:tblGrid>
                <a:gridCol w="1260749"/>
                <a:gridCol w="1062927"/>
                <a:gridCol w="1062927"/>
                <a:gridCol w="1062927"/>
                <a:gridCol w="1062927"/>
                <a:gridCol w="1062927"/>
              </a:tblGrid>
              <a:tr h="288662">
                <a:tc>
                  <a:txBody>
                    <a:bodyPr/>
                    <a:lstStyle/>
                    <a:p>
                      <a:pPr>
                        <a:spcAft>
                          <a:spcPts val="0"/>
                        </a:spcAft>
                      </a:pPr>
                      <a:r>
                        <a:rPr lang="en-US" sz="1800" kern="100" dirty="0">
                          <a:effectLst/>
                        </a:rPr>
                        <a:t>CB value</a:t>
                      </a:r>
                      <a:endParaRPr lang="zh-TW" sz="1800" kern="100" dirty="0">
                        <a:effectLst/>
                        <a:latin typeface="新細明體"/>
                        <a:cs typeface="新細明體"/>
                      </a:endParaRPr>
                    </a:p>
                  </a:txBody>
                  <a:tcPr marL="68580" marR="68580" marT="0" marB="0">
                    <a:solidFill>
                      <a:schemeClr val="bg1"/>
                    </a:solidFill>
                  </a:tcPr>
                </a:tc>
                <a:tc>
                  <a:txBody>
                    <a:bodyPr/>
                    <a:lstStyle/>
                    <a:p>
                      <a:pPr marL="0" algn="r" defTabSz="914400" rtl="0" eaLnBrk="1" latinLnBrk="0" hangingPunct="1">
                        <a:spcAft>
                          <a:spcPts val="0"/>
                        </a:spcAft>
                      </a:pPr>
                      <a:r>
                        <a:rPr lang="en-US" altLang="zh-TW" sz="1800" kern="100" dirty="0" smtClean="0">
                          <a:solidFill>
                            <a:schemeClr val="tx1"/>
                          </a:solidFill>
                          <a:effectLst/>
                          <a:latin typeface="+mn-lt"/>
                          <a:ea typeface="+mn-ea"/>
                          <a:cs typeface="+mn-cs"/>
                        </a:rPr>
                        <a:t>1</a:t>
                      </a:r>
                      <a:endParaRPr lang="zh-TW" sz="1800" kern="100" dirty="0">
                        <a:solidFill>
                          <a:schemeClr val="tx1"/>
                        </a:solidFill>
                        <a:effectLst/>
                        <a:latin typeface="+mn-lt"/>
                        <a:ea typeface="+mn-ea"/>
                        <a:cs typeface="+mn-cs"/>
                      </a:endParaRPr>
                    </a:p>
                  </a:txBody>
                  <a:tcPr marL="68580" marR="68580" marT="0" marB="0">
                    <a:solidFill>
                      <a:schemeClr val="bg1"/>
                    </a:solidFill>
                  </a:tcPr>
                </a:tc>
                <a:tc>
                  <a:txBody>
                    <a:bodyPr/>
                    <a:lstStyle/>
                    <a:p>
                      <a:pPr marL="0" algn="r" defTabSz="914400" rtl="0" eaLnBrk="1" latinLnBrk="0" hangingPunct="1">
                        <a:spcAft>
                          <a:spcPts val="0"/>
                        </a:spcAft>
                      </a:pPr>
                      <a:r>
                        <a:rPr lang="en-US" altLang="zh-TW" sz="1800" kern="100" dirty="0" smtClean="0">
                          <a:solidFill>
                            <a:schemeClr val="tx1"/>
                          </a:solidFill>
                          <a:effectLst/>
                          <a:latin typeface="+mn-lt"/>
                          <a:ea typeface="+mn-ea"/>
                          <a:cs typeface="+mn-cs"/>
                        </a:rPr>
                        <a:t>2</a:t>
                      </a:r>
                      <a:endParaRPr lang="zh-TW" sz="1800" kern="100" dirty="0">
                        <a:solidFill>
                          <a:schemeClr val="tx1"/>
                        </a:solidFill>
                        <a:effectLst/>
                        <a:latin typeface="+mn-lt"/>
                        <a:ea typeface="+mn-ea"/>
                        <a:cs typeface="+mn-cs"/>
                      </a:endParaRPr>
                    </a:p>
                  </a:txBody>
                  <a:tcPr marL="68580" marR="68580" marT="0" marB="0">
                    <a:solidFill>
                      <a:schemeClr val="bg1"/>
                    </a:solidFill>
                  </a:tcPr>
                </a:tc>
                <a:tc>
                  <a:txBody>
                    <a:bodyPr/>
                    <a:lstStyle/>
                    <a:p>
                      <a:pPr marL="0" algn="r" defTabSz="914400" rtl="0" eaLnBrk="1" latinLnBrk="0" hangingPunct="1">
                        <a:spcAft>
                          <a:spcPts val="0"/>
                        </a:spcAft>
                      </a:pPr>
                      <a:r>
                        <a:rPr lang="en-US" altLang="zh-TW" sz="1800" kern="100" dirty="0" smtClean="0">
                          <a:solidFill>
                            <a:schemeClr val="tx1"/>
                          </a:solidFill>
                          <a:effectLst/>
                          <a:latin typeface="+mn-lt"/>
                          <a:ea typeface="+mn-ea"/>
                          <a:cs typeface="+mn-cs"/>
                        </a:rPr>
                        <a:t>3</a:t>
                      </a:r>
                      <a:endParaRPr lang="zh-TW" sz="1800" kern="100" dirty="0">
                        <a:solidFill>
                          <a:schemeClr val="tx1"/>
                        </a:solidFill>
                        <a:effectLst/>
                        <a:latin typeface="+mn-lt"/>
                        <a:ea typeface="+mn-ea"/>
                        <a:cs typeface="+mn-cs"/>
                      </a:endParaRPr>
                    </a:p>
                  </a:txBody>
                  <a:tcPr marL="68580" marR="68580" marT="0" marB="0">
                    <a:solidFill>
                      <a:schemeClr val="bg1"/>
                    </a:solidFill>
                  </a:tcPr>
                </a:tc>
                <a:tc>
                  <a:txBody>
                    <a:bodyPr/>
                    <a:lstStyle/>
                    <a:p>
                      <a:pPr marL="0" algn="r" defTabSz="914400" rtl="0" eaLnBrk="1" latinLnBrk="0" hangingPunct="1">
                        <a:spcAft>
                          <a:spcPts val="0"/>
                        </a:spcAft>
                      </a:pPr>
                      <a:r>
                        <a:rPr lang="en-US" altLang="zh-TW" sz="1800" kern="100" dirty="0" smtClean="0">
                          <a:solidFill>
                            <a:schemeClr val="tx1"/>
                          </a:solidFill>
                          <a:effectLst/>
                          <a:latin typeface="+mn-lt"/>
                          <a:ea typeface="+mn-ea"/>
                          <a:cs typeface="+mn-cs"/>
                        </a:rPr>
                        <a:t>4</a:t>
                      </a:r>
                      <a:endParaRPr lang="zh-TW" sz="1800" kern="100" dirty="0">
                        <a:solidFill>
                          <a:schemeClr val="tx1"/>
                        </a:solidFill>
                        <a:effectLst/>
                        <a:latin typeface="+mn-lt"/>
                        <a:ea typeface="+mn-ea"/>
                        <a:cs typeface="+mn-cs"/>
                      </a:endParaRPr>
                    </a:p>
                  </a:txBody>
                  <a:tcPr marL="68580" marR="68580" marT="0" marB="0">
                    <a:solidFill>
                      <a:schemeClr val="bg1"/>
                    </a:solidFill>
                  </a:tcPr>
                </a:tc>
                <a:tc>
                  <a:txBody>
                    <a:bodyPr/>
                    <a:lstStyle/>
                    <a:p>
                      <a:pPr marL="0" algn="r" defTabSz="914400" rtl="0" eaLnBrk="1" latinLnBrk="0" hangingPunct="1">
                        <a:spcAft>
                          <a:spcPts val="0"/>
                        </a:spcAft>
                      </a:pPr>
                      <a:r>
                        <a:rPr lang="en-US" altLang="zh-TW" sz="1800" kern="100" dirty="0" smtClean="0">
                          <a:solidFill>
                            <a:schemeClr val="tx1"/>
                          </a:solidFill>
                          <a:effectLst/>
                          <a:latin typeface="+mn-lt"/>
                          <a:ea typeface="+mn-ea"/>
                          <a:cs typeface="+mn-cs"/>
                        </a:rPr>
                        <a:t>5</a:t>
                      </a:r>
                      <a:endParaRPr lang="zh-TW" sz="1800" kern="100" dirty="0">
                        <a:solidFill>
                          <a:schemeClr val="tx1"/>
                        </a:solidFill>
                        <a:effectLst/>
                        <a:latin typeface="+mn-lt"/>
                        <a:ea typeface="+mn-ea"/>
                        <a:cs typeface="+mn-cs"/>
                      </a:endParaRPr>
                    </a:p>
                  </a:txBody>
                  <a:tcPr marL="68580" marR="68580" marT="0" marB="0">
                    <a:solidFill>
                      <a:schemeClr val="bg1"/>
                    </a:solidFill>
                  </a:tcPr>
                </a:tc>
              </a:tr>
              <a:tr h="503846">
                <a:tc>
                  <a:txBody>
                    <a:bodyPr/>
                    <a:lstStyle/>
                    <a:p>
                      <a:pPr>
                        <a:spcAft>
                          <a:spcPts val="0"/>
                        </a:spcAft>
                      </a:pPr>
                      <a:r>
                        <a:rPr lang="en-US" sz="1800" kern="100">
                          <a:effectLst/>
                        </a:rPr>
                        <a:t>block</a:t>
                      </a:r>
                      <a:endParaRPr lang="zh-TW" sz="1800" kern="100">
                        <a:effectLst/>
                        <a:latin typeface="新細明體"/>
                        <a:cs typeface="新細明體"/>
                      </a:endParaRPr>
                    </a:p>
                  </a:txBody>
                  <a:tcPr marL="68580" marR="68580" marT="0" marB="0">
                    <a:solidFill>
                      <a:schemeClr val="bg1"/>
                    </a:solidFill>
                  </a:tcPr>
                </a:tc>
                <a:tc>
                  <a:txBody>
                    <a:bodyPr/>
                    <a:lstStyle/>
                    <a:p>
                      <a:pPr marL="0" algn="r" defTabSz="914400" rtl="0" eaLnBrk="1" latinLnBrk="0" hangingPunct="1">
                        <a:spcAft>
                          <a:spcPts val="0"/>
                        </a:spcAft>
                      </a:pPr>
                      <a:r>
                        <a:rPr lang="en-US" sz="1800" kern="100" dirty="0">
                          <a:solidFill>
                            <a:schemeClr val="tx1"/>
                          </a:solidFill>
                          <a:effectLst/>
                          <a:latin typeface="+mn-lt"/>
                          <a:ea typeface="+mn-ea"/>
                          <a:cs typeface="+mn-cs"/>
                        </a:rPr>
                        <a:t>88.60009</a:t>
                      </a:r>
                      <a:endParaRPr lang="zh-TW" sz="1800" kern="100" dirty="0">
                        <a:solidFill>
                          <a:schemeClr val="tx1"/>
                        </a:solidFill>
                        <a:effectLst/>
                        <a:latin typeface="+mn-lt"/>
                        <a:ea typeface="+mn-ea"/>
                        <a:cs typeface="+mn-cs"/>
                      </a:endParaRPr>
                    </a:p>
                  </a:txBody>
                  <a:tcPr marL="68580" marR="68580" marT="0" marB="0">
                    <a:solidFill>
                      <a:schemeClr val="bg1"/>
                    </a:solidFill>
                  </a:tcPr>
                </a:tc>
                <a:tc>
                  <a:txBody>
                    <a:bodyPr/>
                    <a:lstStyle/>
                    <a:p>
                      <a:pPr marL="0" algn="r" defTabSz="914400" rtl="0" eaLnBrk="1" latinLnBrk="0" hangingPunct="1">
                        <a:spcAft>
                          <a:spcPts val="0"/>
                        </a:spcAft>
                      </a:pPr>
                      <a:r>
                        <a:rPr lang="en-US" sz="1800" kern="100" dirty="0">
                          <a:solidFill>
                            <a:schemeClr val="tx1"/>
                          </a:solidFill>
                          <a:effectLst/>
                          <a:latin typeface="+mn-lt"/>
                          <a:ea typeface="+mn-ea"/>
                          <a:cs typeface="+mn-cs"/>
                        </a:rPr>
                        <a:t>103.1062</a:t>
                      </a:r>
                      <a:endParaRPr lang="zh-TW" sz="1800" kern="100" dirty="0">
                        <a:solidFill>
                          <a:schemeClr val="tx1"/>
                        </a:solidFill>
                        <a:effectLst/>
                        <a:latin typeface="+mn-lt"/>
                        <a:ea typeface="+mn-ea"/>
                        <a:cs typeface="+mn-cs"/>
                      </a:endParaRPr>
                    </a:p>
                  </a:txBody>
                  <a:tcPr marL="68580" marR="68580" marT="0" marB="0">
                    <a:solidFill>
                      <a:schemeClr val="bg1"/>
                    </a:solidFill>
                  </a:tcPr>
                </a:tc>
                <a:tc>
                  <a:txBody>
                    <a:bodyPr/>
                    <a:lstStyle/>
                    <a:p>
                      <a:pPr marL="0" algn="r" defTabSz="914400" rtl="0" eaLnBrk="1" latinLnBrk="0" hangingPunct="1">
                        <a:spcAft>
                          <a:spcPts val="0"/>
                        </a:spcAft>
                      </a:pPr>
                      <a:r>
                        <a:rPr lang="en-US" sz="1800" kern="100" dirty="0">
                          <a:solidFill>
                            <a:schemeClr val="tx1"/>
                          </a:solidFill>
                          <a:effectLst/>
                          <a:latin typeface="+mn-lt"/>
                          <a:ea typeface="+mn-ea"/>
                          <a:cs typeface="+mn-cs"/>
                        </a:rPr>
                        <a:t>123.0994</a:t>
                      </a:r>
                      <a:endParaRPr lang="zh-TW" sz="1800" kern="100" dirty="0">
                        <a:solidFill>
                          <a:schemeClr val="tx1"/>
                        </a:solidFill>
                        <a:effectLst/>
                        <a:latin typeface="+mn-lt"/>
                        <a:ea typeface="+mn-ea"/>
                        <a:cs typeface="+mn-cs"/>
                      </a:endParaRPr>
                    </a:p>
                  </a:txBody>
                  <a:tcPr marL="68580" marR="68580" marT="0" marB="0">
                    <a:solidFill>
                      <a:schemeClr val="bg1"/>
                    </a:solidFill>
                  </a:tcPr>
                </a:tc>
                <a:tc>
                  <a:txBody>
                    <a:bodyPr/>
                    <a:lstStyle/>
                    <a:p>
                      <a:pPr marL="0" algn="r" defTabSz="914400" rtl="0" eaLnBrk="1" latinLnBrk="0" hangingPunct="1">
                        <a:spcAft>
                          <a:spcPts val="0"/>
                        </a:spcAft>
                      </a:pPr>
                      <a:r>
                        <a:rPr lang="en-US" sz="1800" kern="100">
                          <a:solidFill>
                            <a:schemeClr val="tx1"/>
                          </a:solidFill>
                          <a:effectLst/>
                          <a:latin typeface="+mn-lt"/>
                          <a:ea typeface="+mn-ea"/>
                          <a:cs typeface="+mn-cs"/>
                        </a:rPr>
                        <a:t>144.1144</a:t>
                      </a:r>
                      <a:endParaRPr lang="zh-TW" sz="1800" kern="100">
                        <a:solidFill>
                          <a:schemeClr val="tx1"/>
                        </a:solidFill>
                        <a:effectLst/>
                        <a:latin typeface="+mn-lt"/>
                        <a:ea typeface="+mn-ea"/>
                        <a:cs typeface="+mn-cs"/>
                      </a:endParaRPr>
                    </a:p>
                  </a:txBody>
                  <a:tcPr marL="68580" marR="68580" marT="0" marB="0">
                    <a:solidFill>
                      <a:schemeClr val="bg1"/>
                    </a:solidFill>
                  </a:tcPr>
                </a:tc>
                <a:tc>
                  <a:txBody>
                    <a:bodyPr/>
                    <a:lstStyle/>
                    <a:p>
                      <a:pPr marL="0" algn="r" defTabSz="914400" rtl="0" eaLnBrk="1" latinLnBrk="0" hangingPunct="1">
                        <a:spcAft>
                          <a:spcPts val="0"/>
                        </a:spcAft>
                      </a:pPr>
                      <a:r>
                        <a:rPr lang="en-US" sz="1800" kern="100">
                          <a:solidFill>
                            <a:schemeClr val="tx1"/>
                          </a:solidFill>
                          <a:effectLst/>
                          <a:latin typeface="+mn-lt"/>
                          <a:ea typeface="+mn-ea"/>
                          <a:cs typeface="+mn-cs"/>
                        </a:rPr>
                        <a:t>164.8529</a:t>
                      </a:r>
                      <a:endParaRPr lang="zh-TW" sz="1800" kern="100">
                        <a:solidFill>
                          <a:schemeClr val="tx1"/>
                        </a:solidFill>
                        <a:effectLst/>
                        <a:latin typeface="+mn-lt"/>
                        <a:ea typeface="+mn-ea"/>
                        <a:cs typeface="+mn-cs"/>
                      </a:endParaRPr>
                    </a:p>
                  </a:txBody>
                  <a:tcPr marL="68580" marR="68580" marT="0" marB="0">
                    <a:solidFill>
                      <a:schemeClr val="bg1"/>
                    </a:solidFill>
                  </a:tcPr>
                </a:tc>
              </a:tr>
              <a:tr h="503846">
                <a:tc>
                  <a:txBody>
                    <a:bodyPr/>
                    <a:lstStyle/>
                    <a:p>
                      <a:pPr>
                        <a:spcAft>
                          <a:spcPts val="0"/>
                        </a:spcAft>
                      </a:pPr>
                      <a:r>
                        <a:rPr lang="en-US" sz="1800" kern="100">
                          <a:effectLst/>
                        </a:rPr>
                        <a:t>monopoly</a:t>
                      </a:r>
                      <a:endParaRPr lang="zh-TW" sz="1800" kern="100">
                        <a:effectLst/>
                        <a:latin typeface="新細明體"/>
                        <a:cs typeface="新細明體"/>
                      </a:endParaRPr>
                    </a:p>
                  </a:txBody>
                  <a:tcPr marL="68580" marR="68580" marT="0" marB="0">
                    <a:solidFill>
                      <a:schemeClr val="bg1"/>
                    </a:solidFill>
                  </a:tcPr>
                </a:tc>
                <a:tc>
                  <a:txBody>
                    <a:bodyPr/>
                    <a:lstStyle/>
                    <a:p>
                      <a:pPr marL="0" algn="r" defTabSz="914400" rtl="0" eaLnBrk="1" latinLnBrk="0" hangingPunct="1">
                        <a:spcAft>
                          <a:spcPts val="0"/>
                        </a:spcAft>
                      </a:pPr>
                      <a:r>
                        <a:rPr lang="en-US" sz="1800" kern="100">
                          <a:solidFill>
                            <a:schemeClr val="tx1"/>
                          </a:solidFill>
                          <a:effectLst/>
                          <a:latin typeface="+mn-lt"/>
                          <a:ea typeface="+mn-ea"/>
                          <a:cs typeface="+mn-cs"/>
                        </a:rPr>
                        <a:t>92.19016</a:t>
                      </a:r>
                      <a:endParaRPr lang="zh-TW" sz="1800" kern="100">
                        <a:solidFill>
                          <a:schemeClr val="tx1"/>
                        </a:solidFill>
                        <a:effectLst/>
                        <a:latin typeface="+mn-lt"/>
                        <a:ea typeface="+mn-ea"/>
                        <a:cs typeface="+mn-cs"/>
                      </a:endParaRPr>
                    </a:p>
                  </a:txBody>
                  <a:tcPr marL="68580" marR="68580" marT="0" marB="0">
                    <a:solidFill>
                      <a:schemeClr val="bg1"/>
                    </a:solidFill>
                  </a:tcPr>
                </a:tc>
                <a:tc>
                  <a:txBody>
                    <a:bodyPr/>
                    <a:lstStyle/>
                    <a:p>
                      <a:pPr marL="0" algn="r" defTabSz="914400" rtl="0" eaLnBrk="1" latinLnBrk="0" hangingPunct="1">
                        <a:spcAft>
                          <a:spcPts val="0"/>
                        </a:spcAft>
                      </a:pPr>
                      <a:r>
                        <a:rPr lang="en-US" sz="1800" kern="100">
                          <a:solidFill>
                            <a:schemeClr val="tx1"/>
                          </a:solidFill>
                          <a:effectLst/>
                          <a:latin typeface="+mn-lt"/>
                          <a:ea typeface="+mn-ea"/>
                          <a:cs typeface="+mn-cs"/>
                        </a:rPr>
                        <a:t>106.4636</a:t>
                      </a:r>
                      <a:endParaRPr lang="zh-TW" sz="1800" kern="100">
                        <a:solidFill>
                          <a:schemeClr val="tx1"/>
                        </a:solidFill>
                        <a:effectLst/>
                        <a:latin typeface="+mn-lt"/>
                        <a:ea typeface="+mn-ea"/>
                        <a:cs typeface="+mn-cs"/>
                      </a:endParaRPr>
                    </a:p>
                  </a:txBody>
                  <a:tcPr marL="68580" marR="68580" marT="0" marB="0">
                    <a:solidFill>
                      <a:schemeClr val="bg1"/>
                    </a:solidFill>
                  </a:tcPr>
                </a:tc>
                <a:tc>
                  <a:txBody>
                    <a:bodyPr/>
                    <a:lstStyle/>
                    <a:p>
                      <a:pPr marL="0" algn="r" defTabSz="914400" rtl="0" eaLnBrk="1" latinLnBrk="0" hangingPunct="1">
                        <a:spcAft>
                          <a:spcPts val="0"/>
                        </a:spcAft>
                      </a:pPr>
                      <a:r>
                        <a:rPr lang="en-US" sz="1800" kern="100" dirty="0">
                          <a:solidFill>
                            <a:schemeClr val="tx1"/>
                          </a:solidFill>
                          <a:effectLst/>
                          <a:latin typeface="+mn-lt"/>
                          <a:ea typeface="+mn-ea"/>
                          <a:cs typeface="+mn-cs"/>
                        </a:rPr>
                        <a:t>125.8478</a:t>
                      </a:r>
                      <a:endParaRPr lang="zh-TW" sz="1800" kern="100" dirty="0">
                        <a:solidFill>
                          <a:schemeClr val="tx1"/>
                        </a:solidFill>
                        <a:effectLst/>
                        <a:latin typeface="+mn-lt"/>
                        <a:ea typeface="+mn-ea"/>
                        <a:cs typeface="+mn-cs"/>
                      </a:endParaRPr>
                    </a:p>
                  </a:txBody>
                  <a:tcPr marL="68580" marR="68580" marT="0" marB="0">
                    <a:solidFill>
                      <a:schemeClr val="bg1"/>
                    </a:solidFill>
                  </a:tcPr>
                </a:tc>
                <a:tc>
                  <a:txBody>
                    <a:bodyPr/>
                    <a:lstStyle/>
                    <a:p>
                      <a:pPr marL="0" algn="r" defTabSz="914400" rtl="0" eaLnBrk="1" latinLnBrk="0" hangingPunct="1">
                        <a:spcAft>
                          <a:spcPts val="0"/>
                        </a:spcAft>
                      </a:pPr>
                      <a:r>
                        <a:rPr lang="en-US" sz="1800" kern="100" dirty="0">
                          <a:solidFill>
                            <a:schemeClr val="tx1"/>
                          </a:solidFill>
                          <a:effectLst/>
                          <a:latin typeface="+mn-lt"/>
                          <a:ea typeface="+mn-ea"/>
                          <a:cs typeface="+mn-cs"/>
                        </a:rPr>
                        <a:t>146.4006</a:t>
                      </a:r>
                      <a:endParaRPr lang="zh-TW" sz="1800" kern="100" dirty="0">
                        <a:solidFill>
                          <a:schemeClr val="tx1"/>
                        </a:solidFill>
                        <a:effectLst/>
                        <a:latin typeface="+mn-lt"/>
                        <a:ea typeface="+mn-ea"/>
                        <a:cs typeface="+mn-cs"/>
                      </a:endParaRPr>
                    </a:p>
                  </a:txBody>
                  <a:tcPr marL="68580" marR="68580" marT="0" marB="0">
                    <a:solidFill>
                      <a:schemeClr val="bg1"/>
                    </a:solidFill>
                  </a:tcPr>
                </a:tc>
                <a:tc>
                  <a:txBody>
                    <a:bodyPr/>
                    <a:lstStyle/>
                    <a:p>
                      <a:pPr marL="0" algn="r" defTabSz="914400" rtl="0" eaLnBrk="1" latinLnBrk="0" hangingPunct="1">
                        <a:spcAft>
                          <a:spcPts val="0"/>
                        </a:spcAft>
                      </a:pPr>
                      <a:r>
                        <a:rPr lang="en-US" sz="1800" kern="100">
                          <a:solidFill>
                            <a:schemeClr val="tx1"/>
                          </a:solidFill>
                          <a:effectLst/>
                          <a:latin typeface="+mn-lt"/>
                          <a:ea typeface="+mn-ea"/>
                          <a:cs typeface="+mn-cs"/>
                        </a:rPr>
                        <a:t>166.6999</a:t>
                      </a:r>
                      <a:endParaRPr lang="zh-TW" sz="1800" kern="100">
                        <a:solidFill>
                          <a:schemeClr val="tx1"/>
                        </a:solidFill>
                        <a:effectLst/>
                        <a:latin typeface="+mn-lt"/>
                        <a:ea typeface="+mn-ea"/>
                        <a:cs typeface="+mn-cs"/>
                      </a:endParaRPr>
                    </a:p>
                  </a:txBody>
                  <a:tcPr marL="68580" marR="68580" marT="0" marB="0">
                    <a:solidFill>
                      <a:schemeClr val="bg1"/>
                    </a:solidFill>
                  </a:tcPr>
                </a:tc>
              </a:tr>
              <a:tr h="503846">
                <a:tc>
                  <a:txBody>
                    <a:bodyPr/>
                    <a:lstStyle/>
                    <a:p>
                      <a:pPr>
                        <a:spcAft>
                          <a:spcPts val="0"/>
                        </a:spcAft>
                      </a:pPr>
                      <a:r>
                        <a:rPr lang="en-US" sz="1800" kern="100">
                          <a:effectLst/>
                        </a:rPr>
                        <a:t>competitive</a:t>
                      </a:r>
                      <a:endParaRPr lang="zh-TW" sz="1800" kern="100">
                        <a:effectLst/>
                        <a:latin typeface="新細明體"/>
                        <a:cs typeface="新細明體"/>
                      </a:endParaRPr>
                    </a:p>
                  </a:txBody>
                  <a:tcPr marL="68580" marR="68580" marT="0" marB="0">
                    <a:solidFill>
                      <a:schemeClr val="bg1"/>
                    </a:solidFill>
                  </a:tcPr>
                </a:tc>
                <a:tc>
                  <a:txBody>
                    <a:bodyPr/>
                    <a:lstStyle/>
                    <a:p>
                      <a:pPr marL="0" algn="r" defTabSz="914400" rtl="0" eaLnBrk="1" latinLnBrk="0" hangingPunct="1">
                        <a:spcAft>
                          <a:spcPts val="0"/>
                        </a:spcAft>
                      </a:pPr>
                      <a:r>
                        <a:rPr lang="en-US" sz="1800" kern="100">
                          <a:solidFill>
                            <a:schemeClr val="tx1"/>
                          </a:solidFill>
                          <a:effectLst/>
                          <a:latin typeface="+mn-lt"/>
                          <a:ea typeface="+mn-ea"/>
                          <a:cs typeface="+mn-cs"/>
                        </a:rPr>
                        <a:t>89.3135</a:t>
                      </a:r>
                      <a:endParaRPr lang="zh-TW" sz="1800" kern="100">
                        <a:solidFill>
                          <a:schemeClr val="tx1"/>
                        </a:solidFill>
                        <a:effectLst/>
                        <a:latin typeface="+mn-lt"/>
                        <a:ea typeface="+mn-ea"/>
                        <a:cs typeface="+mn-cs"/>
                      </a:endParaRPr>
                    </a:p>
                  </a:txBody>
                  <a:tcPr marL="68580" marR="68580" marT="0" marB="0">
                    <a:solidFill>
                      <a:schemeClr val="bg1"/>
                    </a:solidFill>
                  </a:tcPr>
                </a:tc>
                <a:tc>
                  <a:txBody>
                    <a:bodyPr/>
                    <a:lstStyle/>
                    <a:p>
                      <a:pPr marL="0" algn="r" defTabSz="914400" rtl="0" eaLnBrk="1" latinLnBrk="0" hangingPunct="1">
                        <a:spcAft>
                          <a:spcPts val="0"/>
                        </a:spcAft>
                      </a:pPr>
                      <a:r>
                        <a:rPr lang="en-US" sz="1800" kern="100">
                          <a:solidFill>
                            <a:schemeClr val="tx1"/>
                          </a:solidFill>
                          <a:effectLst/>
                          <a:latin typeface="+mn-lt"/>
                          <a:ea typeface="+mn-ea"/>
                          <a:cs typeface="+mn-cs"/>
                        </a:rPr>
                        <a:t>102.0484</a:t>
                      </a:r>
                      <a:endParaRPr lang="zh-TW" sz="1800" kern="100">
                        <a:solidFill>
                          <a:schemeClr val="tx1"/>
                        </a:solidFill>
                        <a:effectLst/>
                        <a:latin typeface="+mn-lt"/>
                        <a:ea typeface="+mn-ea"/>
                        <a:cs typeface="+mn-cs"/>
                      </a:endParaRPr>
                    </a:p>
                  </a:txBody>
                  <a:tcPr marL="68580" marR="68580" marT="0" marB="0">
                    <a:solidFill>
                      <a:schemeClr val="bg1"/>
                    </a:solidFill>
                  </a:tcPr>
                </a:tc>
                <a:tc>
                  <a:txBody>
                    <a:bodyPr/>
                    <a:lstStyle/>
                    <a:p>
                      <a:pPr marL="0" algn="r" defTabSz="914400" rtl="0" eaLnBrk="1" latinLnBrk="0" hangingPunct="1">
                        <a:spcAft>
                          <a:spcPts val="0"/>
                        </a:spcAft>
                      </a:pPr>
                      <a:r>
                        <a:rPr lang="en-US" sz="1800" kern="100">
                          <a:solidFill>
                            <a:schemeClr val="tx1"/>
                          </a:solidFill>
                          <a:effectLst/>
                          <a:latin typeface="+mn-lt"/>
                          <a:ea typeface="+mn-ea"/>
                          <a:cs typeface="+mn-cs"/>
                        </a:rPr>
                        <a:t>119.376</a:t>
                      </a:r>
                      <a:endParaRPr lang="zh-TW" sz="1800" kern="100">
                        <a:solidFill>
                          <a:schemeClr val="tx1"/>
                        </a:solidFill>
                        <a:effectLst/>
                        <a:latin typeface="+mn-lt"/>
                        <a:ea typeface="+mn-ea"/>
                        <a:cs typeface="+mn-cs"/>
                      </a:endParaRPr>
                    </a:p>
                  </a:txBody>
                  <a:tcPr marL="68580" marR="68580" marT="0" marB="0">
                    <a:solidFill>
                      <a:schemeClr val="bg1"/>
                    </a:solidFill>
                  </a:tcPr>
                </a:tc>
                <a:tc>
                  <a:txBody>
                    <a:bodyPr/>
                    <a:lstStyle/>
                    <a:p>
                      <a:pPr marL="0" algn="r" defTabSz="914400" rtl="0" eaLnBrk="1" latinLnBrk="0" hangingPunct="1">
                        <a:spcAft>
                          <a:spcPts val="0"/>
                        </a:spcAft>
                      </a:pPr>
                      <a:r>
                        <a:rPr lang="en-US" sz="1800" kern="100" dirty="0">
                          <a:solidFill>
                            <a:schemeClr val="tx1"/>
                          </a:solidFill>
                          <a:effectLst/>
                          <a:latin typeface="+mn-lt"/>
                          <a:ea typeface="+mn-ea"/>
                          <a:cs typeface="+mn-cs"/>
                        </a:rPr>
                        <a:t>137.2966</a:t>
                      </a:r>
                      <a:endParaRPr lang="zh-TW" sz="1800" kern="100" dirty="0">
                        <a:solidFill>
                          <a:schemeClr val="tx1"/>
                        </a:solidFill>
                        <a:effectLst/>
                        <a:latin typeface="+mn-lt"/>
                        <a:ea typeface="+mn-ea"/>
                        <a:cs typeface="+mn-cs"/>
                      </a:endParaRPr>
                    </a:p>
                  </a:txBody>
                  <a:tcPr marL="68580" marR="68580" marT="0" marB="0">
                    <a:solidFill>
                      <a:schemeClr val="bg1"/>
                    </a:solidFill>
                  </a:tcPr>
                </a:tc>
                <a:tc>
                  <a:txBody>
                    <a:bodyPr/>
                    <a:lstStyle/>
                    <a:p>
                      <a:pPr marL="0" algn="r" defTabSz="914400" rtl="0" eaLnBrk="1" latinLnBrk="0" hangingPunct="1">
                        <a:spcAft>
                          <a:spcPts val="0"/>
                        </a:spcAft>
                      </a:pPr>
                      <a:r>
                        <a:rPr lang="en-US" sz="1800" kern="100" dirty="0">
                          <a:solidFill>
                            <a:schemeClr val="tx1"/>
                          </a:solidFill>
                          <a:effectLst/>
                          <a:latin typeface="+mn-lt"/>
                          <a:ea typeface="+mn-ea"/>
                          <a:cs typeface="+mn-cs"/>
                        </a:rPr>
                        <a:t>155.6448</a:t>
                      </a:r>
                      <a:endParaRPr lang="zh-TW" sz="1800" kern="100" dirty="0">
                        <a:solidFill>
                          <a:schemeClr val="tx1"/>
                        </a:solidFill>
                        <a:effectLst/>
                        <a:latin typeface="+mn-lt"/>
                        <a:ea typeface="+mn-ea"/>
                        <a:cs typeface="+mn-cs"/>
                      </a:endParaRPr>
                    </a:p>
                  </a:txBody>
                  <a:tcPr marL="68580" marR="68580" marT="0" marB="0">
                    <a:solidFill>
                      <a:schemeClr val="bg1"/>
                    </a:solidFill>
                  </a:tcPr>
                </a:tc>
              </a:tr>
            </a:tbl>
          </a:graphicData>
        </a:graphic>
      </p:graphicFrame>
    </p:spTree>
    <p:extLst>
      <p:ext uri="{BB962C8B-B14F-4D97-AF65-F5344CB8AC3E}">
        <p14:creationId xmlns="" xmlns:p14="http://schemas.microsoft.com/office/powerpoint/2010/main" val="149486934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a:xfrm>
            <a:off x="1512791" y="274638"/>
            <a:ext cx="3610744" cy="922114"/>
          </a:xfrm>
          <a:prstGeom prst="rect">
            <a:avLst/>
          </a:prstGeom>
          <a:effectLst>
            <a:outerShdw blurRad="50800" dist="38100" dir="2700000" algn="tl" rotWithShape="0">
              <a:prstClr val="black">
                <a:alpha val="40000"/>
              </a:prstClr>
            </a:outerShdw>
          </a:effectLst>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TW" altLang="en-US" smtClean="0">
                <a:latin typeface="標楷體" pitchFamily="65" charset="-120"/>
                <a:ea typeface="標楷體" pitchFamily="65" charset="-120"/>
              </a:rPr>
              <a:t>敏感度分析</a:t>
            </a:r>
            <a:endParaRPr lang="zh-TW" altLang="en-US" dirty="0">
              <a:latin typeface="標楷體" pitchFamily="65" charset="-120"/>
              <a:ea typeface="標楷體" pitchFamily="65" charset="-120"/>
            </a:endParaRPr>
          </a:p>
        </p:txBody>
      </p:sp>
      <p:cxnSp>
        <p:nvCxnSpPr>
          <p:cNvPr id="5" name="直線接點 4"/>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8" name="表格 7"/>
          <p:cNvGraphicFramePr>
            <a:graphicFrameLocks noGrp="1"/>
          </p:cNvGraphicFramePr>
          <p:nvPr>
            <p:extLst>
              <p:ext uri="{D42A27DB-BD31-4B8C-83A1-F6EECF244321}">
                <p14:modId xmlns="" xmlns:p14="http://schemas.microsoft.com/office/powerpoint/2010/main" val="774077875"/>
              </p:ext>
            </p:extLst>
          </p:nvPr>
        </p:nvGraphicFramePr>
        <p:xfrm>
          <a:off x="1512791" y="4797152"/>
          <a:ext cx="6575384" cy="1800200"/>
        </p:xfrm>
        <a:graphic>
          <a:graphicData uri="http://schemas.openxmlformats.org/drawingml/2006/table">
            <a:tbl>
              <a:tblPr firstRow="1" firstCol="1" bandRow="1">
                <a:tableStyleId>{5940675A-B579-460E-94D1-54222C63F5DA}</a:tableStyleId>
              </a:tblPr>
              <a:tblGrid>
                <a:gridCol w="1260749"/>
                <a:gridCol w="1062927"/>
                <a:gridCol w="1062927"/>
                <a:gridCol w="1062927"/>
                <a:gridCol w="1062927"/>
                <a:gridCol w="1062927"/>
              </a:tblGrid>
              <a:tr h="288662">
                <a:tc>
                  <a:txBody>
                    <a:bodyPr/>
                    <a:lstStyle/>
                    <a:p>
                      <a:pPr>
                        <a:spcAft>
                          <a:spcPts val="0"/>
                        </a:spcAft>
                      </a:pPr>
                      <a:r>
                        <a:rPr lang="en-US" sz="1800" kern="100" dirty="0" smtClean="0">
                          <a:effectLst/>
                        </a:rPr>
                        <a:t>CB value</a:t>
                      </a:r>
                      <a:endParaRPr lang="zh-TW" sz="1800" kern="100" dirty="0">
                        <a:effectLst/>
                        <a:latin typeface="新細明體"/>
                        <a:cs typeface="新細明體"/>
                      </a:endParaRPr>
                    </a:p>
                  </a:txBody>
                  <a:tcPr marL="68580" marR="68580" marT="0" marB="0">
                    <a:solidFill>
                      <a:schemeClr val="bg1"/>
                    </a:solidFill>
                  </a:tcPr>
                </a:tc>
                <a:tc>
                  <a:txBody>
                    <a:bodyPr/>
                    <a:lstStyle/>
                    <a:p>
                      <a:pPr marL="0" algn="r" defTabSz="914400" rtl="0" eaLnBrk="1" latinLnBrk="0" hangingPunct="1">
                        <a:spcAft>
                          <a:spcPts val="0"/>
                        </a:spcAft>
                      </a:pPr>
                      <a:r>
                        <a:rPr lang="en-US" altLang="zh-TW" sz="1800" kern="100" smtClean="0">
                          <a:solidFill>
                            <a:schemeClr val="tx1"/>
                          </a:solidFill>
                          <a:effectLst/>
                          <a:latin typeface="+mn-lt"/>
                          <a:ea typeface="+mn-ea"/>
                          <a:cs typeface="+mn-cs"/>
                        </a:rPr>
                        <a:t>1</a:t>
                      </a:r>
                      <a:endParaRPr lang="zh-TW" sz="1800" kern="100" dirty="0">
                        <a:solidFill>
                          <a:schemeClr val="tx1"/>
                        </a:solidFill>
                        <a:effectLst/>
                        <a:latin typeface="+mn-lt"/>
                        <a:ea typeface="+mn-ea"/>
                        <a:cs typeface="+mn-cs"/>
                      </a:endParaRPr>
                    </a:p>
                  </a:txBody>
                  <a:tcPr marL="68580" marR="68580" marT="0" marB="0">
                    <a:solidFill>
                      <a:schemeClr val="bg1"/>
                    </a:solidFill>
                  </a:tcPr>
                </a:tc>
                <a:tc>
                  <a:txBody>
                    <a:bodyPr/>
                    <a:lstStyle/>
                    <a:p>
                      <a:pPr marL="0" algn="r" defTabSz="914400" rtl="0" eaLnBrk="1" latinLnBrk="0" hangingPunct="1">
                        <a:spcAft>
                          <a:spcPts val="0"/>
                        </a:spcAft>
                      </a:pPr>
                      <a:r>
                        <a:rPr lang="en-US" altLang="zh-TW" sz="1800" kern="100" smtClean="0">
                          <a:solidFill>
                            <a:schemeClr val="tx1"/>
                          </a:solidFill>
                          <a:effectLst/>
                          <a:latin typeface="+mn-lt"/>
                          <a:ea typeface="+mn-ea"/>
                          <a:cs typeface="+mn-cs"/>
                        </a:rPr>
                        <a:t>2</a:t>
                      </a:r>
                      <a:endParaRPr lang="zh-TW" sz="1800" kern="100" dirty="0">
                        <a:solidFill>
                          <a:schemeClr val="tx1"/>
                        </a:solidFill>
                        <a:effectLst/>
                        <a:latin typeface="+mn-lt"/>
                        <a:ea typeface="+mn-ea"/>
                        <a:cs typeface="+mn-cs"/>
                      </a:endParaRPr>
                    </a:p>
                  </a:txBody>
                  <a:tcPr marL="68580" marR="68580" marT="0" marB="0">
                    <a:solidFill>
                      <a:schemeClr val="bg1"/>
                    </a:solidFill>
                  </a:tcPr>
                </a:tc>
                <a:tc>
                  <a:txBody>
                    <a:bodyPr/>
                    <a:lstStyle/>
                    <a:p>
                      <a:pPr marL="0" algn="r" defTabSz="914400" rtl="0" eaLnBrk="1" latinLnBrk="0" hangingPunct="1">
                        <a:spcAft>
                          <a:spcPts val="0"/>
                        </a:spcAft>
                      </a:pPr>
                      <a:r>
                        <a:rPr lang="en-US" altLang="zh-TW" sz="1800" kern="100" smtClean="0">
                          <a:solidFill>
                            <a:schemeClr val="tx1"/>
                          </a:solidFill>
                          <a:effectLst/>
                          <a:latin typeface="+mn-lt"/>
                          <a:ea typeface="+mn-ea"/>
                          <a:cs typeface="+mn-cs"/>
                        </a:rPr>
                        <a:t>3</a:t>
                      </a:r>
                      <a:endParaRPr lang="zh-TW" sz="1800" kern="100" dirty="0">
                        <a:solidFill>
                          <a:schemeClr val="tx1"/>
                        </a:solidFill>
                        <a:effectLst/>
                        <a:latin typeface="+mn-lt"/>
                        <a:ea typeface="+mn-ea"/>
                        <a:cs typeface="+mn-cs"/>
                      </a:endParaRPr>
                    </a:p>
                  </a:txBody>
                  <a:tcPr marL="68580" marR="68580" marT="0" marB="0">
                    <a:solidFill>
                      <a:schemeClr val="bg1"/>
                    </a:solidFill>
                  </a:tcPr>
                </a:tc>
                <a:tc>
                  <a:txBody>
                    <a:bodyPr/>
                    <a:lstStyle/>
                    <a:p>
                      <a:pPr marL="0" algn="r" defTabSz="914400" rtl="0" eaLnBrk="1" latinLnBrk="0" hangingPunct="1">
                        <a:spcAft>
                          <a:spcPts val="0"/>
                        </a:spcAft>
                      </a:pPr>
                      <a:r>
                        <a:rPr lang="en-US" altLang="zh-TW" sz="1800" kern="100" smtClean="0">
                          <a:solidFill>
                            <a:schemeClr val="tx1"/>
                          </a:solidFill>
                          <a:effectLst/>
                          <a:latin typeface="+mn-lt"/>
                          <a:ea typeface="+mn-ea"/>
                          <a:cs typeface="+mn-cs"/>
                        </a:rPr>
                        <a:t>4</a:t>
                      </a:r>
                      <a:endParaRPr lang="zh-TW" sz="1800" kern="100" dirty="0">
                        <a:solidFill>
                          <a:schemeClr val="tx1"/>
                        </a:solidFill>
                        <a:effectLst/>
                        <a:latin typeface="+mn-lt"/>
                        <a:ea typeface="+mn-ea"/>
                        <a:cs typeface="+mn-cs"/>
                      </a:endParaRPr>
                    </a:p>
                  </a:txBody>
                  <a:tcPr marL="68580" marR="68580" marT="0" marB="0">
                    <a:solidFill>
                      <a:schemeClr val="bg1"/>
                    </a:solidFill>
                  </a:tcPr>
                </a:tc>
                <a:tc>
                  <a:txBody>
                    <a:bodyPr/>
                    <a:lstStyle/>
                    <a:p>
                      <a:pPr marL="0" algn="r" defTabSz="914400" rtl="0" eaLnBrk="1" latinLnBrk="0" hangingPunct="1">
                        <a:spcAft>
                          <a:spcPts val="0"/>
                        </a:spcAft>
                      </a:pPr>
                      <a:r>
                        <a:rPr lang="en-US" altLang="zh-TW" sz="1800" kern="100" smtClean="0">
                          <a:solidFill>
                            <a:schemeClr val="tx1"/>
                          </a:solidFill>
                          <a:effectLst/>
                          <a:latin typeface="+mn-lt"/>
                          <a:ea typeface="+mn-ea"/>
                          <a:cs typeface="+mn-cs"/>
                        </a:rPr>
                        <a:t>5</a:t>
                      </a:r>
                      <a:endParaRPr lang="zh-TW" sz="1800" kern="100" dirty="0">
                        <a:solidFill>
                          <a:schemeClr val="tx1"/>
                        </a:solidFill>
                        <a:effectLst/>
                        <a:latin typeface="+mn-lt"/>
                        <a:ea typeface="+mn-ea"/>
                        <a:cs typeface="+mn-cs"/>
                      </a:endParaRPr>
                    </a:p>
                  </a:txBody>
                  <a:tcPr marL="68580" marR="68580" marT="0" marB="0">
                    <a:solidFill>
                      <a:schemeClr val="bg1"/>
                    </a:solidFill>
                  </a:tcPr>
                </a:tc>
              </a:tr>
              <a:tr h="503846">
                <a:tc>
                  <a:txBody>
                    <a:bodyPr/>
                    <a:lstStyle/>
                    <a:p>
                      <a:pPr>
                        <a:spcAft>
                          <a:spcPts val="0"/>
                        </a:spcAft>
                      </a:pPr>
                      <a:r>
                        <a:rPr lang="en-US" sz="1800" kern="100" smtClean="0">
                          <a:effectLst/>
                        </a:rPr>
                        <a:t>block</a:t>
                      </a:r>
                      <a:endParaRPr lang="zh-TW" sz="1800" kern="100" dirty="0">
                        <a:effectLst/>
                        <a:latin typeface="新細明體"/>
                        <a:cs typeface="新細明體"/>
                      </a:endParaRPr>
                    </a:p>
                  </a:txBody>
                  <a:tcPr marL="68580" marR="68580" marT="0" marB="0">
                    <a:solidFill>
                      <a:schemeClr val="bg1"/>
                    </a:solidFill>
                  </a:tcPr>
                </a:tc>
                <a:tc>
                  <a:txBody>
                    <a:bodyPr/>
                    <a:lstStyle/>
                    <a:p>
                      <a:pPr marL="0" algn="r" defTabSz="914400" rtl="0" eaLnBrk="1" latinLnBrk="0" hangingPunct="1">
                        <a:spcAft>
                          <a:spcPts val="0"/>
                        </a:spcAft>
                      </a:pPr>
                      <a:r>
                        <a:rPr lang="en-US" sz="1800" kern="100" dirty="0" smtClean="0">
                          <a:solidFill>
                            <a:schemeClr val="tx1"/>
                          </a:solidFill>
                          <a:effectLst/>
                          <a:latin typeface="+mn-lt"/>
                          <a:ea typeface="+mn-ea"/>
                          <a:cs typeface="+mn-cs"/>
                        </a:rPr>
                        <a:t>88.600</a:t>
                      </a:r>
                      <a:r>
                        <a:rPr lang="en-US" altLang="zh-TW" sz="1800" kern="100" dirty="0" smtClean="0">
                          <a:solidFill>
                            <a:schemeClr val="tx1"/>
                          </a:solidFill>
                          <a:effectLst/>
                          <a:latin typeface="+mn-lt"/>
                          <a:ea typeface="+mn-ea"/>
                          <a:cs typeface="+mn-cs"/>
                        </a:rPr>
                        <a:t>1</a:t>
                      </a:r>
                      <a:endParaRPr lang="zh-TW" sz="1800" kern="100" dirty="0">
                        <a:solidFill>
                          <a:schemeClr val="tx1"/>
                        </a:solidFill>
                        <a:effectLst/>
                        <a:latin typeface="+mn-lt"/>
                        <a:ea typeface="+mn-ea"/>
                        <a:cs typeface="+mn-cs"/>
                      </a:endParaRPr>
                    </a:p>
                  </a:txBody>
                  <a:tcPr marL="68580" marR="68580" marT="0" marB="0">
                    <a:solidFill>
                      <a:schemeClr val="bg1"/>
                    </a:solidFill>
                  </a:tcPr>
                </a:tc>
                <a:tc>
                  <a:txBody>
                    <a:bodyPr/>
                    <a:lstStyle/>
                    <a:p>
                      <a:pPr marL="0" algn="r" defTabSz="914400" rtl="0" eaLnBrk="1" latinLnBrk="0" hangingPunct="1">
                        <a:spcAft>
                          <a:spcPts val="0"/>
                        </a:spcAft>
                      </a:pPr>
                      <a:r>
                        <a:rPr lang="en-US" sz="1800" kern="100" dirty="0" smtClean="0">
                          <a:solidFill>
                            <a:schemeClr val="tx1"/>
                          </a:solidFill>
                          <a:effectLst/>
                          <a:latin typeface="+mn-lt"/>
                          <a:ea typeface="+mn-ea"/>
                          <a:cs typeface="+mn-cs"/>
                        </a:rPr>
                        <a:t>103.1062</a:t>
                      </a:r>
                      <a:endParaRPr lang="zh-TW" sz="1800" kern="100" dirty="0">
                        <a:solidFill>
                          <a:schemeClr val="tx1"/>
                        </a:solidFill>
                        <a:effectLst/>
                        <a:latin typeface="+mn-lt"/>
                        <a:ea typeface="+mn-ea"/>
                        <a:cs typeface="+mn-cs"/>
                      </a:endParaRPr>
                    </a:p>
                  </a:txBody>
                  <a:tcPr marL="68580" marR="68580" marT="0" marB="0">
                    <a:solidFill>
                      <a:schemeClr val="bg1"/>
                    </a:solidFill>
                  </a:tcPr>
                </a:tc>
                <a:tc>
                  <a:txBody>
                    <a:bodyPr/>
                    <a:lstStyle/>
                    <a:p>
                      <a:pPr marL="0" algn="r" defTabSz="914400" rtl="0" eaLnBrk="1" latinLnBrk="0" hangingPunct="1">
                        <a:spcAft>
                          <a:spcPts val="0"/>
                        </a:spcAft>
                      </a:pPr>
                      <a:r>
                        <a:rPr lang="en-US" sz="1800" kern="100" dirty="0" smtClean="0">
                          <a:solidFill>
                            <a:schemeClr val="tx1"/>
                          </a:solidFill>
                          <a:effectLst/>
                          <a:latin typeface="+mn-lt"/>
                          <a:ea typeface="+mn-ea"/>
                          <a:cs typeface="+mn-cs"/>
                        </a:rPr>
                        <a:t>123.0994</a:t>
                      </a:r>
                      <a:endParaRPr lang="zh-TW" sz="1800" kern="100" dirty="0">
                        <a:solidFill>
                          <a:schemeClr val="tx1"/>
                        </a:solidFill>
                        <a:effectLst/>
                        <a:latin typeface="+mn-lt"/>
                        <a:ea typeface="+mn-ea"/>
                        <a:cs typeface="+mn-cs"/>
                      </a:endParaRPr>
                    </a:p>
                  </a:txBody>
                  <a:tcPr marL="68580" marR="68580" marT="0" marB="0">
                    <a:solidFill>
                      <a:schemeClr val="bg1"/>
                    </a:solidFill>
                  </a:tcPr>
                </a:tc>
                <a:tc>
                  <a:txBody>
                    <a:bodyPr/>
                    <a:lstStyle/>
                    <a:p>
                      <a:pPr marL="0" algn="r" defTabSz="914400" rtl="0" eaLnBrk="1" latinLnBrk="0" hangingPunct="1">
                        <a:spcAft>
                          <a:spcPts val="0"/>
                        </a:spcAft>
                      </a:pPr>
                      <a:r>
                        <a:rPr lang="en-US" sz="1800" kern="100" dirty="0" smtClean="0">
                          <a:solidFill>
                            <a:schemeClr val="tx1"/>
                          </a:solidFill>
                          <a:effectLst/>
                          <a:latin typeface="+mn-lt"/>
                          <a:ea typeface="+mn-ea"/>
                          <a:cs typeface="+mn-cs"/>
                        </a:rPr>
                        <a:t>144.1144</a:t>
                      </a:r>
                      <a:endParaRPr lang="zh-TW" sz="1800" kern="100" dirty="0">
                        <a:solidFill>
                          <a:schemeClr val="tx1"/>
                        </a:solidFill>
                        <a:effectLst/>
                        <a:latin typeface="+mn-lt"/>
                        <a:ea typeface="+mn-ea"/>
                        <a:cs typeface="+mn-cs"/>
                      </a:endParaRPr>
                    </a:p>
                  </a:txBody>
                  <a:tcPr marL="68580" marR="68580" marT="0" marB="0">
                    <a:solidFill>
                      <a:schemeClr val="bg1"/>
                    </a:solidFill>
                  </a:tcPr>
                </a:tc>
                <a:tc>
                  <a:txBody>
                    <a:bodyPr/>
                    <a:lstStyle/>
                    <a:p>
                      <a:pPr marL="0" algn="r" defTabSz="914400" rtl="0" eaLnBrk="1" latinLnBrk="0" hangingPunct="1">
                        <a:spcAft>
                          <a:spcPts val="0"/>
                        </a:spcAft>
                      </a:pPr>
                      <a:r>
                        <a:rPr lang="en-US" sz="1800" kern="100" dirty="0" smtClean="0">
                          <a:solidFill>
                            <a:schemeClr val="tx1"/>
                          </a:solidFill>
                          <a:effectLst/>
                          <a:latin typeface="+mn-lt"/>
                          <a:ea typeface="+mn-ea"/>
                          <a:cs typeface="+mn-cs"/>
                        </a:rPr>
                        <a:t>164.85</a:t>
                      </a:r>
                      <a:r>
                        <a:rPr lang="en-US" altLang="zh-TW" sz="1800" kern="100" dirty="0" smtClean="0">
                          <a:solidFill>
                            <a:schemeClr val="tx1"/>
                          </a:solidFill>
                          <a:effectLst/>
                          <a:latin typeface="+mn-lt"/>
                          <a:ea typeface="+mn-ea"/>
                          <a:cs typeface="+mn-cs"/>
                        </a:rPr>
                        <a:t>32</a:t>
                      </a:r>
                      <a:endParaRPr lang="zh-TW" sz="1800" kern="100" dirty="0">
                        <a:solidFill>
                          <a:schemeClr val="tx1"/>
                        </a:solidFill>
                        <a:effectLst/>
                        <a:latin typeface="+mn-lt"/>
                        <a:ea typeface="+mn-ea"/>
                        <a:cs typeface="+mn-cs"/>
                      </a:endParaRPr>
                    </a:p>
                  </a:txBody>
                  <a:tcPr marL="68580" marR="68580" marT="0" marB="0">
                    <a:solidFill>
                      <a:schemeClr val="bg1"/>
                    </a:solidFill>
                  </a:tcPr>
                </a:tc>
              </a:tr>
              <a:tr h="503846">
                <a:tc>
                  <a:txBody>
                    <a:bodyPr/>
                    <a:lstStyle/>
                    <a:p>
                      <a:pPr>
                        <a:spcAft>
                          <a:spcPts val="0"/>
                        </a:spcAft>
                      </a:pPr>
                      <a:r>
                        <a:rPr lang="en-US" sz="1800" kern="100" smtClean="0">
                          <a:effectLst/>
                        </a:rPr>
                        <a:t>monopoly</a:t>
                      </a:r>
                      <a:endParaRPr lang="zh-TW" sz="1800" kern="100">
                        <a:effectLst/>
                        <a:latin typeface="新細明體"/>
                        <a:cs typeface="新細明體"/>
                      </a:endParaRPr>
                    </a:p>
                  </a:txBody>
                  <a:tcPr marL="68580" marR="68580" marT="0" marB="0">
                    <a:solidFill>
                      <a:schemeClr val="bg1"/>
                    </a:solidFill>
                  </a:tcPr>
                </a:tc>
                <a:tc>
                  <a:txBody>
                    <a:bodyPr/>
                    <a:lstStyle/>
                    <a:p>
                      <a:pPr marL="0" algn="r" defTabSz="914400" rtl="0" eaLnBrk="1" latinLnBrk="0" hangingPunct="1">
                        <a:spcAft>
                          <a:spcPts val="0"/>
                        </a:spcAft>
                      </a:pPr>
                      <a:r>
                        <a:rPr lang="en-US" sz="1800" kern="100" dirty="0" smtClean="0">
                          <a:solidFill>
                            <a:schemeClr val="tx1"/>
                          </a:solidFill>
                          <a:effectLst/>
                          <a:latin typeface="+mn-lt"/>
                          <a:ea typeface="+mn-ea"/>
                          <a:cs typeface="+mn-cs"/>
                        </a:rPr>
                        <a:t>92.1901</a:t>
                      </a:r>
                      <a:r>
                        <a:rPr lang="en-US" altLang="zh-TW" sz="1800" kern="100" dirty="0" smtClean="0">
                          <a:solidFill>
                            <a:schemeClr val="tx1"/>
                          </a:solidFill>
                          <a:effectLst/>
                          <a:latin typeface="+mn-lt"/>
                          <a:ea typeface="+mn-ea"/>
                          <a:cs typeface="+mn-cs"/>
                        </a:rPr>
                        <a:t>7</a:t>
                      </a:r>
                      <a:endParaRPr lang="zh-TW" sz="1800" kern="100" dirty="0">
                        <a:solidFill>
                          <a:schemeClr val="tx1"/>
                        </a:solidFill>
                        <a:effectLst/>
                        <a:latin typeface="+mn-lt"/>
                        <a:ea typeface="+mn-ea"/>
                        <a:cs typeface="+mn-cs"/>
                      </a:endParaRPr>
                    </a:p>
                  </a:txBody>
                  <a:tcPr marL="68580" marR="68580" marT="0" marB="0">
                    <a:solidFill>
                      <a:schemeClr val="bg1"/>
                    </a:solidFill>
                  </a:tcPr>
                </a:tc>
                <a:tc>
                  <a:txBody>
                    <a:bodyPr/>
                    <a:lstStyle/>
                    <a:p>
                      <a:pPr marL="0" algn="r" defTabSz="914400" rtl="0" eaLnBrk="1" latinLnBrk="0" hangingPunct="1">
                        <a:spcAft>
                          <a:spcPts val="0"/>
                        </a:spcAft>
                      </a:pPr>
                      <a:r>
                        <a:rPr lang="en-US" sz="1800" kern="100" dirty="0" smtClean="0">
                          <a:solidFill>
                            <a:schemeClr val="tx1"/>
                          </a:solidFill>
                          <a:effectLst/>
                          <a:latin typeface="+mn-lt"/>
                          <a:ea typeface="+mn-ea"/>
                          <a:cs typeface="+mn-cs"/>
                        </a:rPr>
                        <a:t>106.4636</a:t>
                      </a:r>
                      <a:endParaRPr lang="zh-TW" sz="1800" kern="100" dirty="0">
                        <a:solidFill>
                          <a:schemeClr val="tx1"/>
                        </a:solidFill>
                        <a:effectLst/>
                        <a:latin typeface="+mn-lt"/>
                        <a:ea typeface="+mn-ea"/>
                        <a:cs typeface="+mn-cs"/>
                      </a:endParaRPr>
                    </a:p>
                  </a:txBody>
                  <a:tcPr marL="68580" marR="68580" marT="0" marB="0">
                    <a:solidFill>
                      <a:schemeClr val="bg1"/>
                    </a:solidFill>
                  </a:tcPr>
                </a:tc>
                <a:tc>
                  <a:txBody>
                    <a:bodyPr/>
                    <a:lstStyle/>
                    <a:p>
                      <a:pPr marL="0" algn="r" defTabSz="914400" rtl="0" eaLnBrk="1" latinLnBrk="0" hangingPunct="1">
                        <a:spcAft>
                          <a:spcPts val="0"/>
                        </a:spcAft>
                      </a:pPr>
                      <a:r>
                        <a:rPr lang="en-US" sz="1800" kern="100" dirty="0" smtClean="0">
                          <a:solidFill>
                            <a:schemeClr val="tx1"/>
                          </a:solidFill>
                          <a:effectLst/>
                          <a:latin typeface="+mn-lt"/>
                          <a:ea typeface="+mn-ea"/>
                          <a:cs typeface="+mn-cs"/>
                        </a:rPr>
                        <a:t>125.8478</a:t>
                      </a:r>
                      <a:endParaRPr lang="zh-TW" sz="1800" kern="100" dirty="0">
                        <a:solidFill>
                          <a:schemeClr val="tx1"/>
                        </a:solidFill>
                        <a:effectLst/>
                        <a:latin typeface="+mn-lt"/>
                        <a:ea typeface="+mn-ea"/>
                        <a:cs typeface="+mn-cs"/>
                      </a:endParaRPr>
                    </a:p>
                  </a:txBody>
                  <a:tcPr marL="68580" marR="68580" marT="0" marB="0">
                    <a:solidFill>
                      <a:schemeClr val="bg1"/>
                    </a:solidFill>
                  </a:tcPr>
                </a:tc>
                <a:tc>
                  <a:txBody>
                    <a:bodyPr/>
                    <a:lstStyle/>
                    <a:p>
                      <a:pPr marL="0" algn="r" defTabSz="914400" rtl="0" eaLnBrk="1" latinLnBrk="0" hangingPunct="1">
                        <a:spcAft>
                          <a:spcPts val="0"/>
                        </a:spcAft>
                      </a:pPr>
                      <a:r>
                        <a:rPr lang="en-US" sz="1800" kern="100" dirty="0" smtClean="0">
                          <a:solidFill>
                            <a:schemeClr val="tx1"/>
                          </a:solidFill>
                          <a:effectLst/>
                          <a:latin typeface="+mn-lt"/>
                          <a:ea typeface="+mn-ea"/>
                          <a:cs typeface="+mn-cs"/>
                        </a:rPr>
                        <a:t>146.4</a:t>
                      </a:r>
                      <a:r>
                        <a:rPr lang="en-US" altLang="zh-TW" sz="1800" kern="100" dirty="0" smtClean="0">
                          <a:solidFill>
                            <a:schemeClr val="tx1"/>
                          </a:solidFill>
                          <a:effectLst/>
                          <a:latin typeface="+mn-lt"/>
                          <a:ea typeface="+mn-ea"/>
                          <a:cs typeface="+mn-cs"/>
                        </a:rPr>
                        <a:t>37</a:t>
                      </a:r>
                      <a:r>
                        <a:rPr lang="en-US" sz="1800" kern="100" dirty="0" smtClean="0">
                          <a:solidFill>
                            <a:schemeClr val="tx1"/>
                          </a:solidFill>
                          <a:effectLst/>
                          <a:latin typeface="+mn-lt"/>
                          <a:ea typeface="+mn-ea"/>
                          <a:cs typeface="+mn-cs"/>
                        </a:rPr>
                        <a:t>6</a:t>
                      </a:r>
                      <a:endParaRPr lang="zh-TW" sz="1800" kern="100" dirty="0">
                        <a:solidFill>
                          <a:schemeClr val="tx1"/>
                        </a:solidFill>
                        <a:effectLst/>
                        <a:latin typeface="+mn-lt"/>
                        <a:ea typeface="+mn-ea"/>
                        <a:cs typeface="+mn-cs"/>
                      </a:endParaRPr>
                    </a:p>
                  </a:txBody>
                  <a:tcPr marL="68580" marR="68580" marT="0" marB="0">
                    <a:solidFill>
                      <a:schemeClr val="bg1"/>
                    </a:solidFill>
                  </a:tcPr>
                </a:tc>
                <a:tc>
                  <a:txBody>
                    <a:bodyPr/>
                    <a:lstStyle/>
                    <a:p>
                      <a:pPr marL="0" algn="r" defTabSz="914400" rtl="0" eaLnBrk="1" latinLnBrk="0" hangingPunct="1">
                        <a:spcAft>
                          <a:spcPts val="0"/>
                        </a:spcAft>
                      </a:pPr>
                      <a:r>
                        <a:rPr lang="en-US" sz="1800" kern="100" dirty="0" smtClean="0">
                          <a:solidFill>
                            <a:schemeClr val="tx1"/>
                          </a:solidFill>
                          <a:effectLst/>
                          <a:latin typeface="+mn-lt"/>
                          <a:ea typeface="+mn-ea"/>
                          <a:cs typeface="+mn-cs"/>
                        </a:rPr>
                        <a:t>166.</a:t>
                      </a:r>
                      <a:r>
                        <a:rPr lang="en-US" altLang="zh-TW" sz="1800" kern="100" dirty="0" smtClean="0">
                          <a:solidFill>
                            <a:schemeClr val="tx1"/>
                          </a:solidFill>
                          <a:effectLst/>
                          <a:latin typeface="+mn-lt"/>
                          <a:ea typeface="+mn-ea"/>
                          <a:cs typeface="+mn-cs"/>
                        </a:rPr>
                        <a:t>7338</a:t>
                      </a:r>
                      <a:endParaRPr lang="zh-TW" sz="1800" kern="100" dirty="0">
                        <a:solidFill>
                          <a:schemeClr val="tx1"/>
                        </a:solidFill>
                        <a:effectLst/>
                        <a:latin typeface="+mn-lt"/>
                        <a:ea typeface="+mn-ea"/>
                        <a:cs typeface="+mn-cs"/>
                      </a:endParaRPr>
                    </a:p>
                  </a:txBody>
                  <a:tcPr marL="68580" marR="68580" marT="0" marB="0">
                    <a:solidFill>
                      <a:schemeClr val="bg1"/>
                    </a:solidFill>
                  </a:tcPr>
                </a:tc>
              </a:tr>
              <a:tr h="503846">
                <a:tc>
                  <a:txBody>
                    <a:bodyPr/>
                    <a:lstStyle/>
                    <a:p>
                      <a:pPr>
                        <a:spcAft>
                          <a:spcPts val="0"/>
                        </a:spcAft>
                      </a:pPr>
                      <a:r>
                        <a:rPr lang="en-US" sz="1800" kern="100" smtClean="0">
                          <a:effectLst/>
                        </a:rPr>
                        <a:t>competitive</a:t>
                      </a:r>
                      <a:endParaRPr lang="zh-TW" sz="1800" kern="100">
                        <a:effectLst/>
                        <a:latin typeface="新細明體"/>
                        <a:cs typeface="新細明體"/>
                      </a:endParaRPr>
                    </a:p>
                  </a:txBody>
                  <a:tcPr marL="68580" marR="68580" marT="0" marB="0">
                    <a:solidFill>
                      <a:schemeClr val="bg1"/>
                    </a:solidFill>
                  </a:tcPr>
                </a:tc>
                <a:tc>
                  <a:txBody>
                    <a:bodyPr/>
                    <a:lstStyle/>
                    <a:p>
                      <a:pPr marL="0" algn="r" defTabSz="914400" rtl="0" eaLnBrk="1" latinLnBrk="0" hangingPunct="1">
                        <a:spcAft>
                          <a:spcPts val="0"/>
                        </a:spcAft>
                      </a:pPr>
                      <a:r>
                        <a:rPr lang="en-US" sz="1800" kern="100" dirty="0" smtClean="0">
                          <a:solidFill>
                            <a:schemeClr val="tx1"/>
                          </a:solidFill>
                          <a:effectLst/>
                          <a:latin typeface="+mn-lt"/>
                          <a:ea typeface="+mn-ea"/>
                          <a:cs typeface="+mn-cs"/>
                        </a:rPr>
                        <a:t>8</a:t>
                      </a:r>
                      <a:r>
                        <a:rPr lang="en-US" altLang="zh-TW" sz="1800" kern="100" dirty="0" smtClean="0">
                          <a:solidFill>
                            <a:schemeClr val="tx1"/>
                          </a:solidFill>
                          <a:effectLst/>
                          <a:latin typeface="+mn-lt"/>
                          <a:ea typeface="+mn-ea"/>
                          <a:cs typeface="+mn-cs"/>
                        </a:rPr>
                        <a:t>7</a:t>
                      </a:r>
                      <a:r>
                        <a:rPr lang="en-US" sz="1800" kern="100" dirty="0" smtClean="0">
                          <a:solidFill>
                            <a:schemeClr val="tx1"/>
                          </a:solidFill>
                          <a:effectLst/>
                          <a:latin typeface="+mn-lt"/>
                          <a:ea typeface="+mn-ea"/>
                          <a:cs typeface="+mn-cs"/>
                        </a:rPr>
                        <a:t>.3</a:t>
                      </a:r>
                      <a:r>
                        <a:rPr lang="en-US" altLang="zh-TW" sz="1800" kern="100" dirty="0" smtClean="0">
                          <a:solidFill>
                            <a:schemeClr val="tx1"/>
                          </a:solidFill>
                          <a:effectLst/>
                          <a:latin typeface="+mn-lt"/>
                          <a:ea typeface="+mn-ea"/>
                          <a:cs typeface="+mn-cs"/>
                        </a:rPr>
                        <a:t>4868</a:t>
                      </a:r>
                      <a:endParaRPr lang="zh-TW" sz="1800" kern="100" dirty="0">
                        <a:solidFill>
                          <a:schemeClr val="tx1"/>
                        </a:solidFill>
                        <a:effectLst/>
                        <a:latin typeface="+mn-lt"/>
                        <a:ea typeface="+mn-ea"/>
                        <a:cs typeface="+mn-cs"/>
                      </a:endParaRPr>
                    </a:p>
                  </a:txBody>
                  <a:tcPr marL="68580" marR="68580" marT="0" marB="0">
                    <a:solidFill>
                      <a:schemeClr val="bg1"/>
                    </a:solidFill>
                  </a:tcPr>
                </a:tc>
                <a:tc>
                  <a:txBody>
                    <a:bodyPr/>
                    <a:lstStyle/>
                    <a:p>
                      <a:pPr marL="0" algn="r" defTabSz="914400" rtl="0" eaLnBrk="1" latinLnBrk="0" hangingPunct="1">
                        <a:spcAft>
                          <a:spcPts val="0"/>
                        </a:spcAft>
                      </a:pPr>
                      <a:r>
                        <a:rPr lang="en-US" sz="1800" kern="100" dirty="0" smtClean="0">
                          <a:solidFill>
                            <a:schemeClr val="tx1"/>
                          </a:solidFill>
                          <a:effectLst/>
                          <a:latin typeface="+mn-lt"/>
                          <a:ea typeface="+mn-ea"/>
                          <a:cs typeface="+mn-cs"/>
                        </a:rPr>
                        <a:t>10</a:t>
                      </a:r>
                      <a:r>
                        <a:rPr lang="en-US" altLang="zh-TW" sz="1800" kern="100" dirty="0" smtClean="0">
                          <a:solidFill>
                            <a:schemeClr val="tx1"/>
                          </a:solidFill>
                          <a:effectLst/>
                          <a:latin typeface="+mn-lt"/>
                          <a:ea typeface="+mn-ea"/>
                          <a:cs typeface="+mn-cs"/>
                        </a:rPr>
                        <a:t>1</a:t>
                      </a:r>
                      <a:r>
                        <a:rPr lang="en-US" sz="1800" kern="100" dirty="0" smtClean="0">
                          <a:solidFill>
                            <a:schemeClr val="tx1"/>
                          </a:solidFill>
                          <a:effectLst/>
                          <a:latin typeface="+mn-lt"/>
                          <a:ea typeface="+mn-ea"/>
                          <a:cs typeface="+mn-cs"/>
                        </a:rPr>
                        <a:t>.</a:t>
                      </a:r>
                      <a:r>
                        <a:rPr lang="en-US" altLang="zh-TW" sz="1800" kern="100" dirty="0" smtClean="0">
                          <a:solidFill>
                            <a:schemeClr val="tx1"/>
                          </a:solidFill>
                          <a:effectLst/>
                          <a:latin typeface="+mn-lt"/>
                          <a:ea typeface="+mn-ea"/>
                          <a:cs typeface="+mn-cs"/>
                        </a:rPr>
                        <a:t>8713</a:t>
                      </a:r>
                      <a:endParaRPr lang="zh-TW" sz="1800" kern="100" dirty="0">
                        <a:solidFill>
                          <a:schemeClr val="tx1"/>
                        </a:solidFill>
                        <a:effectLst/>
                        <a:latin typeface="+mn-lt"/>
                        <a:ea typeface="+mn-ea"/>
                        <a:cs typeface="+mn-cs"/>
                      </a:endParaRPr>
                    </a:p>
                  </a:txBody>
                  <a:tcPr marL="68580" marR="68580" marT="0" marB="0">
                    <a:solidFill>
                      <a:schemeClr val="bg1"/>
                    </a:solidFill>
                  </a:tcPr>
                </a:tc>
                <a:tc>
                  <a:txBody>
                    <a:bodyPr/>
                    <a:lstStyle/>
                    <a:p>
                      <a:pPr marL="0" algn="r" defTabSz="914400" rtl="0" eaLnBrk="1" latinLnBrk="0" hangingPunct="1">
                        <a:spcAft>
                          <a:spcPts val="0"/>
                        </a:spcAft>
                      </a:pPr>
                      <a:r>
                        <a:rPr lang="en-US" sz="1800" kern="100" dirty="0" smtClean="0">
                          <a:solidFill>
                            <a:schemeClr val="tx1"/>
                          </a:solidFill>
                          <a:effectLst/>
                          <a:latin typeface="+mn-lt"/>
                          <a:ea typeface="+mn-ea"/>
                          <a:cs typeface="+mn-cs"/>
                        </a:rPr>
                        <a:t>1</a:t>
                      </a:r>
                      <a:r>
                        <a:rPr lang="en-US" altLang="zh-TW" sz="1800" kern="100" dirty="0" smtClean="0">
                          <a:solidFill>
                            <a:schemeClr val="tx1"/>
                          </a:solidFill>
                          <a:effectLst/>
                          <a:latin typeface="+mn-lt"/>
                          <a:ea typeface="+mn-ea"/>
                          <a:cs typeface="+mn-cs"/>
                        </a:rPr>
                        <a:t>21</a:t>
                      </a:r>
                      <a:r>
                        <a:rPr lang="en-US" sz="1800" kern="100" dirty="0" smtClean="0">
                          <a:solidFill>
                            <a:schemeClr val="tx1"/>
                          </a:solidFill>
                          <a:effectLst/>
                          <a:latin typeface="+mn-lt"/>
                          <a:ea typeface="+mn-ea"/>
                          <a:cs typeface="+mn-cs"/>
                        </a:rPr>
                        <a:t>.3</a:t>
                      </a:r>
                      <a:r>
                        <a:rPr lang="en-US" altLang="zh-TW" sz="1800" kern="100" dirty="0" smtClean="0">
                          <a:solidFill>
                            <a:schemeClr val="tx1"/>
                          </a:solidFill>
                          <a:effectLst/>
                          <a:latin typeface="+mn-lt"/>
                          <a:ea typeface="+mn-ea"/>
                          <a:cs typeface="+mn-cs"/>
                        </a:rPr>
                        <a:t>855</a:t>
                      </a:r>
                      <a:endParaRPr lang="zh-TW" sz="1800" kern="100" dirty="0">
                        <a:solidFill>
                          <a:schemeClr val="tx1"/>
                        </a:solidFill>
                        <a:effectLst/>
                        <a:latin typeface="+mn-lt"/>
                        <a:ea typeface="+mn-ea"/>
                        <a:cs typeface="+mn-cs"/>
                      </a:endParaRPr>
                    </a:p>
                  </a:txBody>
                  <a:tcPr marL="68580" marR="68580" marT="0" marB="0">
                    <a:solidFill>
                      <a:schemeClr val="bg1"/>
                    </a:solidFill>
                  </a:tcPr>
                </a:tc>
                <a:tc>
                  <a:txBody>
                    <a:bodyPr/>
                    <a:lstStyle/>
                    <a:p>
                      <a:pPr marL="0" algn="r" defTabSz="914400" rtl="0" eaLnBrk="1" latinLnBrk="0" hangingPunct="1">
                        <a:spcAft>
                          <a:spcPts val="0"/>
                        </a:spcAft>
                      </a:pPr>
                      <a:r>
                        <a:rPr lang="en-US" sz="1800" kern="100" dirty="0" smtClean="0">
                          <a:solidFill>
                            <a:schemeClr val="tx1"/>
                          </a:solidFill>
                          <a:effectLst/>
                          <a:latin typeface="+mn-lt"/>
                          <a:ea typeface="+mn-ea"/>
                          <a:cs typeface="+mn-cs"/>
                        </a:rPr>
                        <a:t>1</a:t>
                      </a:r>
                      <a:r>
                        <a:rPr lang="en-US" altLang="zh-TW" sz="1800" kern="100" dirty="0" smtClean="0">
                          <a:solidFill>
                            <a:schemeClr val="tx1"/>
                          </a:solidFill>
                          <a:effectLst/>
                          <a:latin typeface="+mn-lt"/>
                          <a:ea typeface="+mn-ea"/>
                          <a:cs typeface="+mn-cs"/>
                        </a:rPr>
                        <a:t>42</a:t>
                      </a:r>
                      <a:r>
                        <a:rPr lang="en-US" sz="1800" kern="100" dirty="0" smtClean="0">
                          <a:solidFill>
                            <a:schemeClr val="tx1"/>
                          </a:solidFill>
                          <a:effectLst/>
                          <a:latin typeface="+mn-lt"/>
                          <a:ea typeface="+mn-ea"/>
                          <a:cs typeface="+mn-cs"/>
                        </a:rPr>
                        <a:t>.</a:t>
                      </a:r>
                      <a:r>
                        <a:rPr lang="en-US" altLang="zh-TW" sz="1800" kern="100" dirty="0" smtClean="0">
                          <a:solidFill>
                            <a:schemeClr val="tx1"/>
                          </a:solidFill>
                          <a:effectLst/>
                          <a:latin typeface="+mn-lt"/>
                          <a:ea typeface="+mn-ea"/>
                          <a:cs typeface="+mn-cs"/>
                        </a:rPr>
                        <a:t>3184</a:t>
                      </a:r>
                      <a:endParaRPr lang="zh-TW" sz="1800" kern="100" dirty="0">
                        <a:solidFill>
                          <a:schemeClr val="tx1"/>
                        </a:solidFill>
                        <a:effectLst/>
                        <a:latin typeface="+mn-lt"/>
                        <a:ea typeface="+mn-ea"/>
                        <a:cs typeface="+mn-cs"/>
                      </a:endParaRPr>
                    </a:p>
                  </a:txBody>
                  <a:tcPr marL="68580" marR="68580" marT="0" marB="0">
                    <a:solidFill>
                      <a:schemeClr val="bg1"/>
                    </a:solidFill>
                  </a:tcPr>
                </a:tc>
                <a:tc>
                  <a:txBody>
                    <a:bodyPr/>
                    <a:lstStyle/>
                    <a:p>
                      <a:pPr marL="0" algn="r" defTabSz="914400" rtl="0" eaLnBrk="1" latinLnBrk="0" hangingPunct="1">
                        <a:spcAft>
                          <a:spcPts val="0"/>
                        </a:spcAft>
                      </a:pPr>
                      <a:r>
                        <a:rPr lang="en-US" sz="1800" kern="100" dirty="0" smtClean="0">
                          <a:solidFill>
                            <a:schemeClr val="tx1"/>
                          </a:solidFill>
                          <a:effectLst/>
                          <a:latin typeface="+mn-lt"/>
                          <a:ea typeface="+mn-ea"/>
                          <a:cs typeface="+mn-cs"/>
                        </a:rPr>
                        <a:t>1</a:t>
                      </a:r>
                      <a:r>
                        <a:rPr lang="en-US" altLang="zh-TW" sz="1800" kern="100" dirty="0" smtClean="0">
                          <a:solidFill>
                            <a:schemeClr val="tx1"/>
                          </a:solidFill>
                          <a:effectLst/>
                          <a:latin typeface="+mn-lt"/>
                          <a:ea typeface="+mn-ea"/>
                          <a:cs typeface="+mn-cs"/>
                        </a:rPr>
                        <a:t>63</a:t>
                      </a:r>
                      <a:r>
                        <a:rPr lang="en-US" sz="1800" kern="100" dirty="0" smtClean="0">
                          <a:solidFill>
                            <a:schemeClr val="tx1"/>
                          </a:solidFill>
                          <a:effectLst/>
                          <a:latin typeface="+mn-lt"/>
                          <a:ea typeface="+mn-ea"/>
                          <a:cs typeface="+mn-cs"/>
                        </a:rPr>
                        <a:t>.</a:t>
                      </a:r>
                      <a:r>
                        <a:rPr lang="en-US" altLang="zh-TW" sz="1800" kern="100" dirty="0" smtClean="0">
                          <a:solidFill>
                            <a:schemeClr val="tx1"/>
                          </a:solidFill>
                          <a:effectLst/>
                          <a:latin typeface="+mn-lt"/>
                          <a:ea typeface="+mn-ea"/>
                          <a:cs typeface="+mn-cs"/>
                        </a:rPr>
                        <a:t>018</a:t>
                      </a:r>
                      <a:endParaRPr lang="zh-TW" sz="1800" kern="100" dirty="0">
                        <a:solidFill>
                          <a:schemeClr val="tx1"/>
                        </a:solidFill>
                        <a:effectLst/>
                        <a:latin typeface="+mn-lt"/>
                        <a:ea typeface="+mn-ea"/>
                        <a:cs typeface="+mn-cs"/>
                      </a:endParaRPr>
                    </a:p>
                  </a:txBody>
                  <a:tcPr marL="68580" marR="68580" marT="0" marB="0">
                    <a:solidFill>
                      <a:schemeClr val="bg1"/>
                    </a:solidFill>
                  </a:tcPr>
                </a:tc>
              </a:tr>
            </a:tbl>
          </a:graphicData>
        </a:graphic>
      </p:graphicFrame>
      <p:pic>
        <p:nvPicPr>
          <p:cNvPr id="205826" name="Picture 2"/>
          <p:cNvPicPr>
            <a:picLocks noChangeAspect="1" noChangeArrowheads="1"/>
          </p:cNvPicPr>
          <p:nvPr/>
        </p:nvPicPr>
        <p:blipFill>
          <a:blip r:embed="rId2" cstate="print"/>
          <a:srcRect/>
          <a:stretch>
            <a:fillRect/>
          </a:stretch>
        </p:blipFill>
        <p:spPr bwMode="auto">
          <a:xfrm>
            <a:off x="539551" y="1556792"/>
            <a:ext cx="7704857" cy="2880320"/>
          </a:xfrm>
          <a:prstGeom prst="rect">
            <a:avLst/>
          </a:prstGeom>
          <a:noFill/>
          <a:ln w="9525">
            <a:noFill/>
            <a:miter lim="800000"/>
            <a:headEnd/>
            <a:tailEnd/>
          </a:ln>
        </p:spPr>
      </p:pic>
    </p:spTree>
    <p:extLst>
      <p:ext uri="{BB962C8B-B14F-4D97-AF65-F5344CB8AC3E}">
        <p14:creationId xmlns="" xmlns:p14="http://schemas.microsoft.com/office/powerpoint/2010/main" val="149486934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a:xfrm>
            <a:off x="1512791" y="274638"/>
            <a:ext cx="3610744" cy="922114"/>
          </a:xfrm>
          <a:prstGeom prst="rect">
            <a:avLst/>
          </a:prstGeom>
          <a:effectLst>
            <a:outerShdw blurRad="50800" dist="38100" dir="2700000" algn="tl" rotWithShape="0">
              <a:prstClr val="black">
                <a:alpha val="40000"/>
              </a:prstClr>
            </a:outerShdw>
          </a:effectLst>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TW" altLang="en-US" smtClean="0">
                <a:latin typeface="標楷體" pitchFamily="65" charset="-120"/>
                <a:ea typeface="標楷體" pitchFamily="65" charset="-120"/>
              </a:rPr>
              <a:t>敏感度分析</a:t>
            </a:r>
            <a:endParaRPr lang="zh-TW" altLang="en-US" dirty="0">
              <a:latin typeface="標楷體" pitchFamily="65" charset="-120"/>
              <a:ea typeface="標楷體" pitchFamily="65" charset="-120"/>
            </a:endParaRPr>
          </a:p>
        </p:txBody>
      </p:sp>
      <p:cxnSp>
        <p:nvCxnSpPr>
          <p:cNvPr id="5" name="直線接點 4"/>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pic>
        <p:nvPicPr>
          <p:cNvPr id="8" name="內容版面配置區 7"/>
          <p:cNvPicPr>
            <a:picLocks noGrp="1"/>
          </p:cNvPicPr>
          <p:nvPr>
            <p:ph idx="1"/>
          </p:nvPr>
        </p:nvPicPr>
        <p:blipFill rotWithShape="1">
          <a:blip r:embed="rId2" cstate="print">
            <a:extLst>
              <a:ext uri="{28A0092B-C50C-407E-A947-70E740481C1C}">
                <a14:useLocalDpi xmlns="" xmlns:a14="http://schemas.microsoft.com/office/drawing/2010/main" val="0"/>
              </a:ext>
            </a:extLst>
          </a:blip>
          <a:srcRect/>
          <a:stretch/>
        </p:blipFill>
        <p:spPr bwMode="auto">
          <a:xfrm>
            <a:off x="633224" y="1340768"/>
            <a:ext cx="7827207" cy="3312368"/>
          </a:xfrm>
          <a:prstGeom prst="rect">
            <a:avLst/>
          </a:prstGeom>
          <a:ln>
            <a:noFill/>
          </a:ln>
          <a:extLst>
            <a:ext uri="{53640926-AAD7-44D8-BBD7-CCE9431645EC}">
              <a14:shadowObscured xmlns="" xmlns:a14="http://schemas.microsoft.com/office/drawing/2010/main"/>
            </a:ext>
          </a:extLst>
        </p:spPr>
      </p:pic>
      <p:graphicFrame>
        <p:nvGraphicFramePr>
          <p:cNvPr id="9" name="表格 8"/>
          <p:cNvGraphicFramePr>
            <a:graphicFrameLocks noGrp="1"/>
          </p:cNvGraphicFramePr>
          <p:nvPr>
            <p:extLst>
              <p:ext uri="{D42A27DB-BD31-4B8C-83A1-F6EECF244321}">
                <p14:modId xmlns="" xmlns:p14="http://schemas.microsoft.com/office/powerpoint/2010/main" val="1123537523"/>
              </p:ext>
            </p:extLst>
          </p:nvPr>
        </p:nvGraphicFramePr>
        <p:xfrm>
          <a:off x="1475656" y="4725144"/>
          <a:ext cx="6603071" cy="1872208"/>
        </p:xfrm>
        <a:graphic>
          <a:graphicData uri="http://schemas.openxmlformats.org/drawingml/2006/table">
            <a:tbl>
              <a:tblPr firstRow="1" firstCol="1" bandRow="1">
                <a:tableStyleId>{5940675A-B579-460E-94D1-54222C63F5DA}</a:tableStyleId>
              </a:tblPr>
              <a:tblGrid>
                <a:gridCol w="1394551"/>
                <a:gridCol w="1027768"/>
                <a:gridCol w="1045188"/>
                <a:gridCol w="1045188"/>
                <a:gridCol w="1045188"/>
                <a:gridCol w="1045188"/>
              </a:tblGrid>
              <a:tr h="300208">
                <a:tc>
                  <a:txBody>
                    <a:bodyPr/>
                    <a:lstStyle/>
                    <a:p>
                      <a:pPr marL="0" algn="l" defTabSz="914400" rtl="0" eaLnBrk="1" latinLnBrk="0" hangingPunct="1">
                        <a:spcAft>
                          <a:spcPts val="0"/>
                        </a:spcAft>
                      </a:pPr>
                      <a:r>
                        <a:rPr lang="zh-TW" sz="1800" kern="100" dirty="0">
                          <a:solidFill>
                            <a:schemeClr val="tx1"/>
                          </a:solidFill>
                          <a:effectLst/>
                          <a:latin typeface="+mn-lt"/>
                          <a:ea typeface="+mn-ea"/>
                          <a:cs typeface="+mn-cs"/>
                        </a:rPr>
                        <a:t>期望到期日</a:t>
                      </a:r>
                    </a:p>
                  </a:txBody>
                  <a:tcPr marL="68580" marR="68580" marT="0" marB="0">
                    <a:solidFill>
                      <a:schemeClr val="bg1"/>
                    </a:solidFill>
                  </a:tcPr>
                </a:tc>
                <a:tc>
                  <a:txBody>
                    <a:bodyPr/>
                    <a:lstStyle/>
                    <a:p>
                      <a:pPr marL="0" algn="r" defTabSz="914400" rtl="0" eaLnBrk="1" latinLnBrk="0" hangingPunct="1">
                        <a:spcAft>
                          <a:spcPts val="0"/>
                        </a:spcAft>
                      </a:pPr>
                      <a:r>
                        <a:rPr lang="en-US" altLang="zh-TW" sz="1800" kern="100" dirty="0" smtClean="0">
                          <a:solidFill>
                            <a:schemeClr val="tx1"/>
                          </a:solidFill>
                          <a:effectLst/>
                          <a:latin typeface="+mn-lt"/>
                          <a:ea typeface="+mn-ea"/>
                          <a:cs typeface="+mn-cs"/>
                        </a:rPr>
                        <a:t>1</a:t>
                      </a:r>
                      <a:endParaRPr lang="zh-TW" sz="1800" kern="100" dirty="0">
                        <a:solidFill>
                          <a:schemeClr val="tx1"/>
                        </a:solidFill>
                        <a:effectLst/>
                        <a:latin typeface="+mn-lt"/>
                        <a:ea typeface="+mn-ea"/>
                        <a:cs typeface="+mn-cs"/>
                      </a:endParaRPr>
                    </a:p>
                  </a:txBody>
                  <a:tcPr marL="68580" marR="68580" marT="0" marB="0">
                    <a:solidFill>
                      <a:schemeClr val="bg1"/>
                    </a:solidFill>
                  </a:tcPr>
                </a:tc>
                <a:tc>
                  <a:txBody>
                    <a:bodyPr/>
                    <a:lstStyle/>
                    <a:p>
                      <a:pPr marL="0" algn="r" defTabSz="914400" rtl="0" eaLnBrk="1" latinLnBrk="0" hangingPunct="1">
                        <a:spcAft>
                          <a:spcPts val="0"/>
                        </a:spcAft>
                      </a:pPr>
                      <a:r>
                        <a:rPr lang="en-US" altLang="zh-TW" sz="1800" kern="100" dirty="0" smtClean="0">
                          <a:solidFill>
                            <a:schemeClr val="tx1"/>
                          </a:solidFill>
                          <a:effectLst/>
                          <a:latin typeface="+mn-lt"/>
                          <a:ea typeface="+mn-ea"/>
                          <a:cs typeface="+mn-cs"/>
                        </a:rPr>
                        <a:t>2</a:t>
                      </a:r>
                      <a:endParaRPr lang="zh-TW" sz="1800" kern="100" dirty="0">
                        <a:solidFill>
                          <a:schemeClr val="tx1"/>
                        </a:solidFill>
                        <a:effectLst/>
                        <a:latin typeface="+mn-lt"/>
                        <a:ea typeface="+mn-ea"/>
                        <a:cs typeface="+mn-cs"/>
                      </a:endParaRPr>
                    </a:p>
                  </a:txBody>
                  <a:tcPr marL="68580" marR="68580" marT="0" marB="0">
                    <a:solidFill>
                      <a:schemeClr val="bg1"/>
                    </a:solidFill>
                  </a:tcPr>
                </a:tc>
                <a:tc>
                  <a:txBody>
                    <a:bodyPr/>
                    <a:lstStyle/>
                    <a:p>
                      <a:pPr marL="0" algn="r" defTabSz="914400" rtl="0" eaLnBrk="1" latinLnBrk="0" hangingPunct="1">
                        <a:spcAft>
                          <a:spcPts val="0"/>
                        </a:spcAft>
                      </a:pPr>
                      <a:r>
                        <a:rPr lang="en-US" altLang="zh-TW" sz="1800" kern="100" dirty="0" smtClean="0">
                          <a:solidFill>
                            <a:schemeClr val="tx1"/>
                          </a:solidFill>
                          <a:effectLst/>
                          <a:latin typeface="+mn-lt"/>
                          <a:ea typeface="+mn-ea"/>
                          <a:cs typeface="+mn-cs"/>
                        </a:rPr>
                        <a:t>3</a:t>
                      </a:r>
                      <a:endParaRPr lang="zh-TW" sz="1800" kern="100" dirty="0">
                        <a:solidFill>
                          <a:schemeClr val="tx1"/>
                        </a:solidFill>
                        <a:effectLst/>
                        <a:latin typeface="+mn-lt"/>
                        <a:ea typeface="+mn-ea"/>
                        <a:cs typeface="+mn-cs"/>
                      </a:endParaRPr>
                    </a:p>
                  </a:txBody>
                  <a:tcPr marL="68580" marR="68580" marT="0" marB="0">
                    <a:solidFill>
                      <a:schemeClr val="bg1"/>
                    </a:solidFill>
                  </a:tcPr>
                </a:tc>
                <a:tc>
                  <a:txBody>
                    <a:bodyPr/>
                    <a:lstStyle/>
                    <a:p>
                      <a:pPr marL="0" algn="r" defTabSz="914400" rtl="0" eaLnBrk="1" latinLnBrk="0" hangingPunct="1">
                        <a:spcAft>
                          <a:spcPts val="0"/>
                        </a:spcAft>
                      </a:pPr>
                      <a:r>
                        <a:rPr lang="en-US" altLang="zh-TW" sz="1800" kern="100" dirty="0" smtClean="0">
                          <a:solidFill>
                            <a:schemeClr val="tx1"/>
                          </a:solidFill>
                          <a:effectLst/>
                          <a:latin typeface="+mn-lt"/>
                          <a:ea typeface="+mn-ea"/>
                          <a:cs typeface="+mn-cs"/>
                        </a:rPr>
                        <a:t>4</a:t>
                      </a:r>
                      <a:endParaRPr lang="zh-TW" sz="1800" kern="100" dirty="0">
                        <a:solidFill>
                          <a:schemeClr val="tx1"/>
                        </a:solidFill>
                        <a:effectLst/>
                        <a:latin typeface="+mn-lt"/>
                        <a:ea typeface="+mn-ea"/>
                        <a:cs typeface="+mn-cs"/>
                      </a:endParaRPr>
                    </a:p>
                  </a:txBody>
                  <a:tcPr marL="68580" marR="68580" marT="0" marB="0">
                    <a:solidFill>
                      <a:schemeClr val="bg1"/>
                    </a:solidFill>
                  </a:tcPr>
                </a:tc>
                <a:tc>
                  <a:txBody>
                    <a:bodyPr/>
                    <a:lstStyle/>
                    <a:p>
                      <a:pPr marL="0" algn="r" defTabSz="914400" rtl="0" eaLnBrk="1" latinLnBrk="0" hangingPunct="1">
                        <a:spcAft>
                          <a:spcPts val="0"/>
                        </a:spcAft>
                      </a:pPr>
                      <a:r>
                        <a:rPr lang="en-US" altLang="zh-TW" sz="1800" kern="100" dirty="0" smtClean="0">
                          <a:solidFill>
                            <a:schemeClr val="tx1"/>
                          </a:solidFill>
                          <a:effectLst/>
                          <a:latin typeface="+mn-lt"/>
                          <a:ea typeface="+mn-ea"/>
                          <a:cs typeface="+mn-cs"/>
                        </a:rPr>
                        <a:t>5</a:t>
                      </a:r>
                      <a:endParaRPr lang="zh-TW" sz="1800" kern="100" dirty="0">
                        <a:solidFill>
                          <a:schemeClr val="tx1"/>
                        </a:solidFill>
                        <a:effectLst/>
                        <a:latin typeface="+mn-lt"/>
                        <a:ea typeface="+mn-ea"/>
                        <a:cs typeface="+mn-cs"/>
                      </a:endParaRPr>
                    </a:p>
                  </a:txBody>
                  <a:tcPr marL="68580" marR="68580" marT="0" marB="0">
                    <a:solidFill>
                      <a:schemeClr val="bg1"/>
                    </a:solidFill>
                  </a:tcPr>
                </a:tc>
              </a:tr>
              <a:tr h="524000">
                <a:tc>
                  <a:txBody>
                    <a:bodyPr/>
                    <a:lstStyle/>
                    <a:p>
                      <a:pPr marL="0" algn="l" defTabSz="914400" rtl="0" eaLnBrk="1" latinLnBrk="0" hangingPunct="1">
                        <a:spcAft>
                          <a:spcPts val="0"/>
                        </a:spcAft>
                      </a:pPr>
                      <a:r>
                        <a:rPr lang="en-US" sz="1800" kern="100" dirty="0">
                          <a:solidFill>
                            <a:schemeClr val="tx1"/>
                          </a:solidFill>
                          <a:effectLst/>
                          <a:latin typeface="+mn-lt"/>
                          <a:ea typeface="+mn-ea"/>
                          <a:cs typeface="+mn-cs"/>
                        </a:rPr>
                        <a:t>block</a:t>
                      </a:r>
                      <a:endParaRPr lang="zh-TW" sz="1800" kern="100" dirty="0">
                        <a:solidFill>
                          <a:schemeClr val="tx1"/>
                        </a:solidFill>
                        <a:effectLst/>
                        <a:latin typeface="+mn-lt"/>
                        <a:ea typeface="+mn-ea"/>
                        <a:cs typeface="+mn-cs"/>
                      </a:endParaRPr>
                    </a:p>
                  </a:txBody>
                  <a:tcPr marL="68580" marR="68580" marT="0" marB="0">
                    <a:solidFill>
                      <a:schemeClr val="bg1"/>
                    </a:solidFill>
                  </a:tcPr>
                </a:tc>
                <a:tc>
                  <a:txBody>
                    <a:bodyPr/>
                    <a:lstStyle/>
                    <a:p>
                      <a:pPr marL="0" algn="l" defTabSz="914400" rtl="0" eaLnBrk="1" latinLnBrk="0" hangingPunct="1">
                        <a:spcAft>
                          <a:spcPts val="0"/>
                        </a:spcAft>
                      </a:pPr>
                      <a:r>
                        <a:rPr lang="en-US" sz="1800" kern="100" dirty="0">
                          <a:solidFill>
                            <a:schemeClr val="tx1"/>
                          </a:solidFill>
                          <a:effectLst/>
                          <a:latin typeface="+mn-lt"/>
                          <a:ea typeface="+mn-ea"/>
                          <a:cs typeface="+mn-cs"/>
                        </a:rPr>
                        <a:t>5.338934</a:t>
                      </a:r>
                      <a:endParaRPr lang="zh-TW" sz="1800" kern="100" dirty="0">
                        <a:solidFill>
                          <a:schemeClr val="tx1"/>
                        </a:solidFill>
                        <a:effectLst/>
                        <a:latin typeface="+mn-lt"/>
                        <a:ea typeface="+mn-ea"/>
                        <a:cs typeface="+mn-cs"/>
                      </a:endParaRPr>
                    </a:p>
                  </a:txBody>
                  <a:tcPr marL="68580" marR="68580" marT="0" marB="0" anchor="ctr">
                    <a:solidFill>
                      <a:schemeClr val="bg1"/>
                    </a:solidFill>
                  </a:tcPr>
                </a:tc>
                <a:tc>
                  <a:txBody>
                    <a:bodyPr/>
                    <a:lstStyle/>
                    <a:p>
                      <a:pPr marL="0" algn="l" defTabSz="914400" rtl="0" eaLnBrk="1" latinLnBrk="0" hangingPunct="1">
                        <a:spcAft>
                          <a:spcPts val="0"/>
                        </a:spcAft>
                      </a:pPr>
                      <a:r>
                        <a:rPr lang="en-US" sz="1800" kern="100" dirty="0">
                          <a:solidFill>
                            <a:schemeClr val="tx1"/>
                          </a:solidFill>
                          <a:effectLst/>
                          <a:latin typeface="+mn-lt"/>
                          <a:ea typeface="+mn-ea"/>
                          <a:cs typeface="+mn-cs"/>
                        </a:rPr>
                        <a:t>4.685204</a:t>
                      </a:r>
                      <a:endParaRPr lang="zh-TW" sz="1800" kern="100" dirty="0">
                        <a:solidFill>
                          <a:schemeClr val="tx1"/>
                        </a:solidFill>
                        <a:effectLst/>
                        <a:latin typeface="+mn-lt"/>
                        <a:ea typeface="+mn-ea"/>
                        <a:cs typeface="+mn-cs"/>
                      </a:endParaRPr>
                    </a:p>
                  </a:txBody>
                  <a:tcPr marL="68580" marR="68580" marT="0" marB="0" anchor="ctr">
                    <a:solidFill>
                      <a:schemeClr val="bg1"/>
                    </a:solidFill>
                  </a:tcPr>
                </a:tc>
                <a:tc>
                  <a:txBody>
                    <a:bodyPr/>
                    <a:lstStyle/>
                    <a:p>
                      <a:pPr marL="0" algn="l" defTabSz="914400" rtl="0" eaLnBrk="1" latinLnBrk="0" hangingPunct="1">
                        <a:spcAft>
                          <a:spcPts val="0"/>
                        </a:spcAft>
                      </a:pPr>
                      <a:r>
                        <a:rPr lang="en-US" sz="1800" kern="100" dirty="0">
                          <a:solidFill>
                            <a:schemeClr val="tx1"/>
                          </a:solidFill>
                          <a:effectLst/>
                          <a:latin typeface="+mn-lt"/>
                          <a:ea typeface="+mn-ea"/>
                          <a:cs typeface="+mn-cs"/>
                        </a:rPr>
                        <a:t>4.198469</a:t>
                      </a:r>
                      <a:endParaRPr lang="zh-TW" sz="1800" kern="100" dirty="0">
                        <a:solidFill>
                          <a:schemeClr val="tx1"/>
                        </a:solidFill>
                        <a:effectLst/>
                        <a:latin typeface="+mn-lt"/>
                        <a:ea typeface="+mn-ea"/>
                        <a:cs typeface="+mn-cs"/>
                      </a:endParaRPr>
                    </a:p>
                  </a:txBody>
                  <a:tcPr marL="68580" marR="68580" marT="0" marB="0" anchor="ctr">
                    <a:solidFill>
                      <a:schemeClr val="bg1"/>
                    </a:solidFill>
                  </a:tcPr>
                </a:tc>
                <a:tc>
                  <a:txBody>
                    <a:bodyPr/>
                    <a:lstStyle/>
                    <a:p>
                      <a:pPr marL="0" algn="l" defTabSz="914400" rtl="0" eaLnBrk="1" latinLnBrk="0" hangingPunct="1">
                        <a:spcAft>
                          <a:spcPts val="0"/>
                        </a:spcAft>
                      </a:pPr>
                      <a:r>
                        <a:rPr lang="en-US" sz="1800" kern="100">
                          <a:solidFill>
                            <a:schemeClr val="tx1"/>
                          </a:solidFill>
                          <a:effectLst/>
                          <a:latin typeface="+mn-lt"/>
                          <a:ea typeface="+mn-ea"/>
                          <a:cs typeface="+mn-cs"/>
                        </a:rPr>
                        <a:t>3.979258</a:t>
                      </a:r>
                      <a:endParaRPr lang="zh-TW" sz="1800" kern="100">
                        <a:solidFill>
                          <a:schemeClr val="tx1"/>
                        </a:solidFill>
                        <a:effectLst/>
                        <a:latin typeface="+mn-lt"/>
                        <a:ea typeface="+mn-ea"/>
                        <a:cs typeface="+mn-cs"/>
                      </a:endParaRPr>
                    </a:p>
                  </a:txBody>
                  <a:tcPr marL="68580" marR="68580" marT="0" marB="0" anchor="ctr">
                    <a:solidFill>
                      <a:schemeClr val="bg1"/>
                    </a:solidFill>
                  </a:tcPr>
                </a:tc>
                <a:tc>
                  <a:txBody>
                    <a:bodyPr/>
                    <a:lstStyle/>
                    <a:p>
                      <a:pPr marL="0" algn="l" defTabSz="914400" rtl="0" eaLnBrk="1" latinLnBrk="0" hangingPunct="1">
                        <a:spcAft>
                          <a:spcPts val="0"/>
                        </a:spcAft>
                      </a:pPr>
                      <a:r>
                        <a:rPr lang="en-US" sz="1800" kern="100">
                          <a:solidFill>
                            <a:schemeClr val="tx1"/>
                          </a:solidFill>
                          <a:effectLst/>
                          <a:latin typeface="+mn-lt"/>
                          <a:ea typeface="+mn-ea"/>
                          <a:cs typeface="+mn-cs"/>
                        </a:rPr>
                        <a:t>3.805235</a:t>
                      </a:r>
                      <a:endParaRPr lang="zh-TW" sz="1800" kern="100">
                        <a:solidFill>
                          <a:schemeClr val="tx1"/>
                        </a:solidFill>
                        <a:effectLst/>
                        <a:latin typeface="+mn-lt"/>
                        <a:ea typeface="+mn-ea"/>
                        <a:cs typeface="+mn-cs"/>
                      </a:endParaRPr>
                    </a:p>
                  </a:txBody>
                  <a:tcPr marL="68580" marR="68580" marT="0" marB="0" anchor="ctr">
                    <a:solidFill>
                      <a:schemeClr val="bg1"/>
                    </a:solidFill>
                  </a:tcPr>
                </a:tc>
              </a:tr>
              <a:tr h="524000">
                <a:tc>
                  <a:txBody>
                    <a:bodyPr/>
                    <a:lstStyle/>
                    <a:p>
                      <a:pPr marL="0" algn="l" defTabSz="914400" rtl="0" eaLnBrk="1" latinLnBrk="0" hangingPunct="1">
                        <a:spcAft>
                          <a:spcPts val="0"/>
                        </a:spcAft>
                      </a:pPr>
                      <a:r>
                        <a:rPr lang="en-US" sz="1800" kern="100">
                          <a:solidFill>
                            <a:schemeClr val="tx1"/>
                          </a:solidFill>
                          <a:effectLst/>
                          <a:latin typeface="+mn-lt"/>
                          <a:ea typeface="+mn-ea"/>
                          <a:cs typeface="+mn-cs"/>
                        </a:rPr>
                        <a:t>monopoly</a:t>
                      </a:r>
                      <a:endParaRPr lang="zh-TW" sz="1800" kern="100">
                        <a:solidFill>
                          <a:schemeClr val="tx1"/>
                        </a:solidFill>
                        <a:effectLst/>
                        <a:latin typeface="+mn-lt"/>
                        <a:ea typeface="+mn-ea"/>
                        <a:cs typeface="+mn-cs"/>
                      </a:endParaRPr>
                    </a:p>
                  </a:txBody>
                  <a:tcPr marL="68580" marR="68580" marT="0" marB="0">
                    <a:solidFill>
                      <a:schemeClr val="bg1"/>
                    </a:solidFill>
                  </a:tcPr>
                </a:tc>
                <a:tc>
                  <a:txBody>
                    <a:bodyPr/>
                    <a:lstStyle/>
                    <a:p>
                      <a:pPr marL="0" algn="l" defTabSz="914400" rtl="0" eaLnBrk="1" latinLnBrk="0" hangingPunct="1">
                        <a:spcAft>
                          <a:spcPts val="0"/>
                        </a:spcAft>
                      </a:pPr>
                      <a:r>
                        <a:rPr lang="en-US" sz="1800" kern="100" dirty="0">
                          <a:solidFill>
                            <a:schemeClr val="tx1"/>
                          </a:solidFill>
                          <a:effectLst/>
                          <a:latin typeface="+mn-lt"/>
                          <a:ea typeface="+mn-ea"/>
                          <a:cs typeface="+mn-cs"/>
                        </a:rPr>
                        <a:t>5.32007</a:t>
                      </a:r>
                      <a:endParaRPr lang="zh-TW" sz="1800" kern="100" dirty="0">
                        <a:solidFill>
                          <a:schemeClr val="tx1"/>
                        </a:solidFill>
                        <a:effectLst/>
                        <a:latin typeface="+mn-lt"/>
                        <a:ea typeface="+mn-ea"/>
                        <a:cs typeface="+mn-cs"/>
                      </a:endParaRPr>
                    </a:p>
                  </a:txBody>
                  <a:tcPr marL="68580" marR="68580" marT="0" marB="0" anchor="ctr">
                    <a:solidFill>
                      <a:schemeClr val="bg1"/>
                    </a:solidFill>
                  </a:tcPr>
                </a:tc>
                <a:tc>
                  <a:txBody>
                    <a:bodyPr/>
                    <a:lstStyle/>
                    <a:p>
                      <a:pPr marL="0" algn="l" defTabSz="914400" rtl="0" eaLnBrk="1" latinLnBrk="0" hangingPunct="1">
                        <a:spcAft>
                          <a:spcPts val="0"/>
                        </a:spcAft>
                      </a:pPr>
                      <a:r>
                        <a:rPr lang="en-US" sz="1800" kern="100" dirty="0">
                          <a:solidFill>
                            <a:schemeClr val="tx1"/>
                          </a:solidFill>
                          <a:effectLst/>
                          <a:latin typeface="+mn-lt"/>
                          <a:ea typeface="+mn-ea"/>
                          <a:cs typeface="+mn-cs"/>
                        </a:rPr>
                        <a:t>4.66871</a:t>
                      </a:r>
                      <a:endParaRPr lang="zh-TW" sz="1800" kern="100" dirty="0">
                        <a:solidFill>
                          <a:schemeClr val="tx1"/>
                        </a:solidFill>
                        <a:effectLst/>
                        <a:latin typeface="+mn-lt"/>
                        <a:ea typeface="+mn-ea"/>
                        <a:cs typeface="+mn-cs"/>
                      </a:endParaRPr>
                    </a:p>
                  </a:txBody>
                  <a:tcPr marL="68580" marR="68580" marT="0" marB="0" anchor="ctr">
                    <a:solidFill>
                      <a:schemeClr val="bg1"/>
                    </a:solidFill>
                  </a:tcPr>
                </a:tc>
                <a:tc>
                  <a:txBody>
                    <a:bodyPr/>
                    <a:lstStyle/>
                    <a:p>
                      <a:pPr marL="0" algn="l" defTabSz="914400" rtl="0" eaLnBrk="1" latinLnBrk="0" hangingPunct="1">
                        <a:spcAft>
                          <a:spcPts val="0"/>
                        </a:spcAft>
                      </a:pPr>
                      <a:r>
                        <a:rPr lang="en-US" sz="1800" kern="100" dirty="0">
                          <a:solidFill>
                            <a:schemeClr val="tx1"/>
                          </a:solidFill>
                          <a:effectLst/>
                          <a:latin typeface="+mn-lt"/>
                          <a:ea typeface="+mn-ea"/>
                          <a:cs typeface="+mn-cs"/>
                        </a:rPr>
                        <a:t>4.172659</a:t>
                      </a:r>
                      <a:endParaRPr lang="zh-TW" sz="1800" kern="100" dirty="0">
                        <a:solidFill>
                          <a:schemeClr val="tx1"/>
                        </a:solidFill>
                        <a:effectLst/>
                        <a:latin typeface="+mn-lt"/>
                        <a:ea typeface="+mn-ea"/>
                        <a:cs typeface="+mn-cs"/>
                      </a:endParaRPr>
                    </a:p>
                  </a:txBody>
                  <a:tcPr marL="68580" marR="68580" marT="0" marB="0" anchor="ctr">
                    <a:solidFill>
                      <a:schemeClr val="bg1"/>
                    </a:solidFill>
                  </a:tcPr>
                </a:tc>
                <a:tc>
                  <a:txBody>
                    <a:bodyPr/>
                    <a:lstStyle/>
                    <a:p>
                      <a:pPr marL="0" algn="l" defTabSz="914400" rtl="0" eaLnBrk="1" latinLnBrk="0" hangingPunct="1">
                        <a:spcAft>
                          <a:spcPts val="0"/>
                        </a:spcAft>
                      </a:pPr>
                      <a:r>
                        <a:rPr lang="en-US" sz="1800" kern="100" dirty="0">
                          <a:solidFill>
                            <a:schemeClr val="tx1"/>
                          </a:solidFill>
                          <a:effectLst/>
                          <a:latin typeface="+mn-lt"/>
                          <a:ea typeface="+mn-ea"/>
                          <a:cs typeface="+mn-cs"/>
                        </a:rPr>
                        <a:t>3.897543</a:t>
                      </a:r>
                      <a:endParaRPr lang="zh-TW" sz="1800" kern="100" dirty="0">
                        <a:solidFill>
                          <a:schemeClr val="tx1"/>
                        </a:solidFill>
                        <a:effectLst/>
                        <a:latin typeface="+mn-lt"/>
                        <a:ea typeface="+mn-ea"/>
                        <a:cs typeface="+mn-cs"/>
                      </a:endParaRPr>
                    </a:p>
                  </a:txBody>
                  <a:tcPr marL="68580" marR="68580" marT="0" marB="0" anchor="ctr">
                    <a:solidFill>
                      <a:schemeClr val="bg1"/>
                    </a:solidFill>
                  </a:tcPr>
                </a:tc>
                <a:tc>
                  <a:txBody>
                    <a:bodyPr/>
                    <a:lstStyle/>
                    <a:p>
                      <a:pPr marL="0" algn="l" defTabSz="914400" rtl="0" eaLnBrk="1" latinLnBrk="0" hangingPunct="1">
                        <a:spcAft>
                          <a:spcPts val="0"/>
                        </a:spcAft>
                      </a:pPr>
                      <a:r>
                        <a:rPr lang="en-US" sz="1800" kern="100">
                          <a:solidFill>
                            <a:schemeClr val="tx1"/>
                          </a:solidFill>
                          <a:effectLst/>
                          <a:latin typeface="+mn-lt"/>
                          <a:ea typeface="+mn-ea"/>
                          <a:cs typeface="+mn-cs"/>
                        </a:rPr>
                        <a:t>3.723543</a:t>
                      </a:r>
                      <a:endParaRPr lang="zh-TW" sz="1800" kern="100">
                        <a:solidFill>
                          <a:schemeClr val="tx1"/>
                        </a:solidFill>
                        <a:effectLst/>
                        <a:latin typeface="+mn-lt"/>
                        <a:ea typeface="+mn-ea"/>
                        <a:cs typeface="+mn-cs"/>
                      </a:endParaRPr>
                    </a:p>
                  </a:txBody>
                  <a:tcPr marL="68580" marR="68580" marT="0" marB="0" anchor="ctr">
                    <a:solidFill>
                      <a:schemeClr val="bg1"/>
                    </a:solidFill>
                  </a:tcPr>
                </a:tc>
              </a:tr>
              <a:tr h="524000">
                <a:tc>
                  <a:txBody>
                    <a:bodyPr/>
                    <a:lstStyle/>
                    <a:p>
                      <a:pPr marL="0" algn="l" defTabSz="914400" rtl="0" eaLnBrk="1" latinLnBrk="0" hangingPunct="1">
                        <a:spcAft>
                          <a:spcPts val="0"/>
                        </a:spcAft>
                      </a:pPr>
                      <a:r>
                        <a:rPr lang="en-US" sz="1800" kern="100">
                          <a:solidFill>
                            <a:schemeClr val="tx1"/>
                          </a:solidFill>
                          <a:effectLst/>
                          <a:latin typeface="+mn-lt"/>
                          <a:ea typeface="+mn-ea"/>
                          <a:cs typeface="+mn-cs"/>
                        </a:rPr>
                        <a:t>competitive</a:t>
                      </a:r>
                      <a:endParaRPr lang="zh-TW" sz="1800" kern="100">
                        <a:solidFill>
                          <a:schemeClr val="tx1"/>
                        </a:solidFill>
                        <a:effectLst/>
                        <a:latin typeface="+mn-lt"/>
                        <a:ea typeface="+mn-ea"/>
                        <a:cs typeface="+mn-cs"/>
                      </a:endParaRPr>
                    </a:p>
                  </a:txBody>
                  <a:tcPr marL="68580" marR="68580" marT="0" marB="0">
                    <a:solidFill>
                      <a:schemeClr val="bg1"/>
                    </a:solidFill>
                  </a:tcPr>
                </a:tc>
                <a:tc>
                  <a:txBody>
                    <a:bodyPr/>
                    <a:lstStyle/>
                    <a:p>
                      <a:pPr marL="0" algn="l" defTabSz="914400" rtl="0" eaLnBrk="1" latinLnBrk="0" hangingPunct="1">
                        <a:spcAft>
                          <a:spcPts val="0"/>
                        </a:spcAft>
                      </a:pPr>
                      <a:r>
                        <a:rPr lang="en-US" sz="1800" kern="100">
                          <a:solidFill>
                            <a:schemeClr val="tx1"/>
                          </a:solidFill>
                          <a:effectLst/>
                          <a:latin typeface="+mn-lt"/>
                          <a:ea typeface="+mn-ea"/>
                          <a:cs typeface="+mn-cs"/>
                        </a:rPr>
                        <a:t>5.348771</a:t>
                      </a:r>
                      <a:endParaRPr lang="zh-TW" sz="1800" kern="100">
                        <a:solidFill>
                          <a:schemeClr val="tx1"/>
                        </a:solidFill>
                        <a:effectLst/>
                        <a:latin typeface="+mn-lt"/>
                        <a:ea typeface="+mn-ea"/>
                        <a:cs typeface="+mn-cs"/>
                      </a:endParaRPr>
                    </a:p>
                  </a:txBody>
                  <a:tcPr marL="68580" marR="68580" marT="0" marB="0" anchor="ctr">
                    <a:solidFill>
                      <a:schemeClr val="bg1"/>
                    </a:solidFill>
                  </a:tcPr>
                </a:tc>
                <a:tc>
                  <a:txBody>
                    <a:bodyPr/>
                    <a:lstStyle/>
                    <a:p>
                      <a:pPr marL="0" algn="l" defTabSz="914400" rtl="0" eaLnBrk="1" latinLnBrk="0" hangingPunct="1">
                        <a:spcAft>
                          <a:spcPts val="0"/>
                        </a:spcAft>
                      </a:pPr>
                      <a:r>
                        <a:rPr lang="en-US" sz="1800" kern="100">
                          <a:solidFill>
                            <a:schemeClr val="tx1"/>
                          </a:solidFill>
                          <a:effectLst/>
                          <a:latin typeface="+mn-lt"/>
                          <a:ea typeface="+mn-ea"/>
                          <a:cs typeface="+mn-cs"/>
                        </a:rPr>
                        <a:t>4.725585</a:t>
                      </a:r>
                      <a:endParaRPr lang="zh-TW" sz="1800" kern="100">
                        <a:solidFill>
                          <a:schemeClr val="tx1"/>
                        </a:solidFill>
                        <a:effectLst/>
                        <a:latin typeface="+mn-lt"/>
                        <a:ea typeface="+mn-ea"/>
                        <a:cs typeface="+mn-cs"/>
                      </a:endParaRPr>
                    </a:p>
                  </a:txBody>
                  <a:tcPr marL="68580" marR="68580" marT="0" marB="0" anchor="ctr">
                    <a:solidFill>
                      <a:schemeClr val="bg1"/>
                    </a:solidFill>
                  </a:tcPr>
                </a:tc>
                <a:tc>
                  <a:txBody>
                    <a:bodyPr/>
                    <a:lstStyle/>
                    <a:p>
                      <a:pPr marL="0" algn="l" defTabSz="914400" rtl="0" eaLnBrk="1" latinLnBrk="0" hangingPunct="1">
                        <a:spcAft>
                          <a:spcPts val="0"/>
                        </a:spcAft>
                      </a:pPr>
                      <a:r>
                        <a:rPr lang="en-US" sz="1800" kern="100" dirty="0">
                          <a:solidFill>
                            <a:schemeClr val="tx1"/>
                          </a:solidFill>
                          <a:effectLst/>
                          <a:latin typeface="+mn-lt"/>
                          <a:ea typeface="+mn-ea"/>
                          <a:cs typeface="+mn-cs"/>
                        </a:rPr>
                        <a:t>4.338047</a:t>
                      </a:r>
                      <a:endParaRPr lang="zh-TW" sz="1800" kern="100" dirty="0">
                        <a:solidFill>
                          <a:schemeClr val="tx1"/>
                        </a:solidFill>
                        <a:effectLst/>
                        <a:latin typeface="+mn-lt"/>
                        <a:ea typeface="+mn-ea"/>
                        <a:cs typeface="+mn-cs"/>
                      </a:endParaRPr>
                    </a:p>
                  </a:txBody>
                  <a:tcPr marL="68580" marR="68580" marT="0" marB="0" anchor="ctr">
                    <a:solidFill>
                      <a:schemeClr val="bg1"/>
                    </a:solidFill>
                  </a:tcPr>
                </a:tc>
                <a:tc>
                  <a:txBody>
                    <a:bodyPr/>
                    <a:lstStyle/>
                    <a:p>
                      <a:pPr marL="0" algn="l" defTabSz="914400" rtl="0" eaLnBrk="1" latinLnBrk="0" hangingPunct="1">
                        <a:spcAft>
                          <a:spcPts val="0"/>
                        </a:spcAft>
                      </a:pPr>
                      <a:r>
                        <a:rPr lang="en-US" sz="1800" kern="100" dirty="0">
                          <a:solidFill>
                            <a:schemeClr val="tx1"/>
                          </a:solidFill>
                          <a:effectLst/>
                          <a:latin typeface="+mn-lt"/>
                          <a:ea typeface="+mn-ea"/>
                          <a:cs typeface="+mn-cs"/>
                        </a:rPr>
                        <a:t>4.05071</a:t>
                      </a:r>
                      <a:endParaRPr lang="zh-TW" sz="1800" kern="100" dirty="0">
                        <a:solidFill>
                          <a:schemeClr val="tx1"/>
                        </a:solidFill>
                        <a:effectLst/>
                        <a:latin typeface="+mn-lt"/>
                        <a:ea typeface="+mn-ea"/>
                        <a:cs typeface="+mn-cs"/>
                      </a:endParaRPr>
                    </a:p>
                  </a:txBody>
                  <a:tcPr marL="68580" marR="68580" marT="0" marB="0" anchor="ctr">
                    <a:solidFill>
                      <a:schemeClr val="bg1"/>
                    </a:solidFill>
                  </a:tcPr>
                </a:tc>
                <a:tc>
                  <a:txBody>
                    <a:bodyPr/>
                    <a:lstStyle/>
                    <a:p>
                      <a:pPr marL="0" algn="l" defTabSz="914400" rtl="0" eaLnBrk="1" latinLnBrk="0" hangingPunct="1">
                        <a:spcAft>
                          <a:spcPts val="0"/>
                        </a:spcAft>
                      </a:pPr>
                      <a:r>
                        <a:rPr lang="en-US" sz="1800" kern="100" dirty="0">
                          <a:solidFill>
                            <a:schemeClr val="tx1"/>
                          </a:solidFill>
                          <a:effectLst/>
                          <a:latin typeface="+mn-lt"/>
                          <a:ea typeface="+mn-ea"/>
                          <a:cs typeface="+mn-cs"/>
                        </a:rPr>
                        <a:t>3.853541</a:t>
                      </a:r>
                      <a:endParaRPr lang="zh-TW" sz="1800" kern="100" dirty="0">
                        <a:solidFill>
                          <a:schemeClr val="tx1"/>
                        </a:solidFill>
                        <a:effectLst/>
                        <a:latin typeface="+mn-lt"/>
                        <a:ea typeface="+mn-ea"/>
                        <a:cs typeface="+mn-cs"/>
                      </a:endParaRPr>
                    </a:p>
                  </a:txBody>
                  <a:tcPr marL="68580" marR="68580" marT="0" marB="0" anchor="ctr">
                    <a:solidFill>
                      <a:schemeClr val="bg1"/>
                    </a:solidFill>
                  </a:tcPr>
                </a:tc>
              </a:tr>
            </a:tbl>
          </a:graphicData>
        </a:graphic>
      </p:graphicFrame>
    </p:spTree>
    <p:extLst>
      <p:ext uri="{BB962C8B-B14F-4D97-AF65-F5344CB8AC3E}">
        <p14:creationId xmlns="" xmlns:p14="http://schemas.microsoft.com/office/powerpoint/2010/main" val="1494869345"/>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a:xfrm>
            <a:off x="1512791" y="274638"/>
            <a:ext cx="3610744" cy="922114"/>
          </a:xfrm>
          <a:prstGeom prst="rect">
            <a:avLst/>
          </a:prstGeom>
          <a:effectLst>
            <a:outerShdw blurRad="50800" dist="38100" dir="2700000" algn="tl" rotWithShape="0">
              <a:prstClr val="black">
                <a:alpha val="40000"/>
              </a:prstClr>
            </a:outerShdw>
          </a:effectLst>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TW" altLang="en-US" smtClean="0">
                <a:latin typeface="標楷體" pitchFamily="65" charset="-120"/>
                <a:ea typeface="標楷體" pitchFamily="65" charset="-120"/>
              </a:rPr>
              <a:t>敏感度分析</a:t>
            </a:r>
            <a:endParaRPr lang="zh-TW" altLang="en-US" dirty="0">
              <a:latin typeface="標楷體" pitchFamily="65" charset="-120"/>
              <a:ea typeface="標楷體" pitchFamily="65" charset="-120"/>
            </a:endParaRPr>
          </a:p>
        </p:txBody>
      </p:sp>
      <p:cxnSp>
        <p:nvCxnSpPr>
          <p:cNvPr id="5" name="直線接點 4"/>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pic>
        <p:nvPicPr>
          <p:cNvPr id="7" name="內容版面配置區 7"/>
          <p:cNvPicPr>
            <a:picLocks noGrp="1"/>
          </p:cNvPicPr>
          <p:nvPr>
            <p:ph idx="1"/>
          </p:nvPr>
        </p:nvPicPr>
        <p:blipFill rotWithShape="1">
          <a:blip r:embed="rId2" cstate="print">
            <a:extLst>
              <a:ext uri="{28A0092B-C50C-407E-A947-70E740481C1C}">
                <a14:useLocalDpi xmlns="" xmlns:a14="http://schemas.microsoft.com/office/drawing/2010/main" val="0"/>
              </a:ext>
            </a:extLst>
          </a:blip>
          <a:srcRect/>
          <a:stretch/>
        </p:blipFill>
        <p:spPr bwMode="auto">
          <a:xfrm>
            <a:off x="638850" y="1340768"/>
            <a:ext cx="7749574" cy="3384376"/>
          </a:xfrm>
          <a:prstGeom prst="rect">
            <a:avLst/>
          </a:prstGeom>
          <a:ln>
            <a:noFill/>
          </a:ln>
          <a:extLst>
            <a:ext uri="{53640926-AAD7-44D8-BBD7-CCE9431645EC}">
              <a14:shadowObscured xmlns="" xmlns:a14="http://schemas.microsoft.com/office/drawing/2010/main"/>
            </a:ext>
          </a:extLst>
        </p:spPr>
      </p:pic>
      <p:graphicFrame>
        <p:nvGraphicFramePr>
          <p:cNvPr id="8" name="表格 7"/>
          <p:cNvGraphicFramePr>
            <a:graphicFrameLocks noGrp="1"/>
          </p:cNvGraphicFramePr>
          <p:nvPr>
            <p:extLst>
              <p:ext uri="{D42A27DB-BD31-4B8C-83A1-F6EECF244321}">
                <p14:modId xmlns="" xmlns:p14="http://schemas.microsoft.com/office/powerpoint/2010/main" val="1055421763"/>
              </p:ext>
            </p:extLst>
          </p:nvPr>
        </p:nvGraphicFramePr>
        <p:xfrm>
          <a:off x="1497320" y="4797152"/>
          <a:ext cx="6531063" cy="1872208"/>
        </p:xfrm>
        <a:graphic>
          <a:graphicData uri="http://schemas.openxmlformats.org/drawingml/2006/table">
            <a:tbl>
              <a:tblPr firstRow="1" firstCol="1" bandRow="1">
                <a:tableStyleId>{5940675A-B579-460E-94D1-54222C63F5DA}</a:tableStyleId>
              </a:tblPr>
              <a:tblGrid>
                <a:gridCol w="1379343"/>
                <a:gridCol w="1016560"/>
                <a:gridCol w="1033790"/>
                <a:gridCol w="1033790"/>
                <a:gridCol w="1033790"/>
                <a:gridCol w="1033790"/>
              </a:tblGrid>
              <a:tr h="300208">
                <a:tc>
                  <a:txBody>
                    <a:bodyPr/>
                    <a:lstStyle/>
                    <a:p>
                      <a:pPr marL="0" algn="l" defTabSz="914400" rtl="0" eaLnBrk="1" latinLnBrk="0" hangingPunct="1">
                        <a:spcAft>
                          <a:spcPts val="0"/>
                        </a:spcAft>
                      </a:pPr>
                      <a:r>
                        <a:rPr lang="zh-TW" sz="1800" kern="100" dirty="0">
                          <a:solidFill>
                            <a:schemeClr val="tx1"/>
                          </a:solidFill>
                          <a:effectLst/>
                          <a:latin typeface="+mn-lt"/>
                          <a:ea typeface="+mn-ea"/>
                          <a:cs typeface="+mn-cs"/>
                        </a:rPr>
                        <a:t>期望到期日</a:t>
                      </a:r>
                    </a:p>
                  </a:txBody>
                  <a:tcPr marL="68580" marR="68580" marT="0" marB="0">
                    <a:solidFill>
                      <a:schemeClr val="bg1"/>
                    </a:solidFill>
                  </a:tcPr>
                </a:tc>
                <a:tc>
                  <a:txBody>
                    <a:bodyPr/>
                    <a:lstStyle/>
                    <a:p>
                      <a:pPr marL="0" algn="r" defTabSz="914400" rtl="0" eaLnBrk="1" latinLnBrk="0" hangingPunct="1">
                        <a:spcAft>
                          <a:spcPts val="0"/>
                        </a:spcAft>
                      </a:pPr>
                      <a:r>
                        <a:rPr lang="en-US" altLang="zh-TW" sz="1800" kern="100" dirty="0" smtClean="0">
                          <a:solidFill>
                            <a:schemeClr val="tx1"/>
                          </a:solidFill>
                          <a:effectLst/>
                          <a:latin typeface="+mn-lt"/>
                          <a:ea typeface="+mn-ea"/>
                          <a:cs typeface="+mn-cs"/>
                        </a:rPr>
                        <a:t>1</a:t>
                      </a:r>
                      <a:endParaRPr lang="zh-TW" altLang="zh-TW" sz="1800" kern="100" dirty="0">
                        <a:solidFill>
                          <a:schemeClr val="tx1"/>
                        </a:solidFill>
                        <a:effectLst/>
                        <a:latin typeface="+mn-lt"/>
                        <a:ea typeface="+mn-ea"/>
                        <a:cs typeface="+mn-cs"/>
                      </a:endParaRPr>
                    </a:p>
                  </a:txBody>
                  <a:tcPr marL="68580" marR="68580" marT="0" marB="0">
                    <a:solidFill>
                      <a:schemeClr val="bg1"/>
                    </a:solidFill>
                  </a:tcPr>
                </a:tc>
                <a:tc>
                  <a:txBody>
                    <a:bodyPr/>
                    <a:lstStyle/>
                    <a:p>
                      <a:pPr marL="0" algn="r" defTabSz="914400" rtl="0" eaLnBrk="1" latinLnBrk="0" hangingPunct="1">
                        <a:spcAft>
                          <a:spcPts val="0"/>
                        </a:spcAft>
                      </a:pPr>
                      <a:r>
                        <a:rPr lang="en-US" altLang="zh-TW" sz="1800" kern="100" dirty="0" smtClean="0">
                          <a:solidFill>
                            <a:schemeClr val="tx1"/>
                          </a:solidFill>
                          <a:effectLst/>
                          <a:latin typeface="+mn-lt"/>
                          <a:ea typeface="+mn-ea"/>
                          <a:cs typeface="+mn-cs"/>
                        </a:rPr>
                        <a:t>2</a:t>
                      </a:r>
                      <a:endParaRPr lang="zh-TW" altLang="zh-TW" sz="1800" kern="100" dirty="0">
                        <a:solidFill>
                          <a:schemeClr val="tx1"/>
                        </a:solidFill>
                        <a:effectLst/>
                        <a:latin typeface="+mn-lt"/>
                        <a:ea typeface="+mn-ea"/>
                        <a:cs typeface="+mn-cs"/>
                      </a:endParaRPr>
                    </a:p>
                  </a:txBody>
                  <a:tcPr marL="68580" marR="68580" marT="0" marB="0">
                    <a:solidFill>
                      <a:schemeClr val="bg1"/>
                    </a:solidFill>
                  </a:tcPr>
                </a:tc>
                <a:tc>
                  <a:txBody>
                    <a:bodyPr/>
                    <a:lstStyle/>
                    <a:p>
                      <a:pPr marL="0" algn="r" defTabSz="914400" rtl="0" eaLnBrk="1" latinLnBrk="0" hangingPunct="1">
                        <a:spcAft>
                          <a:spcPts val="0"/>
                        </a:spcAft>
                      </a:pPr>
                      <a:r>
                        <a:rPr lang="en-US" altLang="zh-TW" sz="1800" kern="100" dirty="0" smtClean="0">
                          <a:solidFill>
                            <a:schemeClr val="tx1"/>
                          </a:solidFill>
                          <a:effectLst/>
                          <a:latin typeface="+mn-lt"/>
                          <a:ea typeface="+mn-ea"/>
                          <a:cs typeface="+mn-cs"/>
                        </a:rPr>
                        <a:t>3</a:t>
                      </a:r>
                      <a:endParaRPr lang="zh-TW" altLang="zh-TW" sz="1800" kern="100" dirty="0">
                        <a:solidFill>
                          <a:schemeClr val="tx1"/>
                        </a:solidFill>
                        <a:effectLst/>
                        <a:latin typeface="+mn-lt"/>
                        <a:ea typeface="+mn-ea"/>
                        <a:cs typeface="+mn-cs"/>
                      </a:endParaRPr>
                    </a:p>
                  </a:txBody>
                  <a:tcPr marL="68580" marR="68580" marT="0" marB="0">
                    <a:solidFill>
                      <a:schemeClr val="bg1"/>
                    </a:solidFill>
                  </a:tcPr>
                </a:tc>
                <a:tc>
                  <a:txBody>
                    <a:bodyPr/>
                    <a:lstStyle/>
                    <a:p>
                      <a:pPr marL="0" algn="r" defTabSz="914400" rtl="0" eaLnBrk="1" latinLnBrk="0" hangingPunct="1">
                        <a:spcAft>
                          <a:spcPts val="0"/>
                        </a:spcAft>
                      </a:pPr>
                      <a:r>
                        <a:rPr lang="en-US" altLang="zh-TW" sz="1800" kern="100" dirty="0" smtClean="0">
                          <a:solidFill>
                            <a:schemeClr val="tx1"/>
                          </a:solidFill>
                          <a:effectLst/>
                          <a:latin typeface="+mn-lt"/>
                          <a:ea typeface="+mn-ea"/>
                          <a:cs typeface="+mn-cs"/>
                        </a:rPr>
                        <a:t>4</a:t>
                      </a:r>
                      <a:endParaRPr lang="zh-TW" altLang="zh-TW" sz="1800" kern="100" dirty="0">
                        <a:solidFill>
                          <a:schemeClr val="tx1"/>
                        </a:solidFill>
                        <a:effectLst/>
                        <a:latin typeface="+mn-lt"/>
                        <a:ea typeface="+mn-ea"/>
                        <a:cs typeface="+mn-cs"/>
                      </a:endParaRPr>
                    </a:p>
                  </a:txBody>
                  <a:tcPr marL="68580" marR="68580" marT="0" marB="0">
                    <a:solidFill>
                      <a:schemeClr val="bg1"/>
                    </a:solidFill>
                  </a:tcPr>
                </a:tc>
                <a:tc>
                  <a:txBody>
                    <a:bodyPr/>
                    <a:lstStyle/>
                    <a:p>
                      <a:pPr marL="0" algn="r" defTabSz="914400" rtl="0" eaLnBrk="1" latinLnBrk="0" hangingPunct="1">
                        <a:spcAft>
                          <a:spcPts val="0"/>
                        </a:spcAft>
                      </a:pPr>
                      <a:r>
                        <a:rPr lang="en-US" altLang="zh-TW" sz="1800" kern="100" dirty="0" smtClean="0">
                          <a:solidFill>
                            <a:schemeClr val="tx1"/>
                          </a:solidFill>
                          <a:effectLst/>
                          <a:latin typeface="+mn-lt"/>
                          <a:ea typeface="+mn-ea"/>
                          <a:cs typeface="+mn-cs"/>
                        </a:rPr>
                        <a:t>5</a:t>
                      </a:r>
                      <a:endParaRPr lang="zh-TW" altLang="zh-TW" sz="1800" kern="100" dirty="0">
                        <a:solidFill>
                          <a:schemeClr val="tx1"/>
                        </a:solidFill>
                        <a:effectLst/>
                        <a:latin typeface="+mn-lt"/>
                        <a:ea typeface="+mn-ea"/>
                        <a:cs typeface="+mn-cs"/>
                      </a:endParaRPr>
                    </a:p>
                  </a:txBody>
                  <a:tcPr marL="68580" marR="68580" marT="0" marB="0">
                    <a:solidFill>
                      <a:schemeClr val="bg1"/>
                    </a:solidFill>
                  </a:tcPr>
                </a:tc>
              </a:tr>
              <a:tr h="524000">
                <a:tc>
                  <a:txBody>
                    <a:bodyPr/>
                    <a:lstStyle/>
                    <a:p>
                      <a:pPr marL="0" algn="l" defTabSz="914400" rtl="0" eaLnBrk="1" latinLnBrk="0" hangingPunct="1">
                        <a:spcAft>
                          <a:spcPts val="0"/>
                        </a:spcAft>
                      </a:pPr>
                      <a:r>
                        <a:rPr lang="en-US" sz="1800" kern="100" dirty="0">
                          <a:solidFill>
                            <a:schemeClr val="tx1"/>
                          </a:solidFill>
                          <a:effectLst/>
                          <a:latin typeface="+mn-lt"/>
                          <a:ea typeface="+mn-ea"/>
                          <a:cs typeface="+mn-cs"/>
                        </a:rPr>
                        <a:t>block</a:t>
                      </a:r>
                      <a:endParaRPr lang="zh-TW" sz="1800" kern="100" dirty="0">
                        <a:solidFill>
                          <a:schemeClr val="tx1"/>
                        </a:solidFill>
                        <a:effectLst/>
                        <a:latin typeface="+mn-lt"/>
                        <a:ea typeface="+mn-ea"/>
                        <a:cs typeface="+mn-cs"/>
                      </a:endParaRPr>
                    </a:p>
                  </a:txBody>
                  <a:tcPr marL="68580" marR="68580" marT="0" marB="0">
                    <a:solidFill>
                      <a:schemeClr val="bg1"/>
                    </a:solidFill>
                  </a:tcPr>
                </a:tc>
                <a:tc>
                  <a:txBody>
                    <a:bodyPr/>
                    <a:lstStyle/>
                    <a:p>
                      <a:pPr marL="0" algn="l" defTabSz="914400" rtl="0" eaLnBrk="1" latinLnBrk="0" hangingPunct="1">
                        <a:spcAft>
                          <a:spcPts val="0"/>
                        </a:spcAft>
                      </a:pPr>
                      <a:r>
                        <a:rPr lang="en-US" sz="1800" kern="100" dirty="0">
                          <a:solidFill>
                            <a:schemeClr val="tx1"/>
                          </a:solidFill>
                          <a:effectLst/>
                          <a:latin typeface="+mn-lt"/>
                          <a:ea typeface="+mn-ea"/>
                          <a:cs typeface="+mn-cs"/>
                        </a:rPr>
                        <a:t>5.338993</a:t>
                      </a:r>
                      <a:endParaRPr lang="zh-TW" sz="1800" kern="100" dirty="0">
                        <a:solidFill>
                          <a:schemeClr val="tx1"/>
                        </a:solidFill>
                        <a:effectLst/>
                        <a:latin typeface="+mn-lt"/>
                        <a:ea typeface="+mn-ea"/>
                        <a:cs typeface="+mn-cs"/>
                      </a:endParaRPr>
                    </a:p>
                  </a:txBody>
                  <a:tcPr marL="68580" marR="68580" marT="0" marB="0" anchor="ctr">
                    <a:solidFill>
                      <a:schemeClr val="bg1"/>
                    </a:solidFill>
                  </a:tcPr>
                </a:tc>
                <a:tc>
                  <a:txBody>
                    <a:bodyPr/>
                    <a:lstStyle/>
                    <a:p>
                      <a:pPr marL="0" algn="l" defTabSz="914400" rtl="0" eaLnBrk="1" latinLnBrk="0" hangingPunct="1">
                        <a:spcAft>
                          <a:spcPts val="0"/>
                        </a:spcAft>
                      </a:pPr>
                      <a:r>
                        <a:rPr lang="en-US" sz="1800" kern="100">
                          <a:solidFill>
                            <a:schemeClr val="tx1"/>
                          </a:solidFill>
                          <a:effectLst/>
                          <a:latin typeface="+mn-lt"/>
                          <a:ea typeface="+mn-ea"/>
                          <a:cs typeface="+mn-cs"/>
                        </a:rPr>
                        <a:t>4.685204</a:t>
                      </a:r>
                      <a:endParaRPr lang="zh-TW" sz="1800" kern="100">
                        <a:solidFill>
                          <a:schemeClr val="tx1"/>
                        </a:solidFill>
                        <a:effectLst/>
                        <a:latin typeface="+mn-lt"/>
                        <a:ea typeface="+mn-ea"/>
                        <a:cs typeface="+mn-cs"/>
                      </a:endParaRPr>
                    </a:p>
                  </a:txBody>
                  <a:tcPr marL="68580" marR="68580" marT="0" marB="0" anchor="ctr">
                    <a:solidFill>
                      <a:schemeClr val="bg1"/>
                    </a:solidFill>
                  </a:tcPr>
                </a:tc>
                <a:tc>
                  <a:txBody>
                    <a:bodyPr/>
                    <a:lstStyle/>
                    <a:p>
                      <a:pPr marL="0" algn="l" defTabSz="914400" rtl="0" eaLnBrk="1" latinLnBrk="0" hangingPunct="1">
                        <a:spcAft>
                          <a:spcPts val="0"/>
                        </a:spcAft>
                      </a:pPr>
                      <a:r>
                        <a:rPr lang="en-US" sz="1800" kern="100">
                          <a:solidFill>
                            <a:schemeClr val="tx1"/>
                          </a:solidFill>
                          <a:effectLst/>
                          <a:latin typeface="+mn-lt"/>
                          <a:ea typeface="+mn-ea"/>
                          <a:cs typeface="+mn-cs"/>
                        </a:rPr>
                        <a:t>4.198469</a:t>
                      </a:r>
                      <a:endParaRPr lang="zh-TW" sz="1800" kern="100">
                        <a:solidFill>
                          <a:schemeClr val="tx1"/>
                        </a:solidFill>
                        <a:effectLst/>
                        <a:latin typeface="+mn-lt"/>
                        <a:ea typeface="+mn-ea"/>
                        <a:cs typeface="+mn-cs"/>
                      </a:endParaRPr>
                    </a:p>
                  </a:txBody>
                  <a:tcPr marL="68580" marR="68580" marT="0" marB="0" anchor="ctr">
                    <a:solidFill>
                      <a:schemeClr val="bg1"/>
                    </a:solidFill>
                  </a:tcPr>
                </a:tc>
                <a:tc>
                  <a:txBody>
                    <a:bodyPr/>
                    <a:lstStyle/>
                    <a:p>
                      <a:pPr marL="0" algn="l" defTabSz="914400" rtl="0" eaLnBrk="1" latinLnBrk="0" hangingPunct="1">
                        <a:spcAft>
                          <a:spcPts val="0"/>
                        </a:spcAft>
                      </a:pPr>
                      <a:r>
                        <a:rPr lang="en-US" sz="1800" kern="100">
                          <a:solidFill>
                            <a:schemeClr val="tx1"/>
                          </a:solidFill>
                          <a:effectLst/>
                          <a:latin typeface="+mn-lt"/>
                          <a:ea typeface="+mn-ea"/>
                          <a:cs typeface="+mn-cs"/>
                        </a:rPr>
                        <a:t>3.980529</a:t>
                      </a:r>
                      <a:endParaRPr lang="zh-TW" sz="1800" kern="100">
                        <a:solidFill>
                          <a:schemeClr val="tx1"/>
                        </a:solidFill>
                        <a:effectLst/>
                        <a:latin typeface="+mn-lt"/>
                        <a:ea typeface="+mn-ea"/>
                        <a:cs typeface="+mn-cs"/>
                      </a:endParaRPr>
                    </a:p>
                  </a:txBody>
                  <a:tcPr marL="68580" marR="68580" marT="0" marB="0" anchor="ctr">
                    <a:solidFill>
                      <a:schemeClr val="bg1"/>
                    </a:solidFill>
                  </a:tcPr>
                </a:tc>
                <a:tc>
                  <a:txBody>
                    <a:bodyPr/>
                    <a:lstStyle/>
                    <a:p>
                      <a:pPr marL="0" algn="l" defTabSz="914400" rtl="0" eaLnBrk="1" latinLnBrk="0" hangingPunct="1">
                        <a:spcAft>
                          <a:spcPts val="0"/>
                        </a:spcAft>
                      </a:pPr>
                      <a:r>
                        <a:rPr lang="en-US" sz="1800" kern="100">
                          <a:solidFill>
                            <a:schemeClr val="tx1"/>
                          </a:solidFill>
                          <a:effectLst/>
                          <a:latin typeface="+mn-lt"/>
                          <a:ea typeface="+mn-ea"/>
                          <a:cs typeface="+mn-cs"/>
                        </a:rPr>
                        <a:t>3.803218</a:t>
                      </a:r>
                      <a:endParaRPr lang="zh-TW" sz="1800" kern="100">
                        <a:solidFill>
                          <a:schemeClr val="tx1"/>
                        </a:solidFill>
                        <a:effectLst/>
                        <a:latin typeface="+mn-lt"/>
                        <a:ea typeface="+mn-ea"/>
                        <a:cs typeface="+mn-cs"/>
                      </a:endParaRPr>
                    </a:p>
                  </a:txBody>
                  <a:tcPr marL="68580" marR="68580" marT="0" marB="0" anchor="ctr">
                    <a:solidFill>
                      <a:schemeClr val="bg1"/>
                    </a:solidFill>
                  </a:tcPr>
                </a:tc>
              </a:tr>
              <a:tr h="524000">
                <a:tc>
                  <a:txBody>
                    <a:bodyPr/>
                    <a:lstStyle/>
                    <a:p>
                      <a:pPr marL="0" algn="l" defTabSz="914400" rtl="0" eaLnBrk="1" latinLnBrk="0" hangingPunct="1">
                        <a:spcAft>
                          <a:spcPts val="0"/>
                        </a:spcAft>
                      </a:pPr>
                      <a:r>
                        <a:rPr lang="en-US" sz="1800" kern="100" dirty="0">
                          <a:solidFill>
                            <a:schemeClr val="tx1"/>
                          </a:solidFill>
                          <a:effectLst/>
                          <a:latin typeface="+mn-lt"/>
                          <a:ea typeface="+mn-ea"/>
                          <a:cs typeface="+mn-cs"/>
                        </a:rPr>
                        <a:t>monopoly</a:t>
                      </a:r>
                      <a:endParaRPr lang="zh-TW" sz="1800" kern="100" dirty="0">
                        <a:solidFill>
                          <a:schemeClr val="tx1"/>
                        </a:solidFill>
                        <a:effectLst/>
                        <a:latin typeface="+mn-lt"/>
                        <a:ea typeface="+mn-ea"/>
                        <a:cs typeface="+mn-cs"/>
                      </a:endParaRPr>
                    </a:p>
                  </a:txBody>
                  <a:tcPr marL="68580" marR="68580" marT="0" marB="0">
                    <a:solidFill>
                      <a:schemeClr val="bg1"/>
                    </a:solidFill>
                  </a:tcPr>
                </a:tc>
                <a:tc>
                  <a:txBody>
                    <a:bodyPr/>
                    <a:lstStyle/>
                    <a:p>
                      <a:pPr marL="0" algn="l" defTabSz="914400" rtl="0" eaLnBrk="1" latinLnBrk="0" hangingPunct="1">
                        <a:spcAft>
                          <a:spcPts val="0"/>
                        </a:spcAft>
                      </a:pPr>
                      <a:r>
                        <a:rPr lang="en-US" sz="1800" kern="100" dirty="0">
                          <a:solidFill>
                            <a:schemeClr val="tx1"/>
                          </a:solidFill>
                          <a:effectLst/>
                          <a:latin typeface="+mn-lt"/>
                          <a:ea typeface="+mn-ea"/>
                          <a:cs typeface="+mn-cs"/>
                        </a:rPr>
                        <a:t>5.320129</a:t>
                      </a:r>
                      <a:endParaRPr lang="zh-TW" sz="1800" kern="100" dirty="0">
                        <a:solidFill>
                          <a:schemeClr val="tx1"/>
                        </a:solidFill>
                        <a:effectLst/>
                        <a:latin typeface="+mn-lt"/>
                        <a:ea typeface="+mn-ea"/>
                        <a:cs typeface="+mn-cs"/>
                      </a:endParaRPr>
                    </a:p>
                  </a:txBody>
                  <a:tcPr marL="68580" marR="68580" marT="0" marB="0" anchor="ctr">
                    <a:solidFill>
                      <a:schemeClr val="bg1"/>
                    </a:solidFill>
                  </a:tcPr>
                </a:tc>
                <a:tc>
                  <a:txBody>
                    <a:bodyPr/>
                    <a:lstStyle/>
                    <a:p>
                      <a:pPr marL="0" algn="l" defTabSz="914400" rtl="0" eaLnBrk="1" latinLnBrk="0" hangingPunct="1">
                        <a:spcAft>
                          <a:spcPts val="0"/>
                        </a:spcAft>
                      </a:pPr>
                      <a:r>
                        <a:rPr lang="en-US" sz="1800" kern="100" dirty="0">
                          <a:solidFill>
                            <a:schemeClr val="tx1"/>
                          </a:solidFill>
                          <a:effectLst/>
                          <a:latin typeface="+mn-lt"/>
                          <a:ea typeface="+mn-ea"/>
                          <a:cs typeface="+mn-cs"/>
                        </a:rPr>
                        <a:t>4.66871</a:t>
                      </a:r>
                      <a:endParaRPr lang="zh-TW" sz="1800" kern="100" dirty="0">
                        <a:solidFill>
                          <a:schemeClr val="tx1"/>
                        </a:solidFill>
                        <a:effectLst/>
                        <a:latin typeface="+mn-lt"/>
                        <a:ea typeface="+mn-ea"/>
                        <a:cs typeface="+mn-cs"/>
                      </a:endParaRPr>
                    </a:p>
                  </a:txBody>
                  <a:tcPr marL="68580" marR="68580" marT="0" marB="0" anchor="ctr">
                    <a:solidFill>
                      <a:schemeClr val="bg1"/>
                    </a:solidFill>
                  </a:tcPr>
                </a:tc>
                <a:tc>
                  <a:txBody>
                    <a:bodyPr/>
                    <a:lstStyle/>
                    <a:p>
                      <a:pPr marL="0" algn="l" defTabSz="914400" rtl="0" eaLnBrk="1" latinLnBrk="0" hangingPunct="1">
                        <a:spcAft>
                          <a:spcPts val="0"/>
                        </a:spcAft>
                      </a:pPr>
                      <a:r>
                        <a:rPr lang="en-US" sz="1800" kern="100" dirty="0">
                          <a:solidFill>
                            <a:schemeClr val="tx1"/>
                          </a:solidFill>
                          <a:effectLst/>
                          <a:latin typeface="+mn-lt"/>
                          <a:ea typeface="+mn-ea"/>
                          <a:cs typeface="+mn-cs"/>
                        </a:rPr>
                        <a:t>4.172659</a:t>
                      </a:r>
                      <a:endParaRPr lang="zh-TW" sz="1800" kern="100" dirty="0">
                        <a:solidFill>
                          <a:schemeClr val="tx1"/>
                        </a:solidFill>
                        <a:effectLst/>
                        <a:latin typeface="+mn-lt"/>
                        <a:ea typeface="+mn-ea"/>
                        <a:cs typeface="+mn-cs"/>
                      </a:endParaRPr>
                    </a:p>
                  </a:txBody>
                  <a:tcPr marL="68580" marR="68580" marT="0" marB="0" anchor="ctr">
                    <a:solidFill>
                      <a:schemeClr val="bg1"/>
                    </a:solidFill>
                  </a:tcPr>
                </a:tc>
                <a:tc>
                  <a:txBody>
                    <a:bodyPr/>
                    <a:lstStyle/>
                    <a:p>
                      <a:pPr marL="0" algn="l" defTabSz="914400" rtl="0" eaLnBrk="1" latinLnBrk="0" hangingPunct="1">
                        <a:spcAft>
                          <a:spcPts val="0"/>
                        </a:spcAft>
                      </a:pPr>
                      <a:r>
                        <a:rPr lang="en-US" sz="1800" kern="100">
                          <a:solidFill>
                            <a:schemeClr val="tx1"/>
                          </a:solidFill>
                          <a:effectLst/>
                          <a:latin typeface="+mn-lt"/>
                          <a:ea typeface="+mn-ea"/>
                          <a:cs typeface="+mn-cs"/>
                        </a:rPr>
                        <a:t>3.940094</a:t>
                      </a:r>
                      <a:endParaRPr lang="zh-TW" sz="1800" kern="100">
                        <a:solidFill>
                          <a:schemeClr val="tx1"/>
                        </a:solidFill>
                        <a:effectLst/>
                        <a:latin typeface="+mn-lt"/>
                        <a:ea typeface="+mn-ea"/>
                        <a:cs typeface="+mn-cs"/>
                      </a:endParaRPr>
                    </a:p>
                  </a:txBody>
                  <a:tcPr marL="68580" marR="68580" marT="0" marB="0" anchor="ctr">
                    <a:solidFill>
                      <a:schemeClr val="bg1"/>
                    </a:solidFill>
                  </a:tcPr>
                </a:tc>
                <a:tc>
                  <a:txBody>
                    <a:bodyPr/>
                    <a:lstStyle/>
                    <a:p>
                      <a:pPr marL="0" algn="l" defTabSz="914400" rtl="0" eaLnBrk="1" latinLnBrk="0" hangingPunct="1">
                        <a:spcAft>
                          <a:spcPts val="0"/>
                        </a:spcAft>
                      </a:pPr>
                      <a:r>
                        <a:rPr lang="en-US" sz="1800" kern="100" dirty="0">
                          <a:solidFill>
                            <a:schemeClr val="tx1"/>
                          </a:solidFill>
                          <a:effectLst/>
                          <a:latin typeface="+mn-lt"/>
                          <a:ea typeface="+mn-ea"/>
                          <a:cs typeface="+mn-cs"/>
                        </a:rPr>
                        <a:t>3.756441</a:t>
                      </a:r>
                      <a:endParaRPr lang="zh-TW" sz="1800" kern="100" dirty="0">
                        <a:solidFill>
                          <a:schemeClr val="tx1"/>
                        </a:solidFill>
                        <a:effectLst/>
                        <a:latin typeface="+mn-lt"/>
                        <a:ea typeface="+mn-ea"/>
                        <a:cs typeface="+mn-cs"/>
                      </a:endParaRPr>
                    </a:p>
                  </a:txBody>
                  <a:tcPr marL="68580" marR="68580" marT="0" marB="0" anchor="ctr">
                    <a:solidFill>
                      <a:schemeClr val="bg1"/>
                    </a:solidFill>
                  </a:tcPr>
                </a:tc>
              </a:tr>
              <a:tr h="524000">
                <a:tc>
                  <a:txBody>
                    <a:bodyPr/>
                    <a:lstStyle/>
                    <a:p>
                      <a:pPr marL="0" algn="l" defTabSz="914400" rtl="0" eaLnBrk="1" latinLnBrk="0" hangingPunct="1">
                        <a:spcAft>
                          <a:spcPts val="0"/>
                        </a:spcAft>
                      </a:pPr>
                      <a:r>
                        <a:rPr lang="en-US" sz="1800" kern="100" dirty="0">
                          <a:solidFill>
                            <a:schemeClr val="tx1"/>
                          </a:solidFill>
                          <a:effectLst/>
                          <a:latin typeface="+mn-lt"/>
                          <a:ea typeface="+mn-ea"/>
                          <a:cs typeface="+mn-cs"/>
                        </a:rPr>
                        <a:t>competitive</a:t>
                      </a:r>
                      <a:endParaRPr lang="zh-TW" sz="1800" kern="100" dirty="0">
                        <a:solidFill>
                          <a:schemeClr val="tx1"/>
                        </a:solidFill>
                        <a:effectLst/>
                        <a:latin typeface="+mn-lt"/>
                        <a:ea typeface="+mn-ea"/>
                        <a:cs typeface="+mn-cs"/>
                      </a:endParaRPr>
                    </a:p>
                  </a:txBody>
                  <a:tcPr marL="68580" marR="68580" marT="0" marB="0">
                    <a:solidFill>
                      <a:schemeClr val="bg1"/>
                    </a:solidFill>
                  </a:tcPr>
                </a:tc>
                <a:tc>
                  <a:txBody>
                    <a:bodyPr/>
                    <a:lstStyle/>
                    <a:p>
                      <a:pPr marL="0" algn="l" defTabSz="914400" rtl="0" eaLnBrk="1" latinLnBrk="0" hangingPunct="1">
                        <a:spcAft>
                          <a:spcPts val="0"/>
                        </a:spcAft>
                      </a:pPr>
                      <a:r>
                        <a:rPr lang="en-US" sz="1800" kern="100" dirty="0">
                          <a:solidFill>
                            <a:schemeClr val="tx1"/>
                          </a:solidFill>
                          <a:effectLst/>
                          <a:latin typeface="+mn-lt"/>
                          <a:ea typeface="+mn-ea"/>
                          <a:cs typeface="+mn-cs"/>
                        </a:rPr>
                        <a:t>5.298397</a:t>
                      </a:r>
                      <a:endParaRPr lang="zh-TW" sz="1800" kern="100" dirty="0">
                        <a:solidFill>
                          <a:schemeClr val="tx1"/>
                        </a:solidFill>
                        <a:effectLst/>
                        <a:latin typeface="+mn-lt"/>
                        <a:ea typeface="+mn-ea"/>
                        <a:cs typeface="+mn-cs"/>
                      </a:endParaRPr>
                    </a:p>
                  </a:txBody>
                  <a:tcPr marL="68580" marR="68580" marT="0" marB="0" anchor="ctr">
                    <a:solidFill>
                      <a:schemeClr val="bg1"/>
                    </a:solidFill>
                  </a:tcPr>
                </a:tc>
                <a:tc>
                  <a:txBody>
                    <a:bodyPr/>
                    <a:lstStyle/>
                    <a:p>
                      <a:pPr marL="0" algn="l" defTabSz="914400" rtl="0" eaLnBrk="1" latinLnBrk="0" hangingPunct="1">
                        <a:spcAft>
                          <a:spcPts val="0"/>
                        </a:spcAft>
                      </a:pPr>
                      <a:r>
                        <a:rPr lang="en-US" sz="1800" kern="100">
                          <a:solidFill>
                            <a:schemeClr val="tx1"/>
                          </a:solidFill>
                          <a:effectLst/>
                          <a:latin typeface="+mn-lt"/>
                          <a:ea typeface="+mn-ea"/>
                          <a:cs typeface="+mn-cs"/>
                        </a:rPr>
                        <a:t>4.587073</a:t>
                      </a:r>
                      <a:endParaRPr lang="zh-TW" sz="1800" kern="100">
                        <a:solidFill>
                          <a:schemeClr val="tx1"/>
                        </a:solidFill>
                        <a:effectLst/>
                        <a:latin typeface="+mn-lt"/>
                        <a:ea typeface="+mn-ea"/>
                        <a:cs typeface="+mn-cs"/>
                      </a:endParaRPr>
                    </a:p>
                  </a:txBody>
                  <a:tcPr marL="68580" marR="68580" marT="0" marB="0" anchor="ctr">
                    <a:solidFill>
                      <a:schemeClr val="bg1"/>
                    </a:solidFill>
                  </a:tcPr>
                </a:tc>
                <a:tc>
                  <a:txBody>
                    <a:bodyPr/>
                    <a:lstStyle/>
                    <a:p>
                      <a:pPr marL="0" algn="l" defTabSz="914400" rtl="0" eaLnBrk="1" latinLnBrk="0" hangingPunct="1">
                        <a:spcAft>
                          <a:spcPts val="0"/>
                        </a:spcAft>
                      </a:pPr>
                      <a:r>
                        <a:rPr lang="en-US" sz="1800" kern="100" dirty="0">
                          <a:solidFill>
                            <a:schemeClr val="tx1"/>
                          </a:solidFill>
                          <a:effectLst/>
                          <a:latin typeface="+mn-lt"/>
                          <a:ea typeface="+mn-ea"/>
                          <a:cs typeface="+mn-cs"/>
                        </a:rPr>
                        <a:t>4.198569</a:t>
                      </a:r>
                      <a:endParaRPr lang="zh-TW" sz="1800" kern="100" dirty="0">
                        <a:solidFill>
                          <a:schemeClr val="tx1"/>
                        </a:solidFill>
                        <a:effectLst/>
                        <a:latin typeface="+mn-lt"/>
                        <a:ea typeface="+mn-ea"/>
                        <a:cs typeface="+mn-cs"/>
                      </a:endParaRPr>
                    </a:p>
                  </a:txBody>
                  <a:tcPr marL="68580" marR="68580" marT="0" marB="0" anchor="ctr">
                    <a:solidFill>
                      <a:schemeClr val="bg1"/>
                    </a:solidFill>
                  </a:tcPr>
                </a:tc>
                <a:tc>
                  <a:txBody>
                    <a:bodyPr/>
                    <a:lstStyle/>
                    <a:p>
                      <a:pPr marL="0" algn="l" defTabSz="914400" rtl="0" eaLnBrk="1" latinLnBrk="0" hangingPunct="1">
                        <a:spcAft>
                          <a:spcPts val="0"/>
                        </a:spcAft>
                      </a:pPr>
                      <a:r>
                        <a:rPr lang="en-US" sz="1800" kern="100" dirty="0">
                          <a:solidFill>
                            <a:schemeClr val="tx1"/>
                          </a:solidFill>
                          <a:effectLst/>
                          <a:latin typeface="+mn-lt"/>
                          <a:ea typeface="+mn-ea"/>
                          <a:cs typeface="+mn-cs"/>
                        </a:rPr>
                        <a:t>3.90248</a:t>
                      </a:r>
                      <a:endParaRPr lang="zh-TW" sz="1800" kern="100" dirty="0">
                        <a:solidFill>
                          <a:schemeClr val="tx1"/>
                        </a:solidFill>
                        <a:effectLst/>
                        <a:latin typeface="+mn-lt"/>
                        <a:ea typeface="+mn-ea"/>
                        <a:cs typeface="+mn-cs"/>
                      </a:endParaRPr>
                    </a:p>
                  </a:txBody>
                  <a:tcPr marL="68580" marR="68580" marT="0" marB="0" anchor="ctr">
                    <a:solidFill>
                      <a:schemeClr val="bg1"/>
                    </a:solidFill>
                  </a:tcPr>
                </a:tc>
                <a:tc>
                  <a:txBody>
                    <a:bodyPr/>
                    <a:lstStyle/>
                    <a:p>
                      <a:pPr marL="0" algn="l" defTabSz="914400" rtl="0" eaLnBrk="1" latinLnBrk="0" hangingPunct="1">
                        <a:spcAft>
                          <a:spcPts val="0"/>
                        </a:spcAft>
                      </a:pPr>
                      <a:r>
                        <a:rPr lang="en-US" sz="1800" kern="100" dirty="0">
                          <a:solidFill>
                            <a:schemeClr val="tx1"/>
                          </a:solidFill>
                          <a:effectLst/>
                          <a:latin typeface="+mn-lt"/>
                          <a:ea typeface="+mn-ea"/>
                          <a:cs typeface="+mn-cs"/>
                        </a:rPr>
                        <a:t>3.724122</a:t>
                      </a:r>
                      <a:endParaRPr lang="zh-TW" sz="1800" kern="100" dirty="0">
                        <a:solidFill>
                          <a:schemeClr val="tx1"/>
                        </a:solidFill>
                        <a:effectLst/>
                        <a:latin typeface="+mn-lt"/>
                        <a:ea typeface="+mn-ea"/>
                        <a:cs typeface="+mn-cs"/>
                      </a:endParaRPr>
                    </a:p>
                  </a:txBody>
                  <a:tcPr marL="68580" marR="68580" marT="0" marB="0" anchor="ctr">
                    <a:solidFill>
                      <a:schemeClr val="bg1"/>
                    </a:solidFill>
                  </a:tcPr>
                </a:tc>
              </a:tr>
            </a:tbl>
          </a:graphicData>
        </a:graphic>
      </p:graphicFrame>
    </p:spTree>
    <p:extLst>
      <p:ext uri="{BB962C8B-B14F-4D97-AF65-F5344CB8AC3E}">
        <p14:creationId xmlns="" xmlns:p14="http://schemas.microsoft.com/office/powerpoint/2010/main" val="149486934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r>
              <a:rPr lang="zh-TW" altLang="en-US" dirty="0" smtClean="0">
                <a:latin typeface="標楷體" pitchFamily="65" charset="-120"/>
                <a:ea typeface="標楷體" pitchFamily="65" charset="-120"/>
              </a:rPr>
              <a:t>可</a:t>
            </a:r>
            <a:r>
              <a:rPr lang="zh-TW" altLang="en-US" dirty="0">
                <a:latin typeface="標楷體" pitchFamily="65" charset="-120"/>
                <a:ea typeface="標楷體" pitchFamily="65" charset="-120"/>
              </a:rPr>
              <a:t>轉換公司債在多人持有狀況下的評價</a:t>
            </a:r>
            <a:endParaRPr lang="en-US" altLang="zh-TW" dirty="0">
              <a:latin typeface="標楷體" pitchFamily="65" charset="-120"/>
              <a:ea typeface="標楷體" pitchFamily="65" charset="-120"/>
            </a:endParaRPr>
          </a:p>
          <a:p>
            <a:pPr lvl="1"/>
            <a:r>
              <a:rPr lang="zh-TW" altLang="en-US" dirty="0">
                <a:latin typeface="標楷體" pitchFamily="65" charset="-120"/>
                <a:ea typeface="標楷體" pitchFamily="65" charset="-120"/>
              </a:rPr>
              <a:t>可轉換公司債在以往的討論中都是</a:t>
            </a:r>
            <a:r>
              <a:rPr lang="zh-TW" altLang="en-US" dirty="0" smtClean="0">
                <a:latin typeface="標楷體" pitchFamily="65" charset="-120"/>
                <a:ea typeface="標楷體" pitchFamily="65" charset="-120"/>
              </a:rPr>
              <a:t>以</a:t>
            </a:r>
            <a:r>
              <a:rPr lang="zh-TW" altLang="en-US" dirty="0" smtClean="0">
                <a:solidFill>
                  <a:srgbClr val="FF0000"/>
                </a:solidFill>
                <a:latin typeface="標楷體" pitchFamily="65" charset="-120"/>
                <a:ea typeface="標楷體" pitchFamily="65" charset="-120"/>
              </a:rPr>
              <a:t>全部</a:t>
            </a:r>
            <a:r>
              <a:rPr lang="zh-TW" altLang="en-US" dirty="0">
                <a:solidFill>
                  <a:srgbClr val="FF0000"/>
                </a:solidFill>
                <a:latin typeface="標楷體" pitchFamily="65" charset="-120"/>
                <a:ea typeface="標楷體" pitchFamily="65" charset="-120"/>
              </a:rPr>
              <a:t>可轉換公司債皆握在一個持有人手</a:t>
            </a:r>
            <a:r>
              <a:rPr lang="zh-TW" altLang="en-US" dirty="0" smtClean="0">
                <a:solidFill>
                  <a:srgbClr val="FF0000"/>
                </a:solidFill>
                <a:latin typeface="標楷體" pitchFamily="65" charset="-120"/>
                <a:ea typeface="標楷體" pitchFamily="65" charset="-120"/>
              </a:rPr>
              <a:t>中</a:t>
            </a:r>
            <a:r>
              <a:rPr lang="zh-TW" altLang="en-US" dirty="0" smtClean="0">
                <a:latin typeface="標楷體" pitchFamily="65" charset="-120"/>
                <a:ea typeface="標楷體" pitchFamily="65" charset="-120"/>
              </a:rPr>
              <a:t>的</a:t>
            </a:r>
            <a:r>
              <a:rPr lang="zh-TW" altLang="en-US" dirty="0">
                <a:latin typeface="標楷體" pitchFamily="65" charset="-120"/>
                <a:ea typeface="標楷體" pitchFamily="65" charset="-120"/>
              </a:rPr>
              <a:t>前提下</a:t>
            </a:r>
            <a:r>
              <a:rPr lang="zh-TW" altLang="en-US" dirty="0" smtClean="0">
                <a:latin typeface="標楷體" pitchFamily="65" charset="-120"/>
                <a:ea typeface="標楷體" pitchFamily="65" charset="-120"/>
              </a:rPr>
              <a:t>討論</a:t>
            </a:r>
            <a:endParaRPr lang="en-US" altLang="zh-TW" dirty="0" smtClean="0">
              <a:latin typeface="標楷體" pitchFamily="65" charset="-120"/>
              <a:ea typeface="標楷體" pitchFamily="65" charset="-120"/>
            </a:endParaRPr>
          </a:p>
          <a:p>
            <a:r>
              <a:rPr lang="zh-TW" altLang="en-US" dirty="0">
                <a:latin typeface="標楷體" pitchFamily="65" charset="-120"/>
                <a:ea typeface="標楷體" pitchFamily="65" charset="-120"/>
              </a:rPr>
              <a:t>贖回延遲探討</a:t>
            </a:r>
            <a:r>
              <a:rPr lang="en-US" altLang="zh-TW" dirty="0">
                <a:latin typeface="標楷體" pitchFamily="65" charset="-120"/>
                <a:ea typeface="標楷體" pitchFamily="65" charset="-120"/>
              </a:rPr>
              <a:t>(delay call)</a:t>
            </a:r>
          </a:p>
          <a:p>
            <a:pPr lvl="1"/>
            <a:r>
              <a:rPr lang="zh-TW" altLang="en-US" dirty="0">
                <a:latin typeface="標楷體" pitchFamily="65" charset="-120"/>
                <a:ea typeface="標楷體" pitchFamily="65" charset="-120"/>
              </a:rPr>
              <a:t>過去研究指出可轉債發行公司應該在可轉債價值高於贖回價格時立刻進行贖回，但事實上公司在贖回可轉債的時候經常會發生延遲的</a:t>
            </a:r>
            <a:r>
              <a:rPr lang="zh-TW" altLang="en-US" dirty="0" smtClean="0">
                <a:latin typeface="標楷體" pitchFamily="65" charset="-120"/>
                <a:ea typeface="標楷體" pitchFamily="65" charset="-120"/>
              </a:rPr>
              <a:t>現象</a:t>
            </a:r>
            <a:endParaRPr lang="en-US" altLang="zh-TW" dirty="0">
              <a:latin typeface="標楷體" pitchFamily="65" charset="-120"/>
              <a:ea typeface="標楷體" pitchFamily="65" charset="-120"/>
            </a:endParaRPr>
          </a:p>
        </p:txBody>
      </p:sp>
      <p:sp>
        <p:nvSpPr>
          <p:cNvPr id="9" name="標題 1"/>
          <p:cNvSpPr txBox="1">
            <a:spLocks/>
          </p:cNvSpPr>
          <p:nvPr/>
        </p:nvSpPr>
        <p:spPr>
          <a:xfrm>
            <a:off x="1475656" y="193204"/>
            <a:ext cx="2746648" cy="1003548"/>
          </a:xfrm>
          <a:prstGeom prst="rect">
            <a:avLst/>
          </a:prstGeom>
          <a:effectLst>
            <a:outerShdw blurRad="50800" dist="38100" dir="2700000" algn="tl" rotWithShape="0">
              <a:prstClr val="black">
                <a:alpha val="40000"/>
              </a:prstClr>
            </a:outerShdw>
          </a:effectLst>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TW" altLang="en-US" dirty="0" smtClean="0">
                <a:latin typeface="標楷體" pitchFamily="65" charset="-120"/>
                <a:ea typeface="標楷體" pitchFamily="65" charset="-120"/>
              </a:rPr>
              <a:t>研究動機</a:t>
            </a:r>
            <a:endParaRPr lang="zh-TW" altLang="en-US" dirty="0">
              <a:latin typeface="標楷體" pitchFamily="65" charset="-120"/>
              <a:ea typeface="標楷體" pitchFamily="65" charset="-120"/>
            </a:endParaRPr>
          </a:p>
        </p:txBody>
      </p:sp>
      <p:cxnSp>
        <p:nvCxnSpPr>
          <p:cNvPr id="10" name="直線接點 9"/>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2676644860"/>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9859" name="Picture 3" descr="C:\Users\bboylu\Dropbox\論文\論文獎-圖\rf0.02 vs Life_change.png"/>
          <p:cNvPicPr>
            <a:picLocks noChangeAspect="1" noChangeArrowheads="1"/>
          </p:cNvPicPr>
          <p:nvPr/>
        </p:nvPicPr>
        <p:blipFill>
          <a:blip r:embed="rId2" cstate="print"/>
          <a:srcRect/>
          <a:stretch>
            <a:fillRect/>
          </a:stretch>
        </p:blipFill>
        <p:spPr bwMode="auto">
          <a:xfrm>
            <a:off x="0" y="386296"/>
            <a:ext cx="9144000" cy="6085408"/>
          </a:xfrm>
          <a:prstGeom prst="rect">
            <a:avLst/>
          </a:prstGeom>
          <a:noFill/>
        </p:spPr>
      </p:pic>
      <p:pic>
        <p:nvPicPr>
          <p:cNvPr id="265220" name="Picture 4"/>
          <p:cNvPicPr>
            <a:picLocks noChangeAspect="1" noChangeArrowheads="1"/>
          </p:cNvPicPr>
          <p:nvPr/>
        </p:nvPicPr>
        <p:blipFill>
          <a:blip r:embed="rId3" cstate="print"/>
          <a:srcRect/>
          <a:stretch>
            <a:fillRect/>
          </a:stretch>
        </p:blipFill>
        <p:spPr bwMode="auto">
          <a:xfrm>
            <a:off x="6110986" y="860173"/>
            <a:ext cx="1413342" cy="624611"/>
          </a:xfrm>
          <a:prstGeom prst="rect">
            <a:avLst/>
          </a:prstGeom>
          <a:noFill/>
          <a:ln w="9525">
            <a:noFill/>
            <a:miter lim="800000"/>
            <a:headEnd/>
            <a:tailEnd/>
          </a:ln>
        </p:spPr>
      </p:pic>
      <p:pic>
        <p:nvPicPr>
          <p:cNvPr id="5" name="Picture 3"/>
          <p:cNvPicPr>
            <a:picLocks noChangeAspect="1" noChangeArrowheads="1"/>
          </p:cNvPicPr>
          <p:nvPr/>
        </p:nvPicPr>
        <p:blipFill>
          <a:blip r:embed="rId4" cstate="print"/>
          <a:srcRect/>
          <a:stretch>
            <a:fillRect/>
          </a:stretch>
        </p:blipFill>
        <p:spPr bwMode="auto">
          <a:xfrm>
            <a:off x="9252520" y="1484784"/>
            <a:ext cx="1702244" cy="75133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48" name="Picture 8" descr="C:\Users\bboylu\Desktop\論文獎-圖\fix CB weight cm.png"/>
          <p:cNvPicPr>
            <a:picLocks noChangeAspect="1" noChangeArrowheads="1"/>
          </p:cNvPicPr>
          <p:nvPr/>
        </p:nvPicPr>
        <p:blipFill>
          <a:blip r:embed="rId2" cstate="print"/>
          <a:srcRect/>
          <a:stretch>
            <a:fillRect/>
          </a:stretch>
        </p:blipFill>
        <p:spPr bwMode="auto">
          <a:xfrm>
            <a:off x="323528" y="1196752"/>
            <a:ext cx="9144000" cy="6562071"/>
          </a:xfrm>
          <a:prstGeom prst="rect">
            <a:avLst/>
          </a:prstGeom>
          <a:noFill/>
        </p:spPr>
      </p:pic>
      <p:pic>
        <p:nvPicPr>
          <p:cNvPr id="266244" name="Picture 4"/>
          <p:cNvPicPr>
            <a:picLocks noChangeAspect="1" noChangeArrowheads="1"/>
          </p:cNvPicPr>
          <p:nvPr/>
        </p:nvPicPr>
        <p:blipFill>
          <a:blip r:embed="rId3" cstate="print"/>
          <a:srcRect/>
          <a:stretch>
            <a:fillRect/>
          </a:stretch>
        </p:blipFill>
        <p:spPr bwMode="auto">
          <a:xfrm>
            <a:off x="5580112" y="4918508"/>
            <a:ext cx="1512168" cy="454708"/>
          </a:xfrm>
          <a:prstGeom prst="rect">
            <a:avLst/>
          </a:prstGeom>
          <a:noFill/>
          <a:ln w="9525">
            <a:noFill/>
            <a:miter lim="800000"/>
            <a:headEnd/>
            <a:tailEnd/>
          </a:ln>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a:xfrm>
            <a:off x="1512791" y="274638"/>
            <a:ext cx="3610744" cy="922114"/>
          </a:xfrm>
          <a:prstGeom prst="rect">
            <a:avLst/>
          </a:prstGeom>
          <a:effectLst>
            <a:outerShdw blurRad="50800" dist="38100" dir="2700000" algn="tl" rotWithShape="0">
              <a:prstClr val="black">
                <a:alpha val="40000"/>
              </a:prstClr>
            </a:outerShdw>
          </a:effectLst>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TW" altLang="en-US" smtClean="0">
                <a:latin typeface="標楷體" pitchFamily="65" charset="-120"/>
                <a:ea typeface="標楷體" pitchFamily="65" charset="-120"/>
              </a:rPr>
              <a:t>敏感度分析</a:t>
            </a:r>
            <a:endParaRPr lang="zh-TW" altLang="en-US" dirty="0">
              <a:latin typeface="標楷體" pitchFamily="65" charset="-120"/>
              <a:ea typeface="標楷體" pitchFamily="65" charset="-120"/>
            </a:endParaRPr>
          </a:p>
        </p:txBody>
      </p:sp>
      <p:cxnSp>
        <p:nvCxnSpPr>
          <p:cNvPr id="5" name="直線接點 4"/>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12" name="表格 11"/>
          <p:cNvGraphicFramePr>
            <a:graphicFrameLocks noGrp="1"/>
          </p:cNvGraphicFramePr>
          <p:nvPr/>
        </p:nvGraphicFramePr>
        <p:xfrm>
          <a:off x="683568" y="4869160"/>
          <a:ext cx="7416824" cy="1440160"/>
        </p:xfrm>
        <a:graphic>
          <a:graphicData uri="http://schemas.openxmlformats.org/drawingml/2006/table">
            <a:tbl>
              <a:tblPr/>
              <a:tblGrid>
                <a:gridCol w="1261328"/>
                <a:gridCol w="1024179"/>
                <a:gridCol w="1073694"/>
                <a:gridCol w="1084118"/>
                <a:gridCol w="1011148"/>
                <a:gridCol w="899088"/>
                <a:gridCol w="1063269"/>
              </a:tblGrid>
              <a:tr h="285778">
                <a:tc>
                  <a:txBody>
                    <a:bodyPr/>
                    <a:lstStyle/>
                    <a:p>
                      <a:pPr algn="l" fontAlgn="ctr"/>
                      <a:r>
                        <a:rPr lang="en-US" sz="1800" b="0" i="0" u="none" strike="noStrike">
                          <a:solidFill>
                            <a:srgbClr val="000000"/>
                          </a:solidFill>
                          <a:latin typeface="Calibri"/>
                        </a:rPr>
                        <a:t>CB Value</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0</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0.01</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0.02</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0.03</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0.04</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0.05</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84794">
                <a:tc>
                  <a:txBody>
                    <a:bodyPr/>
                    <a:lstStyle/>
                    <a:p>
                      <a:pPr algn="l" fontAlgn="ctr"/>
                      <a:r>
                        <a:rPr lang="en-US" sz="1800" b="0" i="0" u="none" strike="noStrike">
                          <a:solidFill>
                            <a:srgbClr val="000000"/>
                          </a:solidFill>
                          <a:latin typeface="Calibri"/>
                        </a:rPr>
                        <a:t>block</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122.0156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118.8140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115.7892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112.9733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110.3305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107.7926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84794">
                <a:tc>
                  <a:txBody>
                    <a:bodyPr/>
                    <a:lstStyle/>
                    <a:p>
                      <a:pPr algn="l" fontAlgn="ctr"/>
                      <a:r>
                        <a:rPr lang="en-US" sz="1800" b="0" i="0" u="none" strike="noStrike">
                          <a:solidFill>
                            <a:srgbClr val="000000"/>
                          </a:solidFill>
                          <a:latin typeface="Calibri"/>
                        </a:rPr>
                        <a:t>monopoly</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125.6042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122.7253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119.9681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117.4317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115.0392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112.7926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84794">
                <a:tc>
                  <a:txBody>
                    <a:bodyPr/>
                    <a:lstStyle/>
                    <a:p>
                      <a:pPr algn="l" fontAlgn="ctr"/>
                      <a:r>
                        <a:rPr lang="en-US" sz="1800" b="0" i="0" u="none" strike="noStrike">
                          <a:solidFill>
                            <a:srgbClr val="000000"/>
                          </a:solidFill>
                          <a:latin typeface="Calibri"/>
                        </a:rPr>
                        <a:t>competitive</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119.0039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116.1385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113.4837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110.9615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108.5735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dirty="0">
                          <a:solidFill>
                            <a:srgbClr val="000000"/>
                          </a:solidFill>
                          <a:latin typeface="Calibri"/>
                        </a:rPr>
                        <a:t>106.3086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pic>
        <p:nvPicPr>
          <p:cNvPr id="210948" name="Picture 4"/>
          <p:cNvPicPr>
            <a:picLocks noChangeAspect="1" noChangeArrowheads="1"/>
          </p:cNvPicPr>
          <p:nvPr/>
        </p:nvPicPr>
        <p:blipFill>
          <a:blip r:embed="rId2" cstate="print"/>
          <a:srcRect/>
          <a:stretch>
            <a:fillRect/>
          </a:stretch>
        </p:blipFill>
        <p:spPr bwMode="auto">
          <a:xfrm>
            <a:off x="971600" y="1268760"/>
            <a:ext cx="6480720" cy="3419940"/>
          </a:xfrm>
          <a:prstGeom prst="rect">
            <a:avLst/>
          </a:prstGeom>
          <a:noFill/>
          <a:ln w="9525">
            <a:noFill/>
            <a:miter lim="800000"/>
            <a:headEnd/>
            <a:tailEnd/>
          </a:ln>
        </p:spPr>
      </p:pic>
      <p:pic>
        <p:nvPicPr>
          <p:cNvPr id="9" name="Picture 3"/>
          <p:cNvPicPr>
            <a:picLocks noChangeAspect="1" noChangeArrowheads="1"/>
          </p:cNvPicPr>
          <p:nvPr/>
        </p:nvPicPr>
        <p:blipFill>
          <a:blip r:embed="rId3" cstate="print"/>
          <a:srcRect/>
          <a:stretch>
            <a:fillRect/>
          </a:stretch>
        </p:blipFill>
        <p:spPr bwMode="auto">
          <a:xfrm>
            <a:off x="5508104" y="1700808"/>
            <a:ext cx="1702244" cy="751334"/>
          </a:xfrm>
          <a:prstGeom prst="rect">
            <a:avLst/>
          </a:prstGeom>
          <a:noFill/>
          <a:ln w="9525">
            <a:noFill/>
            <a:miter lim="800000"/>
            <a:headEnd/>
            <a:tailEnd/>
          </a:ln>
        </p:spPr>
      </p:pic>
    </p:spTree>
    <p:extLst>
      <p:ext uri="{BB962C8B-B14F-4D97-AF65-F5344CB8AC3E}">
        <p14:creationId xmlns="" xmlns:p14="http://schemas.microsoft.com/office/powerpoint/2010/main" val="1494869345"/>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a:xfrm>
            <a:off x="1512791" y="274638"/>
            <a:ext cx="3610744" cy="922114"/>
          </a:xfrm>
          <a:prstGeom prst="rect">
            <a:avLst/>
          </a:prstGeom>
          <a:effectLst>
            <a:outerShdw blurRad="50800" dist="38100" dir="2700000" algn="tl" rotWithShape="0">
              <a:prstClr val="black">
                <a:alpha val="40000"/>
              </a:prstClr>
            </a:outerShdw>
          </a:effectLst>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TW" altLang="en-US" smtClean="0">
                <a:latin typeface="標楷體" pitchFamily="65" charset="-120"/>
                <a:ea typeface="標楷體" pitchFamily="65" charset="-120"/>
              </a:rPr>
              <a:t>敏感度分析</a:t>
            </a:r>
            <a:endParaRPr lang="zh-TW" altLang="en-US" dirty="0">
              <a:latin typeface="標楷體" pitchFamily="65" charset="-120"/>
              <a:ea typeface="標楷體" pitchFamily="65" charset="-120"/>
            </a:endParaRPr>
          </a:p>
        </p:txBody>
      </p:sp>
      <p:cxnSp>
        <p:nvCxnSpPr>
          <p:cNvPr id="5" name="直線接點 4"/>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pic>
        <p:nvPicPr>
          <p:cNvPr id="214018" name="Picture 2"/>
          <p:cNvPicPr>
            <a:picLocks noChangeAspect="1" noChangeArrowheads="1"/>
          </p:cNvPicPr>
          <p:nvPr/>
        </p:nvPicPr>
        <p:blipFill>
          <a:blip r:embed="rId2" cstate="print"/>
          <a:srcRect/>
          <a:stretch>
            <a:fillRect/>
          </a:stretch>
        </p:blipFill>
        <p:spPr bwMode="auto">
          <a:xfrm>
            <a:off x="1043608" y="1268759"/>
            <a:ext cx="6624736" cy="3454617"/>
          </a:xfrm>
          <a:prstGeom prst="rect">
            <a:avLst/>
          </a:prstGeom>
          <a:noFill/>
          <a:ln w="9525">
            <a:noFill/>
            <a:miter lim="800000"/>
            <a:headEnd/>
            <a:tailEnd/>
          </a:ln>
        </p:spPr>
      </p:pic>
      <p:graphicFrame>
        <p:nvGraphicFramePr>
          <p:cNvPr id="9" name="表格 8"/>
          <p:cNvGraphicFramePr>
            <a:graphicFrameLocks noGrp="1"/>
          </p:cNvGraphicFramePr>
          <p:nvPr/>
        </p:nvGraphicFramePr>
        <p:xfrm>
          <a:off x="755577" y="4869160"/>
          <a:ext cx="7488831" cy="1440160"/>
        </p:xfrm>
        <a:graphic>
          <a:graphicData uri="http://schemas.openxmlformats.org/drawingml/2006/table">
            <a:tbl>
              <a:tblPr/>
              <a:tblGrid>
                <a:gridCol w="1273574"/>
                <a:gridCol w="1034122"/>
                <a:gridCol w="1084118"/>
                <a:gridCol w="1094643"/>
                <a:gridCol w="1020965"/>
                <a:gridCol w="907817"/>
                <a:gridCol w="1073592"/>
              </a:tblGrid>
              <a:tr h="360040">
                <a:tc>
                  <a:txBody>
                    <a:bodyPr/>
                    <a:lstStyle/>
                    <a:p>
                      <a:pPr algn="l" fontAlgn="ctr"/>
                      <a:r>
                        <a:rPr lang="en-US" sz="1800" b="0" i="0" u="none" strike="noStrike" dirty="0">
                          <a:solidFill>
                            <a:srgbClr val="000000"/>
                          </a:solidFill>
                          <a:latin typeface="Calibri"/>
                        </a:rPr>
                        <a:t>CB Value</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0</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0.01</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0.02</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0.03</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0.04</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0.05</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0040">
                <a:tc>
                  <a:txBody>
                    <a:bodyPr/>
                    <a:lstStyle/>
                    <a:p>
                      <a:pPr algn="l" fontAlgn="ctr"/>
                      <a:r>
                        <a:rPr lang="en-US" sz="1800" b="0" i="0" u="none" strike="noStrike">
                          <a:solidFill>
                            <a:srgbClr val="000000"/>
                          </a:solidFill>
                          <a:latin typeface="Calibri"/>
                        </a:rPr>
                        <a:t>block</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dirty="0">
                          <a:solidFill>
                            <a:srgbClr val="000000"/>
                          </a:solidFill>
                          <a:latin typeface="Calibri"/>
                        </a:rPr>
                        <a:t>121.2062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118.0599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115.0700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112.3100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109.7051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dirty="0">
                          <a:solidFill>
                            <a:srgbClr val="000000"/>
                          </a:solidFill>
                          <a:latin typeface="Calibri"/>
                        </a:rPr>
                        <a:t>107.1755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0040">
                <a:tc>
                  <a:txBody>
                    <a:bodyPr/>
                    <a:lstStyle/>
                    <a:p>
                      <a:pPr algn="l" fontAlgn="ctr"/>
                      <a:r>
                        <a:rPr lang="en-US" sz="1800" b="0" i="0" u="none" strike="noStrike">
                          <a:solidFill>
                            <a:srgbClr val="000000"/>
                          </a:solidFill>
                          <a:latin typeface="Calibri"/>
                        </a:rPr>
                        <a:t>monopoly</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124.9457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122.0791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119.3619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116.8880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114.5102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112.2635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0040">
                <a:tc>
                  <a:txBody>
                    <a:bodyPr/>
                    <a:lstStyle/>
                    <a:p>
                      <a:pPr algn="l" fontAlgn="ctr"/>
                      <a:r>
                        <a:rPr lang="en-US" sz="1800" b="0" i="0" u="none" strike="noStrike">
                          <a:solidFill>
                            <a:srgbClr val="000000"/>
                          </a:solidFill>
                          <a:latin typeface="Calibri"/>
                        </a:rPr>
                        <a:t>competitive</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118.7416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115.7344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112.7365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110.0317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107.4361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dirty="0">
                          <a:solidFill>
                            <a:srgbClr val="000000"/>
                          </a:solidFill>
                          <a:latin typeface="Calibri"/>
                        </a:rPr>
                        <a:t>105.1354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 xmlns:p14="http://schemas.microsoft.com/office/powerpoint/2010/main" val="1494869345"/>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a:xfrm>
            <a:off x="1512791" y="274638"/>
            <a:ext cx="3610744" cy="922114"/>
          </a:xfrm>
          <a:prstGeom prst="rect">
            <a:avLst/>
          </a:prstGeom>
          <a:effectLst>
            <a:outerShdw blurRad="50800" dist="38100" dir="2700000" algn="tl" rotWithShape="0">
              <a:prstClr val="black">
                <a:alpha val="40000"/>
              </a:prstClr>
            </a:outerShdw>
          </a:effectLst>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TW" altLang="en-US" smtClean="0">
                <a:latin typeface="標楷體" pitchFamily="65" charset="-120"/>
                <a:ea typeface="標楷體" pitchFamily="65" charset="-120"/>
              </a:rPr>
              <a:t>敏感度分析</a:t>
            </a:r>
            <a:endParaRPr lang="zh-TW" altLang="en-US" dirty="0">
              <a:latin typeface="標楷體" pitchFamily="65" charset="-120"/>
              <a:ea typeface="標楷體" pitchFamily="65" charset="-120"/>
            </a:endParaRPr>
          </a:p>
        </p:txBody>
      </p:sp>
      <p:cxnSp>
        <p:nvCxnSpPr>
          <p:cNvPr id="5" name="直線接點 4"/>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pic>
        <p:nvPicPr>
          <p:cNvPr id="211972" name="Picture 4"/>
          <p:cNvPicPr>
            <a:picLocks noChangeAspect="1" noChangeArrowheads="1"/>
          </p:cNvPicPr>
          <p:nvPr/>
        </p:nvPicPr>
        <p:blipFill>
          <a:blip r:embed="rId2" cstate="print"/>
          <a:srcRect/>
          <a:stretch>
            <a:fillRect/>
          </a:stretch>
        </p:blipFill>
        <p:spPr bwMode="auto">
          <a:xfrm>
            <a:off x="1154013" y="1218803"/>
            <a:ext cx="6010275" cy="3362325"/>
          </a:xfrm>
          <a:prstGeom prst="rect">
            <a:avLst/>
          </a:prstGeom>
          <a:noFill/>
          <a:ln w="9525">
            <a:noFill/>
            <a:miter lim="800000"/>
            <a:headEnd/>
            <a:tailEnd/>
          </a:ln>
        </p:spPr>
      </p:pic>
      <p:pic>
        <p:nvPicPr>
          <p:cNvPr id="211971" name="Picture 3"/>
          <p:cNvPicPr>
            <a:picLocks noChangeAspect="1" noChangeArrowheads="1"/>
          </p:cNvPicPr>
          <p:nvPr/>
        </p:nvPicPr>
        <p:blipFill>
          <a:blip r:embed="rId3" cstate="print"/>
          <a:srcRect/>
          <a:stretch>
            <a:fillRect/>
          </a:stretch>
        </p:blipFill>
        <p:spPr bwMode="auto">
          <a:xfrm>
            <a:off x="4936309" y="1628800"/>
            <a:ext cx="1933126" cy="792088"/>
          </a:xfrm>
          <a:prstGeom prst="rect">
            <a:avLst/>
          </a:prstGeom>
          <a:noFill/>
          <a:ln w="9525">
            <a:noFill/>
            <a:miter lim="800000"/>
            <a:headEnd/>
            <a:tailEnd/>
          </a:ln>
        </p:spPr>
      </p:pic>
      <p:graphicFrame>
        <p:nvGraphicFramePr>
          <p:cNvPr id="13" name="表格 12"/>
          <p:cNvGraphicFramePr>
            <a:graphicFrameLocks noGrp="1"/>
          </p:cNvGraphicFramePr>
          <p:nvPr/>
        </p:nvGraphicFramePr>
        <p:xfrm>
          <a:off x="539552" y="4725144"/>
          <a:ext cx="7560840" cy="1584175"/>
        </p:xfrm>
        <a:graphic>
          <a:graphicData uri="http://schemas.openxmlformats.org/drawingml/2006/table">
            <a:tbl>
              <a:tblPr/>
              <a:tblGrid>
                <a:gridCol w="1285820"/>
                <a:gridCol w="1044066"/>
                <a:gridCol w="1094542"/>
                <a:gridCol w="1105169"/>
                <a:gridCol w="1030782"/>
                <a:gridCol w="916546"/>
                <a:gridCol w="1083915"/>
              </a:tblGrid>
              <a:tr h="315460">
                <a:tc>
                  <a:txBody>
                    <a:bodyPr/>
                    <a:lstStyle/>
                    <a:p>
                      <a:pPr algn="l" fontAlgn="ctr"/>
                      <a:r>
                        <a:rPr lang="en-US" altLang="zh-TW" sz="1800" b="0" i="0" u="none" strike="noStrike" kern="1200" dirty="0" smtClean="0">
                          <a:solidFill>
                            <a:srgbClr val="000000"/>
                          </a:solidFill>
                          <a:latin typeface="Calibri"/>
                          <a:ea typeface="+mn-ea"/>
                          <a:cs typeface="+mn-cs"/>
                        </a:rPr>
                        <a:t>SB</a:t>
                      </a:r>
                      <a:r>
                        <a:rPr lang="zh-TW" altLang="en-US" sz="1800" b="0" i="0" u="none" strike="noStrike" kern="1200" dirty="0" smtClean="0">
                          <a:solidFill>
                            <a:srgbClr val="000000"/>
                          </a:solidFill>
                          <a:latin typeface="Calibri"/>
                          <a:ea typeface="+mn-ea"/>
                          <a:cs typeface="+mn-cs"/>
                        </a:rPr>
                        <a:t> </a:t>
                      </a:r>
                      <a:r>
                        <a:rPr lang="en-US" altLang="zh-TW" sz="1800" b="0" i="0" u="none" strike="noStrike" kern="1200" dirty="0" smtClean="0">
                          <a:solidFill>
                            <a:srgbClr val="000000"/>
                          </a:solidFill>
                          <a:latin typeface="Calibri"/>
                          <a:ea typeface="+mn-ea"/>
                          <a:cs typeface="+mn-cs"/>
                        </a:rPr>
                        <a:t>Value</a:t>
                      </a:r>
                      <a:endParaRPr lang="zh-TW" altLang="en-US" sz="1800" b="0" i="0" u="none" strike="noStrike" kern="1200" dirty="0">
                        <a:solidFill>
                          <a:srgbClr val="000000"/>
                        </a:solidFill>
                        <a:latin typeface="Calibri"/>
                        <a:ea typeface="+mn-ea"/>
                        <a:cs typeface="+mn-cs"/>
                      </a:endParaRP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dirty="0">
                          <a:solidFill>
                            <a:srgbClr val="000000"/>
                          </a:solidFill>
                          <a:latin typeface="Calibri"/>
                        </a:rPr>
                        <a:t>0</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0.01</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0.02</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0.03</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0.04</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0.05</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22905">
                <a:tc>
                  <a:txBody>
                    <a:bodyPr/>
                    <a:lstStyle/>
                    <a:p>
                      <a:pPr algn="l" fontAlgn="ctr"/>
                      <a:r>
                        <a:rPr lang="en-US" sz="1800" b="0" i="0" u="none" strike="noStrike" dirty="0">
                          <a:solidFill>
                            <a:srgbClr val="000000"/>
                          </a:solidFill>
                          <a:latin typeface="Calibri"/>
                        </a:rPr>
                        <a:t>block</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106.1797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105.7724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105.3375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104.8892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104.3886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103.8634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22905">
                <a:tc>
                  <a:txBody>
                    <a:bodyPr/>
                    <a:lstStyle/>
                    <a:p>
                      <a:pPr algn="l" fontAlgn="ctr"/>
                      <a:r>
                        <a:rPr lang="en-US" sz="1800" b="0" i="0" u="none" strike="noStrike">
                          <a:solidFill>
                            <a:srgbClr val="000000"/>
                          </a:solidFill>
                          <a:latin typeface="Calibri"/>
                        </a:rPr>
                        <a:t>monopoly</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106.1797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105.7724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105.3375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104.8892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104.3886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103.8634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22905">
                <a:tc>
                  <a:txBody>
                    <a:bodyPr/>
                    <a:lstStyle/>
                    <a:p>
                      <a:pPr algn="l" fontAlgn="ctr"/>
                      <a:r>
                        <a:rPr lang="en-US" sz="1800" b="0" i="0" u="none" strike="noStrike">
                          <a:solidFill>
                            <a:srgbClr val="000000"/>
                          </a:solidFill>
                          <a:latin typeface="Calibri"/>
                        </a:rPr>
                        <a:t>competitive</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105.5728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105.1366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104.6881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104.1905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103.6637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dirty="0">
                          <a:solidFill>
                            <a:srgbClr val="000000"/>
                          </a:solidFill>
                          <a:latin typeface="Calibri"/>
                        </a:rPr>
                        <a:t>103.1177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 xmlns:p14="http://schemas.microsoft.com/office/powerpoint/2010/main" val="1494869345"/>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a:xfrm>
            <a:off x="1512791" y="274638"/>
            <a:ext cx="3610744" cy="922114"/>
          </a:xfrm>
          <a:prstGeom prst="rect">
            <a:avLst/>
          </a:prstGeom>
          <a:effectLst>
            <a:outerShdw blurRad="50800" dist="38100" dir="2700000" algn="tl" rotWithShape="0">
              <a:prstClr val="black">
                <a:alpha val="40000"/>
              </a:prstClr>
            </a:outerShdw>
          </a:effectLst>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TW" altLang="en-US" smtClean="0">
                <a:latin typeface="標楷體" pitchFamily="65" charset="-120"/>
                <a:ea typeface="標楷體" pitchFamily="65" charset="-120"/>
              </a:rPr>
              <a:t>敏感度分析</a:t>
            </a:r>
            <a:endParaRPr lang="zh-TW" altLang="en-US" dirty="0">
              <a:latin typeface="標楷體" pitchFamily="65" charset="-120"/>
              <a:ea typeface="標楷體" pitchFamily="65" charset="-120"/>
            </a:endParaRPr>
          </a:p>
        </p:txBody>
      </p:sp>
      <p:cxnSp>
        <p:nvCxnSpPr>
          <p:cNvPr id="5" name="直線接點 4"/>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pic>
        <p:nvPicPr>
          <p:cNvPr id="212994" name="Picture 2"/>
          <p:cNvPicPr>
            <a:picLocks noChangeAspect="1" noChangeArrowheads="1"/>
          </p:cNvPicPr>
          <p:nvPr/>
        </p:nvPicPr>
        <p:blipFill>
          <a:blip r:embed="rId2" cstate="print"/>
          <a:srcRect/>
          <a:stretch>
            <a:fillRect/>
          </a:stretch>
        </p:blipFill>
        <p:spPr bwMode="auto">
          <a:xfrm>
            <a:off x="1259632" y="1340768"/>
            <a:ext cx="5904656" cy="3210298"/>
          </a:xfrm>
          <a:prstGeom prst="rect">
            <a:avLst/>
          </a:prstGeom>
          <a:noFill/>
          <a:ln w="9525">
            <a:noFill/>
            <a:miter lim="800000"/>
            <a:headEnd/>
            <a:tailEnd/>
          </a:ln>
        </p:spPr>
      </p:pic>
      <p:graphicFrame>
        <p:nvGraphicFramePr>
          <p:cNvPr id="9" name="表格 8"/>
          <p:cNvGraphicFramePr>
            <a:graphicFrameLocks noGrp="1"/>
          </p:cNvGraphicFramePr>
          <p:nvPr/>
        </p:nvGraphicFramePr>
        <p:xfrm>
          <a:off x="539552" y="4672948"/>
          <a:ext cx="7560840" cy="1636372"/>
        </p:xfrm>
        <a:graphic>
          <a:graphicData uri="http://schemas.openxmlformats.org/drawingml/2006/table">
            <a:tbl>
              <a:tblPr/>
              <a:tblGrid>
                <a:gridCol w="1285820"/>
                <a:gridCol w="1044066"/>
                <a:gridCol w="1094542"/>
                <a:gridCol w="1105169"/>
                <a:gridCol w="1030782"/>
                <a:gridCol w="916546"/>
                <a:gridCol w="1083915"/>
              </a:tblGrid>
              <a:tr h="228554">
                <a:tc>
                  <a:txBody>
                    <a:bodyPr/>
                    <a:lstStyle/>
                    <a:p>
                      <a:pPr algn="l" fontAlgn="ctr"/>
                      <a:r>
                        <a:rPr lang="en-US" sz="1800" b="0" i="0" u="none" strike="noStrike" dirty="0">
                          <a:solidFill>
                            <a:srgbClr val="000000"/>
                          </a:solidFill>
                          <a:latin typeface="Calibri"/>
                        </a:rPr>
                        <a:t>SB Value</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0</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0.01</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0.02</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0.03</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0.04</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0.05</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51874">
                <a:tc>
                  <a:txBody>
                    <a:bodyPr/>
                    <a:lstStyle/>
                    <a:p>
                      <a:pPr algn="l" fontAlgn="ctr"/>
                      <a:r>
                        <a:rPr lang="en-US" sz="1800" b="0" i="0" u="none" strike="noStrike">
                          <a:solidFill>
                            <a:srgbClr val="000000"/>
                          </a:solidFill>
                          <a:latin typeface="Calibri"/>
                        </a:rPr>
                        <a:t>block</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106.0785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105.6638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105.2232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104.7688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104.2562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103.7231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51874">
                <a:tc>
                  <a:txBody>
                    <a:bodyPr/>
                    <a:lstStyle/>
                    <a:p>
                      <a:pPr algn="l" fontAlgn="ctr"/>
                      <a:r>
                        <a:rPr lang="en-US" sz="1800" b="0" i="0" u="none" strike="noStrike">
                          <a:solidFill>
                            <a:srgbClr val="000000"/>
                          </a:solidFill>
                          <a:latin typeface="Calibri"/>
                        </a:rPr>
                        <a:t>monopoly</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106.0785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dirty="0">
                          <a:solidFill>
                            <a:srgbClr val="000000"/>
                          </a:solidFill>
                          <a:latin typeface="Calibri"/>
                        </a:rPr>
                        <a:t>105.6638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105.2232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104.7688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104.2562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103.7231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51874">
                <a:tc>
                  <a:txBody>
                    <a:bodyPr/>
                    <a:lstStyle/>
                    <a:p>
                      <a:pPr algn="l" fontAlgn="ctr"/>
                      <a:r>
                        <a:rPr lang="en-US" sz="1800" b="0" i="0" u="none" strike="noStrike">
                          <a:solidFill>
                            <a:srgbClr val="000000"/>
                          </a:solidFill>
                          <a:latin typeface="Calibri"/>
                        </a:rPr>
                        <a:t>competitive</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105.6679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105.2331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104.7962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104.3221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103.8242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dirty="0">
                          <a:solidFill>
                            <a:srgbClr val="000000"/>
                          </a:solidFill>
                          <a:latin typeface="Calibri"/>
                        </a:rPr>
                        <a:t>103.1255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 xmlns:p14="http://schemas.microsoft.com/office/powerpoint/2010/main" val="1494869345"/>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a:xfrm>
            <a:off x="1512791" y="274638"/>
            <a:ext cx="3610744" cy="922114"/>
          </a:xfrm>
          <a:prstGeom prst="rect">
            <a:avLst/>
          </a:prstGeom>
          <a:effectLst>
            <a:outerShdw blurRad="50800" dist="38100" dir="2700000" algn="tl" rotWithShape="0">
              <a:prstClr val="black">
                <a:alpha val="40000"/>
              </a:prstClr>
            </a:outerShdw>
          </a:effectLst>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TW" altLang="en-US" smtClean="0">
                <a:latin typeface="標楷體" pitchFamily="65" charset="-120"/>
                <a:ea typeface="標楷體" pitchFamily="65" charset="-120"/>
              </a:rPr>
              <a:t>敏感度分析</a:t>
            </a:r>
            <a:endParaRPr lang="zh-TW" altLang="en-US" dirty="0">
              <a:latin typeface="標楷體" pitchFamily="65" charset="-120"/>
              <a:ea typeface="標楷體" pitchFamily="65" charset="-120"/>
            </a:endParaRPr>
          </a:p>
        </p:txBody>
      </p:sp>
      <p:cxnSp>
        <p:nvCxnSpPr>
          <p:cNvPr id="5" name="直線接點 4"/>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pic>
        <p:nvPicPr>
          <p:cNvPr id="8" name="Picture 3"/>
          <p:cNvPicPr>
            <a:picLocks noChangeAspect="1" noChangeArrowheads="1"/>
          </p:cNvPicPr>
          <p:nvPr/>
        </p:nvPicPr>
        <p:blipFill>
          <a:blip r:embed="rId2" cstate="print"/>
          <a:srcRect/>
          <a:stretch>
            <a:fillRect/>
          </a:stretch>
        </p:blipFill>
        <p:spPr bwMode="auto">
          <a:xfrm>
            <a:off x="5328072" y="1628800"/>
            <a:ext cx="1757387" cy="792088"/>
          </a:xfrm>
          <a:prstGeom prst="rect">
            <a:avLst/>
          </a:prstGeom>
          <a:noFill/>
          <a:ln w="9525">
            <a:noFill/>
            <a:miter lim="800000"/>
            <a:headEnd/>
            <a:tailEnd/>
          </a:ln>
        </p:spPr>
      </p:pic>
      <p:pic>
        <p:nvPicPr>
          <p:cNvPr id="215043" name="Picture 3"/>
          <p:cNvPicPr>
            <a:picLocks noChangeAspect="1" noChangeArrowheads="1"/>
          </p:cNvPicPr>
          <p:nvPr/>
        </p:nvPicPr>
        <p:blipFill>
          <a:blip r:embed="rId3" cstate="print"/>
          <a:srcRect/>
          <a:stretch>
            <a:fillRect/>
          </a:stretch>
        </p:blipFill>
        <p:spPr bwMode="auto">
          <a:xfrm>
            <a:off x="1331640" y="1268760"/>
            <a:ext cx="5920146" cy="3372991"/>
          </a:xfrm>
          <a:prstGeom prst="rect">
            <a:avLst/>
          </a:prstGeom>
          <a:noFill/>
          <a:ln w="9525">
            <a:noFill/>
            <a:miter lim="800000"/>
            <a:headEnd/>
            <a:tailEnd/>
          </a:ln>
        </p:spPr>
      </p:pic>
      <p:pic>
        <p:nvPicPr>
          <p:cNvPr id="10" name="Picture 3"/>
          <p:cNvPicPr>
            <a:picLocks noChangeAspect="1" noChangeArrowheads="1"/>
          </p:cNvPicPr>
          <p:nvPr/>
        </p:nvPicPr>
        <p:blipFill>
          <a:blip r:embed="rId2" cstate="print"/>
          <a:srcRect/>
          <a:stretch>
            <a:fillRect/>
          </a:stretch>
        </p:blipFill>
        <p:spPr bwMode="auto">
          <a:xfrm>
            <a:off x="5508104" y="2924944"/>
            <a:ext cx="1581648" cy="720080"/>
          </a:xfrm>
          <a:prstGeom prst="rect">
            <a:avLst/>
          </a:prstGeom>
          <a:noFill/>
          <a:ln w="9525">
            <a:noFill/>
            <a:miter lim="800000"/>
            <a:headEnd/>
            <a:tailEnd/>
          </a:ln>
        </p:spPr>
      </p:pic>
      <p:graphicFrame>
        <p:nvGraphicFramePr>
          <p:cNvPr id="11" name="表格 10"/>
          <p:cNvGraphicFramePr>
            <a:graphicFrameLocks noGrp="1"/>
          </p:cNvGraphicFramePr>
          <p:nvPr/>
        </p:nvGraphicFramePr>
        <p:xfrm>
          <a:off x="611560" y="4725145"/>
          <a:ext cx="7416823" cy="1517980"/>
        </p:xfrm>
        <a:graphic>
          <a:graphicData uri="http://schemas.openxmlformats.org/drawingml/2006/table">
            <a:tbl>
              <a:tblPr/>
              <a:tblGrid>
                <a:gridCol w="1261329"/>
                <a:gridCol w="1024179"/>
                <a:gridCol w="1073692"/>
                <a:gridCol w="1084118"/>
                <a:gridCol w="1011148"/>
                <a:gridCol w="899088"/>
                <a:gridCol w="1063269"/>
              </a:tblGrid>
              <a:tr h="412410">
                <a:tc>
                  <a:txBody>
                    <a:bodyPr/>
                    <a:lstStyle/>
                    <a:p>
                      <a:pPr algn="l" fontAlgn="ctr"/>
                      <a:r>
                        <a:rPr lang="zh-TW" altLang="en-US" sz="1800" b="0" i="0" u="none" strike="noStrike" dirty="0">
                          <a:solidFill>
                            <a:srgbClr val="000000"/>
                          </a:solidFill>
                          <a:latin typeface="細明體"/>
                        </a:rPr>
                        <a:t>期望到期日</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0</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0.01</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0.02</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0.03</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0.04</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0.05</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4939">
                <a:tc>
                  <a:txBody>
                    <a:bodyPr/>
                    <a:lstStyle/>
                    <a:p>
                      <a:pPr algn="l" fontAlgn="ctr"/>
                      <a:r>
                        <a:rPr lang="en-US" sz="1800" b="0" i="0" u="none" strike="noStrike">
                          <a:solidFill>
                            <a:srgbClr val="000000"/>
                          </a:solidFill>
                          <a:latin typeface="Calibri"/>
                        </a:rPr>
                        <a:t>block</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dirty="0">
                          <a:solidFill>
                            <a:srgbClr val="000000"/>
                          </a:solidFill>
                          <a:latin typeface="Calibri"/>
                        </a:rPr>
                        <a:t>4.2371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4.2787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4.2940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4.2553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4.2255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4.2102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12410">
                <a:tc>
                  <a:txBody>
                    <a:bodyPr/>
                    <a:lstStyle/>
                    <a:p>
                      <a:pPr algn="l" fontAlgn="ctr"/>
                      <a:r>
                        <a:rPr lang="en-US" sz="1800" b="0" i="0" u="none" strike="noStrike">
                          <a:solidFill>
                            <a:srgbClr val="000000"/>
                          </a:solidFill>
                          <a:latin typeface="Calibri"/>
                        </a:rPr>
                        <a:t>monopoly</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4.1032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4.1460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4.1427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4.1098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4.0917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4.0988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12410">
                <a:tc>
                  <a:txBody>
                    <a:bodyPr/>
                    <a:lstStyle/>
                    <a:p>
                      <a:pPr algn="l" fontAlgn="ctr"/>
                      <a:r>
                        <a:rPr lang="en-US" sz="1800" b="0" i="0" u="none" strike="noStrike">
                          <a:solidFill>
                            <a:srgbClr val="000000"/>
                          </a:solidFill>
                          <a:latin typeface="Calibri"/>
                        </a:rPr>
                        <a:t>competitive</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4.2939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4.3326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4.3285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4.2887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4.2593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dirty="0">
                          <a:solidFill>
                            <a:srgbClr val="000000"/>
                          </a:solidFill>
                          <a:latin typeface="Calibri"/>
                        </a:rPr>
                        <a:t>4.2559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 xmlns:p14="http://schemas.microsoft.com/office/powerpoint/2010/main" val="1494869345"/>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a:xfrm>
            <a:off x="1512791" y="274638"/>
            <a:ext cx="3610744" cy="922114"/>
          </a:xfrm>
          <a:prstGeom prst="rect">
            <a:avLst/>
          </a:prstGeom>
          <a:effectLst>
            <a:outerShdw blurRad="50800" dist="38100" dir="2700000" algn="tl" rotWithShape="0">
              <a:prstClr val="black">
                <a:alpha val="40000"/>
              </a:prstClr>
            </a:outerShdw>
          </a:effectLst>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TW" altLang="en-US" smtClean="0">
                <a:latin typeface="標楷體" pitchFamily="65" charset="-120"/>
                <a:ea typeface="標楷體" pitchFamily="65" charset="-120"/>
              </a:rPr>
              <a:t>敏感度分析</a:t>
            </a:r>
            <a:endParaRPr lang="zh-TW" altLang="en-US" dirty="0">
              <a:latin typeface="標楷體" pitchFamily="65" charset="-120"/>
              <a:ea typeface="標楷體" pitchFamily="65" charset="-120"/>
            </a:endParaRPr>
          </a:p>
        </p:txBody>
      </p:sp>
      <p:cxnSp>
        <p:nvCxnSpPr>
          <p:cNvPr id="5" name="直線接點 4"/>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10" name="表格 9"/>
          <p:cNvGraphicFramePr>
            <a:graphicFrameLocks noGrp="1"/>
          </p:cNvGraphicFramePr>
          <p:nvPr/>
        </p:nvGraphicFramePr>
        <p:xfrm>
          <a:off x="683568" y="4725144"/>
          <a:ext cx="7344816" cy="1440160"/>
        </p:xfrm>
        <a:graphic>
          <a:graphicData uri="http://schemas.openxmlformats.org/drawingml/2006/table">
            <a:tbl>
              <a:tblPr/>
              <a:tblGrid>
                <a:gridCol w="1249083"/>
                <a:gridCol w="1014235"/>
                <a:gridCol w="1063269"/>
                <a:gridCol w="1073592"/>
                <a:gridCol w="1001331"/>
                <a:gridCol w="890359"/>
                <a:gridCol w="1052947"/>
              </a:tblGrid>
              <a:tr h="425928">
                <a:tc>
                  <a:txBody>
                    <a:bodyPr/>
                    <a:lstStyle/>
                    <a:p>
                      <a:pPr algn="l" fontAlgn="ctr"/>
                      <a:r>
                        <a:rPr lang="zh-TW" altLang="en-US" sz="1800" b="0" i="0" u="none" strike="noStrike" dirty="0">
                          <a:solidFill>
                            <a:srgbClr val="000000"/>
                          </a:solidFill>
                          <a:latin typeface="細明體"/>
                        </a:rPr>
                        <a:t>期望到期日</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0</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0.01</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0.02</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dirty="0">
                          <a:solidFill>
                            <a:srgbClr val="000000"/>
                          </a:solidFill>
                          <a:latin typeface="Calibri"/>
                        </a:rPr>
                        <a:t>0.03</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0.04</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0.05</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94152">
                <a:tc>
                  <a:txBody>
                    <a:bodyPr/>
                    <a:lstStyle/>
                    <a:p>
                      <a:pPr algn="l" fontAlgn="ctr"/>
                      <a:r>
                        <a:rPr lang="en-US" sz="1800" b="0" i="0" u="none" strike="noStrike" dirty="0">
                          <a:solidFill>
                            <a:srgbClr val="000000"/>
                          </a:solidFill>
                          <a:latin typeface="Calibri"/>
                        </a:rPr>
                        <a:t>block</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4.1664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4.1193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4.0575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dirty="0">
                          <a:solidFill>
                            <a:srgbClr val="000000"/>
                          </a:solidFill>
                          <a:latin typeface="Calibri"/>
                        </a:rPr>
                        <a:t>3.9423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3.8111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dirty="0">
                          <a:solidFill>
                            <a:srgbClr val="000000"/>
                          </a:solidFill>
                          <a:latin typeface="Calibri"/>
                        </a:rPr>
                        <a:t>3.6973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0040">
                <a:tc>
                  <a:txBody>
                    <a:bodyPr/>
                    <a:lstStyle/>
                    <a:p>
                      <a:pPr algn="l" fontAlgn="ctr"/>
                      <a:r>
                        <a:rPr lang="en-US" sz="1800" b="0" i="0" u="none" strike="noStrike">
                          <a:solidFill>
                            <a:srgbClr val="000000"/>
                          </a:solidFill>
                          <a:latin typeface="Calibri"/>
                        </a:rPr>
                        <a:t>monopoly</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4.1061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4.1043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4.0349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3.9300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3.8252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3.7142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0040">
                <a:tc>
                  <a:txBody>
                    <a:bodyPr/>
                    <a:lstStyle/>
                    <a:p>
                      <a:pPr algn="l" fontAlgn="ctr"/>
                      <a:r>
                        <a:rPr lang="en-US" sz="1800" b="0" i="0" u="none" strike="noStrike">
                          <a:solidFill>
                            <a:srgbClr val="000000"/>
                          </a:solidFill>
                          <a:latin typeface="Calibri"/>
                        </a:rPr>
                        <a:t>competitive</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4.1615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4.1752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4.1083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dirty="0">
                          <a:solidFill>
                            <a:srgbClr val="000000"/>
                          </a:solidFill>
                          <a:latin typeface="Calibri"/>
                        </a:rPr>
                        <a:t>3.8936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a:solidFill>
                            <a:srgbClr val="000000"/>
                          </a:solidFill>
                          <a:latin typeface="Calibri"/>
                        </a:rPr>
                        <a:t>3.7803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800" b="0" i="0" u="none" strike="noStrike" dirty="0">
                          <a:solidFill>
                            <a:srgbClr val="000000"/>
                          </a:solidFill>
                          <a:latin typeface="Calibri"/>
                        </a:rPr>
                        <a:t>3.6516 </a:t>
                      </a:r>
                    </a:p>
                  </a:txBody>
                  <a:tcPr marL="6430" marR="6430" marT="6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pic>
        <p:nvPicPr>
          <p:cNvPr id="216067" name="Picture 3"/>
          <p:cNvPicPr>
            <a:picLocks noChangeAspect="1" noChangeArrowheads="1"/>
          </p:cNvPicPr>
          <p:nvPr/>
        </p:nvPicPr>
        <p:blipFill>
          <a:blip r:embed="rId2" cstate="print"/>
          <a:srcRect/>
          <a:stretch>
            <a:fillRect/>
          </a:stretch>
        </p:blipFill>
        <p:spPr bwMode="auto">
          <a:xfrm>
            <a:off x="1475656" y="1268760"/>
            <a:ext cx="5783674" cy="3384376"/>
          </a:xfrm>
          <a:prstGeom prst="rect">
            <a:avLst/>
          </a:prstGeom>
          <a:noFill/>
          <a:ln w="9525">
            <a:noFill/>
            <a:miter lim="800000"/>
            <a:headEnd/>
            <a:tailEnd/>
          </a:ln>
        </p:spPr>
      </p:pic>
    </p:spTree>
    <p:extLst>
      <p:ext uri="{BB962C8B-B14F-4D97-AF65-F5344CB8AC3E}">
        <p14:creationId xmlns="" xmlns:p14="http://schemas.microsoft.com/office/powerpoint/2010/main" val="1494869345"/>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497321" y="121196"/>
            <a:ext cx="3538736" cy="1143000"/>
          </a:xfrm>
          <a:effectLst>
            <a:outerShdw blurRad="50800" dist="38100" dir="2700000" algn="tl" rotWithShape="0">
              <a:prstClr val="black">
                <a:alpha val="40000"/>
              </a:prstClr>
            </a:outerShdw>
          </a:effectLst>
        </p:spPr>
        <p:txBody>
          <a:bodyPr/>
          <a:lstStyle/>
          <a:p>
            <a:r>
              <a:rPr lang="zh-TW" altLang="en-US" dirty="0" smtClean="0">
                <a:latin typeface="標楷體" pitchFamily="65" charset="-120"/>
                <a:ea typeface="標楷體" pitchFamily="65" charset="-120"/>
              </a:rPr>
              <a:t>實證資料選取</a:t>
            </a:r>
            <a:endParaRPr lang="zh-TW" altLang="en-US" dirty="0">
              <a:latin typeface="標楷體" pitchFamily="65" charset="-120"/>
              <a:ea typeface="標楷體" pitchFamily="65" charset="-120"/>
            </a:endParaRPr>
          </a:p>
        </p:txBody>
      </p:sp>
      <p:sp>
        <p:nvSpPr>
          <p:cNvPr id="3" name="內容版面配置區 2"/>
          <p:cNvSpPr>
            <a:spLocks noGrp="1"/>
          </p:cNvSpPr>
          <p:nvPr>
            <p:ph idx="1"/>
          </p:nvPr>
        </p:nvSpPr>
        <p:spPr>
          <a:xfrm>
            <a:off x="457200" y="1268760"/>
            <a:ext cx="8229600" cy="5184576"/>
          </a:xfrm>
        </p:spPr>
        <p:txBody>
          <a:bodyPr>
            <a:normAutofit/>
          </a:bodyPr>
          <a:lstStyle/>
          <a:p>
            <a:r>
              <a:rPr lang="zh-TW" altLang="en-US" sz="2000" dirty="0" smtClean="0">
                <a:latin typeface="標楷體" pitchFamily="65" charset="-120"/>
                <a:ea typeface="標楷體" pitchFamily="65" charset="-120"/>
              </a:rPr>
              <a:t>資料來源</a:t>
            </a:r>
            <a:endParaRPr lang="en-US" altLang="zh-TW" sz="2000" dirty="0" smtClean="0">
              <a:latin typeface="標楷體" pitchFamily="65" charset="-120"/>
              <a:ea typeface="標楷體" pitchFamily="65" charset="-120"/>
            </a:endParaRPr>
          </a:p>
          <a:p>
            <a:pPr lvl="1"/>
            <a:r>
              <a:rPr lang="zh-TW" altLang="en-US" sz="2000" dirty="0" smtClean="0">
                <a:latin typeface="標楷體" pitchFamily="65" charset="-120"/>
                <a:ea typeface="標楷體" pitchFamily="65" charset="-120"/>
              </a:rPr>
              <a:t>目標公司：</a:t>
            </a:r>
            <a:r>
              <a:rPr lang="en-US" altLang="zh-TW" sz="2000" dirty="0" smtClean="0">
                <a:latin typeface="標楷體" pitchFamily="65" charset="-120"/>
                <a:ea typeface="標楷體" pitchFamily="65" charset="-120"/>
              </a:rPr>
              <a:t>NVIDIA</a:t>
            </a:r>
            <a:r>
              <a:rPr lang="zh-TW" altLang="en-US" sz="2000" dirty="0" smtClean="0">
                <a:latin typeface="標楷體" pitchFamily="65" charset="-120"/>
                <a:ea typeface="標楷體" pitchFamily="65" charset="-120"/>
              </a:rPr>
              <a:t> </a:t>
            </a:r>
            <a:r>
              <a:rPr lang="en-US" altLang="zh-TW" sz="2000" dirty="0" smtClean="0">
                <a:latin typeface="標楷體" pitchFamily="65" charset="-120"/>
                <a:ea typeface="標楷體" pitchFamily="65" charset="-120"/>
              </a:rPr>
              <a:t>2000~2007</a:t>
            </a:r>
          </a:p>
          <a:p>
            <a:pPr lvl="1"/>
            <a:r>
              <a:rPr lang="en-US" altLang="zh-TW" sz="2000" dirty="0" smtClean="0">
                <a:latin typeface="標楷體" pitchFamily="65" charset="-120"/>
                <a:ea typeface="標楷體" pitchFamily="65" charset="-120"/>
              </a:rPr>
              <a:t>CB</a:t>
            </a:r>
            <a:r>
              <a:rPr lang="zh-TW" altLang="en-US" sz="2000" dirty="0" smtClean="0">
                <a:latin typeface="標楷體" pitchFamily="65" charset="-120"/>
                <a:ea typeface="標楷體" pitchFamily="65" charset="-120"/>
              </a:rPr>
              <a:t>資料來源：</a:t>
            </a:r>
            <a:r>
              <a:rPr lang="en-US" altLang="zh-TW" sz="2000" dirty="0" smtClean="0">
                <a:latin typeface="標楷體" pitchFamily="65" charset="-120"/>
                <a:ea typeface="標楷體" pitchFamily="65" charset="-120"/>
              </a:rPr>
              <a:t>Bloomberg, SDC</a:t>
            </a:r>
          </a:p>
          <a:p>
            <a:pPr lvl="1"/>
            <a:r>
              <a:rPr lang="zh-TW" altLang="en-US" sz="2000" dirty="0" smtClean="0">
                <a:latin typeface="標楷體" pitchFamily="65" charset="-120"/>
                <a:ea typeface="標楷體" pitchFamily="65" charset="-120"/>
              </a:rPr>
              <a:t>股價、流通在外股數：</a:t>
            </a:r>
            <a:r>
              <a:rPr lang="en-US" altLang="zh-TW" sz="2000" dirty="0" smtClean="0">
                <a:latin typeface="標楷體" pitchFamily="65" charset="-120"/>
                <a:ea typeface="標楷體" pitchFamily="65" charset="-120"/>
              </a:rPr>
              <a:t>CRSP, Yahoo Finance</a:t>
            </a:r>
          </a:p>
          <a:p>
            <a:pPr lvl="2"/>
            <a:r>
              <a:rPr lang="zh-TW" altLang="en-US" sz="2000" dirty="0" smtClean="0">
                <a:latin typeface="標楷體" pitchFamily="65" charset="-120"/>
                <a:ea typeface="標楷體" pitchFamily="65" charset="-120"/>
              </a:rPr>
              <a:t>取發行前一年之股價日資料做計算</a:t>
            </a:r>
            <a:endParaRPr lang="en-US" altLang="zh-TW" sz="2000" dirty="0" smtClean="0">
              <a:latin typeface="標楷體" pitchFamily="65" charset="-120"/>
              <a:ea typeface="標楷體" pitchFamily="65" charset="-120"/>
            </a:endParaRPr>
          </a:p>
          <a:p>
            <a:pPr lvl="2"/>
            <a:r>
              <a:rPr lang="zh-TW" altLang="en-US" sz="2000" dirty="0" smtClean="0">
                <a:latin typeface="標楷體" pitchFamily="65" charset="-120"/>
                <a:ea typeface="標楷體" pitchFamily="65" charset="-120"/>
              </a:rPr>
              <a:t>採用調整後股價</a:t>
            </a:r>
            <a:r>
              <a:rPr lang="en-US" altLang="zh-TW" sz="2000" dirty="0" smtClean="0">
                <a:latin typeface="標楷體" pitchFamily="65" charset="-120"/>
                <a:ea typeface="標楷體" pitchFamily="65" charset="-120"/>
              </a:rPr>
              <a:t/>
            </a:r>
            <a:br>
              <a:rPr lang="en-US" altLang="zh-TW" sz="2000" dirty="0" smtClean="0">
                <a:latin typeface="標楷體" pitchFamily="65" charset="-120"/>
                <a:ea typeface="標楷體" pitchFamily="65" charset="-120"/>
              </a:rPr>
            </a:br>
            <a:r>
              <a:rPr lang="en-US" altLang="zh-TW" sz="2000" dirty="0" smtClean="0">
                <a:latin typeface="標楷體" pitchFamily="65" charset="-120"/>
                <a:ea typeface="標楷體" pitchFamily="65" charset="-120"/>
              </a:rPr>
              <a:t>(CB</a:t>
            </a:r>
            <a:r>
              <a:rPr lang="zh-TW" altLang="en-US" sz="2000" dirty="0" smtClean="0">
                <a:latin typeface="標楷體" pitchFamily="65" charset="-120"/>
                <a:ea typeface="標楷體" pitchFamily="65" charset="-120"/>
              </a:rPr>
              <a:t>發行通常對於股票分割以及股票股利存在反稀釋條款</a:t>
            </a:r>
            <a:r>
              <a:rPr lang="en-US" altLang="zh-TW" sz="2000" dirty="0" smtClean="0">
                <a:latin typeface="標楷體" pitchFamily="65" charset="-120"/>
                <a:ea typeface="標楷體" pitchFamily="65" charset="-120"/>
              </a:rPr>
              <a:t>)</a:t>
            </a:r>
          </a:p>
          <a:p>
            <a:pPr lvl="1"/>
            <a:r>
              <a:rPr lang="zh-TW" altLang="en-US" sz="2000" dirty="0" smtClean="0">
                <a:latin typeface="標楷體" pitchFamily="65" charset="-120"/>
                <a:ea typeface="標楷體" pitchFamily="65" charset="-120"/>
              </a:rPr>
              <a:t>無風險利率：</a:t>
            </a:r>
            <a:r>
              <a:rPr lang="en-US" altLang="zh-TW" sz="2000" dirty="0" smtClean="0">
                <a:latin typeface="標楷體" pitchFamily="65" charset="-120"/>
                <a:ea typeface="標楷體" pitchFamily="65" charset="-120"/>
              </a:rPr>
              <a:t>3-month T-bill rate</a:t>
            </a:r>
          </a:p>
          <a:p>
            <a:pPr lvl="1"/>
            <a:r>
              <a:rPr lang="zh-TW" altLang="en-US" sz="2000" dirty="0" smtClean="0">
                <a:latin typeface="標楷體" pitchFamily="65" charset="-120"/>
                <a:ea typeface="標楷體" pitchFamily="65" charset="-120"/>
              </a:rPr>
              <a:t>稅率、普通債數量估計：公司財務報表</a:t>
            </a:r>
            <a:r>
              <a:rPr lang="en-US" altLang="zh-TW" sz="2000" dirty="0" err="1" smtClean="0">
                <a:latin typeface="標楷體" pitchFamily="65" charset="-120"/>
                <a:ea typeface="標楷體" pitchFamily="65" charset="-120"/>
              </a:rPr>
              <a:t>Compustat</a:t>
            </a:r>
            <a:endParaRPr lang="en-US" altLang="zh-TW" sz="2000" dirty="0" smtClean="0">
              <a:latin typeface="標楷體" pitchFamily="65" charset="-120"/>
              <a:ea typeface="標楷體" pitchFamily="65" charset="-120"/>
            </a:endParaRPr>
          </a:p>
        </p:txBody>
      </p:sp>
      <p:cxnSp>
        <p:nvCxnSpPr>
          <p:cNvPr id="4" name="直線接點 3"/>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3864578916"/>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1497321" y="121196"/>
            <a:ext cx="3538736" cy="1143000"/>
          </a:xfrm>
          <a:effectLst>
            <a:outerShdw blurRad="50800" dist="38100" dir="2700000" algn="tl" rotWithShape="0">
              <a:prstClr val="black">
                <a:alpha val="40000"/>
              </a:prstClr>
            </a:outerShdw>
          </a:effectLst>
        </p:spPr>
        <p:txBody>
          <a:bodyPr/>
          <a:lstStyle/>
          <a:p>
            <a:r>
              <a:rPr lang="zh-TW" altLang="en-US" dirty="0" smtClean="0">
                <a:latin typeface="標楷體" pitchFamily="65" charset="-120"/>
                <a:ea typeface="標楷體" pitchFamily="65" charset="-120"/>
              </a:rPr>
              <a:t>實證資料選取</a:t>
            </a:r>
            <a:endParaRPr lang="zh-TW" altLang="en-US" dirty="0">
              <a:latin typeface="標楷體" pitchFamily="65" charset="-120"/>
              <a:ea typeface="標楷體" pitchFamily="65" charset="-120"/>
            </a:endParaRPr>
          </a:p>
        </p:txBody>
      </p:sp>
      <p:cxnSp>
        <p:nvCxnSpPr>
          <p:cNvPr id="6" name="直線接點 5"/>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文字方塊 7"/>
          <p:cNvSpPr txBox="1"/>
          <p:nvPr/>
        </p:nvSpPr>
        <p:spPr>
          <a:xfrm>
            <a:off x="5292080" y="404664"/>
            <a:ext cx="1728192" cy="507831"/>
          </a:xfrm>
          <a:prstGeom prst="rect">
            <a:avLst/>
          </a:prstGeom>
          <a:solidFill>
            <a:schemeClr val="bg1"/>
          </a:solidFill>
        </p:spPr>
        <p:txBody>
          <a:bodyPr wrap="square" rtlCol="0">
            <a:spAutoFit/>
          </a:bodyPr>
          <a:lstStyle/>
          <a:p>
            <a:endParaRPr lang="zh-TW" altLang="en-US" sz="2700" dirty="0">
              <a:latin typeface="標楷體" pitchFamily="65" charset="-120"/>
              <a:ea typeface="標楷體" pitchFamily="65" charset="-120"/>
            </a:endParaRPr>
          </a:p>
        </p:txBody>
      </p:sp>
      <p:sp>
        <p:nvSpPr>
          <p:cNvPr id="11" name="內容版面配置區 10"/>
          <p:cNvSpPr>
            <a:spLocks noGrp="1"/>
          </p:cNvSpPr>
          <p:nvPr>
            <p:ph idx="1"/>
          </p:nvPr>
        </p:nvSpPr>
        <p:spPr>
          <a:xfrm>
            <a:off x="539552" y="1268760"/>
            <a:ext cx="7488832" cy="5328592"/>
          </a:xfrm>
        </p:spPr>
        <p:txBody>
          <a:bodyPr/>
          <a:lstStyle/>
          <a:p>
            <a:r>
              <a:rPr lang="zh-TW" altLang="en-US" sz="2800" dirty="0" smtClean="0">
                <a:latin typeface="標楷體" pitchFamily="65" charset="-120"/>
                <a:ea typeface="標楷體" pitchFamily="65" charset="-120"/>
              </a:rPr>
              <a:t>代入資料</a:t>
            </a:r>
            <a:endParaRPr lang="en-US" altLang="zh-TW" sz="2800" dirty="0" smtClean="0">
              <a:latin typeface="標楷體" pitchFamily="65" charset="-120"/>
              <a:ea typeface="標楷體" pitchFamily="65" charset="-120"/>
            </a:endParaRPr>
          </a:p>
          <a:p>
            <a:pPr lvl="1"/>
            <a:r>
              <a:rPr lang="zh-TW" altLang="en-US" sz="2000" dirty="0" smtClean="0">
                <a:latin typeface="標楷體" pitchFamily="65" charset="-120"/>
                <a:ea typeface="標楷體" pitchFamily="65" charset="-120"/>
              </a:rPr>
              <a:t>債務面額：</a:t>
            </a:r>
            <a:r>
              <a:rPr lang="en-US" altLang="zh-TW" sz="2000" dirty="0" smtClean="0">
                <a:latin typeface="標楷體" pitchFamily="65" charset="-120"/>
                <a:ea typeface="標楷體" pitchFamily="65" charset="-120"/>
              </a:rPr>
              <a:t>SB=100</a:t>
            </a:r>
            <a:r>
              <a:rPr lang="zh-TW" altLang="en-US" sz="2000" dirty="0" smtClean="0">
                <a:latin typeface="標楷體" pitchFamily="65" charset="-120"/>
                <a:ea typeface="標楷體" pitchFamily="65" charset="-120"/>
              </a:rPr>
              <a:t> </a:t>
            </a:r>
            <a:r>
              <a:rPr lang="en-US" altLang="zh-TW" sz="2000" dirty="0" smtClean="0">
                <a:latin typeface="標楷體" pitchFamily="65" charset="-120"/>
                <a:ea typeface="標楷體" pitchFamily="65" charset="-120"/>
              </a:rPr>
              <a:t>CB=100</a:t>
            </a:r>
          </a:p>
          <a:p>
            <a:pPr lvl="1"/>
            <a:r>
              <a:rPr lang="zh-TW" altLang="en-US" sz="2000" dirty="0" smtClean="0">
                <a:latin typeface="標楷體" pitchFamily="65" charset="-120"/>
                <a:ea typeface="標楷體" pitchFamily="65" charset="-120"/>
              </a:rPr>
              <a:t>發布當日調整後收盤價 </a:t>
            </a:r>
            <a:r>
              <a:rPr lang="en-US" altLang="zh-TW" sz="2000" dirty="0" smtClean="0">
                <a:latin typeface="標楷體" pitchFamily="65" charset="-120"/>
                <a:ea typeface="標楷體" pitchFamily="65" charset="-120"/>
              </a:rPr>
              <a:t>S=12.46</a:t>
            </a:r>
          </a:p>
          <a:p>
            <a:pPr lvl="1"/>
            <a:r>
              <a:rPr lang="zh-TW" altLang="en-US" sz="2000" dirty="0" smtClean="0">
                <a:latin typeface="標楷體" pitchFamily="65" charset="-120"/>
                <a:ea typeface="標楷體" pitchFamily="65" charset="-120"/>
              </a:rPr>
              <a:t>年化股價波動度</a:t>
            </a:r>
            <a:endParaRPr lang="en-US" altLang="zh-TW" sz="2000" dirty="0" smtClean="0">
              <a:latin typeface="標楷體" pitchFamily="65" charset="-120"/>
              <a:ea typeface="標楷體" pitchFamily="65" charset="-120"/>
            </a:endParaRPr>
          </a:p>
          <a:p>
            <a:pPr lvl="1"/>
            <a:r>
              <a:rPr lang="zh-TW" altLang="en-US" sz="2000" dirty="0" smtClean="0">
                <a:latin typeface="標楷體" pitchFamily="65" charset="-120"/>
                <a:ea typeface="標楷體" pitchFamily="65" charset="-120"/>
              </a:rPr>
              <a:t>流通在外股數</a:t>
            </a:r>
            <a:endParaRPr lang="en-US" altLang="zh-TW" sz="2000" dirty="0" smtClean="0">
              <a:latin typeface="標楷體" pitchFamily="65" charset="-120"/>
              <a:ea typeface="標楷體" pitchFamily="65" charset="-120"/>
            </a:endParaRPr>
          </a:p>
          <a:p>
            <a:pPr lvl="1"/>
            <a:r>
              <a:rPr lang="en-US" altLang="zh-TW" sz="2000" dirty="0" smtClean="0">
                <a:latin typeface="標楷體" pitchFamily="65" charset="-120"/>
                <a:ea typeface="標楷體" pitchFamily="65" charset="-120"/>
              </a:rPr>
              <a:t>2000</a:t>
            </a:r>
            <a:r>
              <a:rPr lang="zh-TW" altLang="en-US" sz="2000" dirty="0" smtClean="0">
                <a:latin typeface="標楷體" pitchFamily="65" charset="-120"/>
                <a:ea typeface="標楷體" pitchFamily="65" charset="-120"/>
              </a:rPr>
              <a:t>年年度財務總負債扣除</a:t>
            </a:r>
            <a:r>
              <a:rPr lang="en-US" altLang="zh-TW" sz="2000" dirty="0" smtClean="0">
                <a:latin typeface="標楷體" pitchFamily="65" charset="-120"/>
                <a:ea typeface="標楷體" pitchFamily="65" charset="-120"/>
              </a:rPr>
              <a:t>CB</a:t>
            </a:r>
            <a:r>
              <a:rPr lang="zh-TW" altLang="en-US" sz="2000" dirty="0" smtClean="0">
                <a:latin typeface="標楷體" pitchFamily="65" charset="-120"/>
                <a:ea typeface="標楷體" pitchFamily="65" charset="-120"/>
              </a:rPr>
              <a:t>後除以面額作為普通債張數，</a:t>
            </a:r>
            <a:endParaRPr lang="en-US" altLang="zh-TW" sz="2000" dirty="0" smtClean="0">
              <a:latin typeface="標楷體" pitchFamily="65" charset="-120"/>
              <a:ea typeface="標楷體" pitchFamily="65" charset="-120"/>
            </a:endParaRPr>
          </a:p>
          <a:p>
            <a:pPr lvl="1"/>
            <a:r>
              <a:rPr lang="zh-TW" altLang="en-US" sz="2000" dirty="0" smtClean="0">
                <a:latin typeface="標楷體" pitchFamily="65" charset="-120"/>
                <a:ea typeface="標楷體" pitchFamily="65" charset="-120"/>
              </a:rPr>
              <a:t>            ，債息估計為</a:t>
            </a:r>
            <a:r>
              <a:rPr lang="en-US" altLang="zh-TW" sz="2000" dirty="0" smtClean="0">
                <a:latin typeface="標楷體" pitchFamily="65" charset="-120"/>
                <a:ea typeface="標楷體" pitchFamily="65" charset="-120"/>
              </a:rPr>
              <a:t>0.06</a:t>
            </a:r>
          </a:p>
          <a:p>
            <a:pPr lvl="1"/>
            <a:r>
              <a:rPr lang="zh-TW" altLang="en-US" sz="2000" dirty="0" smtClean="0">
                <a:latin typeface="標楷體" pitchFamily="65" charset="-120"/>
                <a:ea typeface="標楷體" pitchFamily="65" charset="-120"/>
              </a:rPr>
              <a:t>可轉債發行張數：           ，債息為</a:t>
            </a:r>
            <a:r>
              <a:rPr lang="en-US" altLang="zh-TW" sz="2000" dirty="0" smtClean="0">
                <a:latin typeface="標楷體" pitchFamily="65" charset="-120"/>
                <a:ea typeface="標楷體" pitchFamily="65" charset="-120"/>
              </a:rPr>
              <a:t>0.0475</a:t>
            </a:r>
          </a:p>
          <a:p>
            <a:pPr lvl="1"/>
            <a:r>
              <a:rPr lang="zh-TW" altLang="en-US" sz="2000" dirty="0" smtClean="0">
                <a:latin typeface="標楷體" pitchFamily="65" charset="-120"/>
                <a:ea typeface="標楷體" pitchFamily="65" charset="-120"/>
              </a:rPr>
              <a:t>轉換比例</a:t>
            </a:r>
            <a:endParaRPr lang="en-US" altLang="zh-TW" sz="2000" dirty="0" smtClean="0">
              <a:latin typeface="標楷體" pitchFamily="65" charset="-120"/>
              <a:ea typeface="標楷體" pitchFamily="65" charset="-120"/>
            </a:endParaRPr>
          </a:p>
          <a:p>
            <a:pPr lvl="1"/>
            <a:r>
              <a:rPr lang="zh-TW" altLang="en-US" sz="2000" dirty="0" smtClean="0">
                <a:latin typeface="標楷體" pitchFamily="65" charset="-120"/>
                <a:ea typeface="標楷體" pitchFamily="65" charset="-120"/>
              </a:rPr>
              <a:t>稅率估計</a:t>
            </a:r>
            <a:r>
              <a:rPr lang="en-US" altLang="zh-TW" sz="2000" dirty="0" smtClean="0">
                <a:latin typeface="標楷體" pitchFamily="65" charset="-120"/>
                <a:ea typeface="標楷體" pitchFamily="65" charset="-120"/>
              </a:rPr>
              <a:t>2000</a:t>
            </a:r>
            <a:r>
              <a:rPr lang="zh-TW" altLang="en-US" sz="2000" dirty="0" smtClean="0">
                <a:latin typeface="標楷體" pitchFamily="65" charset="-120"/>
                <a:ea typeface="標楷體" pitchFamily="65" charset="-120"/>
              </a:rPr>
              <a:t>年損益表之稅額除以稅前收入，</a:t>
            </a:r>
            <a:r>
              <a:rPr lang="en-US" altLang="zh-TW" sz="2000" dirty="0" err="1" smtClean="0">
                <a:latin typeface="標楷體" pitchFamily="65" charset="-120"/>
                <a:ea typeface="標楷體" pitchFamily="65" charset="-120"/>
              </a:rPr>
              <a:t>taxrate</a:t>
            </a:r>
            <a:r>
              <a:rPr lang="en-US" altLang="zh-TW" sz="2000" dirty="0" smtClean="0">
                <a:latin typeface="標楷體" pitchFamily="65" charset="-120"/>
                <a:ea typeface="標楷體" pitchFamily="65" charset="-120"/>
              </a:rPr>
              <a:t>=0.32168929</a:t>
            </a:r>
          </a:p>
          <a:p>
            <a:pPr lvl="1"/>
            <a:r>
              <a:rPr lang="zh-TW" altLang="en-US" sz="2000" dirty="0" smtClean="0">
                <a:latin typeface="標楷體" pitchFamily="65" charset="-120"/>
                <a:ea typeface="標楷體" pitchFamily="65" charset="-120"/>
              </a:rPr>
              <a:t>無風險利率</a:t>
            </a:r>
          </a:p>
          <a:p>
            <a:endParaRPr lang="zh-TW" altLang="en-US" dirty="0"/>
          </a:p>
        </p:txBody>
      </p:sp>
      <p:graphicFrame>
        <p:nvGraphicFramePr>
          <p:cNvPr id="187393" name="Object 1"/>
          <p:cNvGraphicFramePr>
            <a:graphicFrameLocks noChangeAspect="1"/>
          </p:cNvGraphicFramePr>
          <p:nvPr/>
        </p:nvGraphicFramePr>
        <p:xfrm>
          <a:off x="1403648" y="3632201"/>
          <a:ext cx="1512167" cy="372863"/>
        </p:xfrm>
        <a:graphic>
          <a:graphicData uri="http://schemas.openxmlformats.org/presentationml/2006/ole">
            <p:oleObj spid="_x0000_s187429" name="Equation" r:id="rId3" imgW="927100" imgH="228600" progId="Equation.DSMT4">
              <p:embed/>
            </p:oleObj>
          </a:graphicData>
        </a:graphic>
      </p:graphicFrame>
      <p:graphicFrame>
        <p:nvGraphicFramePr>
          <p:cNvPr id="187394" name="Object 2"/>
          <p:cNvGraphicFramePr>
            <a:graphicFrameLocks noChangeAspect="1"/>
          </p:cNvGraphicFramePr>
          <p:nvPr/>
        </p:nvGraphicFramePr>
        <p:xfrm>
          <a:off x="3347864" y="4005064"/>
          <a:ext cx="1540170" cy="360040"/>
        </p:xfrm>
        <a:graphic>
          <a:graphicData uri="http://schemas.openxmlformats.org/presentationml/2006/ole">
            <p:oleObj spid="_x0000_s187430" name="Equation" r:id="rId4" imgW="977900" imgH="228600" progId="Equation.DSMT4">
              <p:embed/>
            </p:oleObj>
          </a:graphicData>
        </a:graphic>
      </p:graphicFrame>
      <p:graphicFrame>
        <p:nvGraphicFramePr>
          <p:cNvPr id="187395" name="Object 3"/>
          <p:cNvGraphicFramePr>
            <a:graphicFrameLocks noChangeAspect="1"/>
          </p:cNvGraphicFramePr>
          <p:nvPr/>
        </p:nvGraphicFramePr>
        <p:xfrm>
          <a:off x="3270453" y="2545559"/>
          <a:ext cx="1301547" cy="349669"/>
        </p:xfrm>
        <a:graphic>
          <a:graphicData uri="http://schemas.openxmlformats.org/presentationml/2006/ole">
            <p:oleObj spid="_x0000_s187431" name="Equation" r:id="rId5" imgW="850900" imgH="228600" progId="Equation.DSMT4">
              <p:embed/>
            </p:oleObj>
          </a:graphicData>
        </a:graphic>
      </p:graphicFrame>
      <p:graphicFrame>
        <p:nvGraphicFramePr>
          <p:cNvPr id="187396" name="Object 4"/>
          <p:cNvGraphicFramePr>
            <a:graphicFrameLocks noChangeAspect="1"/>
          </p:cNvGraphicFramePr>
          <p:nvPr/>
        </p:nvGraphicFramePr>
        <p:xfrm>
          <a:off x="2986613" y="2907527"/>
          <a:ext cx="1153339" cy="377457"/>
        </p:xfrm>
        <a:graphic>
          <a:graphicData uri="http://schemas.openxmlformats.org/presentationml/2006/ole">
            <p:oleObj spid="_x0000_s187432" name="Equation" r:id="rId6" imgW="698500" imgH="228600" progId="Equation.DSMT4">
              <p:embed/>
            </p:oleObj>
          </a:graphicData>
        </a:graphic>
      </p:graphicFrame>
      <p:graphicFrame>
        <p:nvGraphicFramePr>
          <p:cNvPr id="187397" name="Object 5"/>
          <p:cNvGraphicFramePr>
            <a:graphicFrameLocks noChangeAspect="1"/>
          </p:cNvGraphicFramePr>
          <p:nvPr/>
        </p:nvGraphicFramePr>
        <p:xfrm>
          <a:off x="2483768" y="4365104"/>
          <a:ext cx="1224443" cy="321166"/>
        </p:xfrm>
        <a:graphic>
          <a:graphicData uri="http://schemas.openxmlformats.org/presentationml/2006/ole">
            <p:oleObj spid="_x0000_s187433" name="Equation" r:id="rId7" imgW="774364" imgH="203112" progId="Equation.DSMT4">
              <p:embed/>
            </p:oleObj>
          </a:graphicData>
        </a:graphic>
      </p:graphicFrame>
      <p:graphicFrame>
        <p:nvGraphicFramePr>
          <p:cNvPr id="187398" name="Object 6"/>
          <p:cNvGraphicFramePr>
            <a:graphicFrameLocks noChangeAspect="1"/>
          </p:cNvGraphicFramePr>
          <p:nvPr/>
        </p:nvGraphicFramePr>
        <p:xfrm>
          <a:off x="2699792" y="5373215"/>
          <a:ext cx="1152128" cy="377421"/>
        </p:xfrm>
        <a:graphic>
          <a:graphicData uri="http://schemas.openxmlformats.org/presentationml/2006/ole">
            <p:oleObj spid="_x0000_s187434" name="Equation" r:id="rId8" imgW="736600" imgH="241300" progId="Equation.DSMT4">
              <p:embed/>
            </p:oleObj>
          </a:graphicData>
        </a:graphic>
      </p:graphicFrame>
    </p:spTree>
    <p:extLst>
      <p:ext uri="{BB962C8B-B14F-4D97-AF65-F5344CB8AC3E}">
        <p14:creationId xmlns="" xmlns:p14="http://schemas.microsoft.com/office/powerpoint/2010/main" val="25255844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normAutofit/>
          </a:bodyPr>
          <a:lstStyle/>
          <a:p>
            <a:r>
              <a:rPr lang="zh-TW" altLang="en-US" dirty="0" smtClean="0">
                <a:latin typeface="標楷體" pitchFamily="65" charset="-120"/>
                <a:ea typeface="標楷體" pitchFamily="65" charset="-120"/>
              </a:rPr>
              <a:t>公司的股利發放政策可能受許多因素影響，包括：</a:t>
            </a:r>
            <a:endParaRPr lang="en-US" altLang="zh-TW" dirty="0" smtClean="0">
              <a:latin typeface="標楷體" pitchFamily="65" charset="-120"/>
              <a:ea typeface="標楷體" pitchFamily="65" charset="-120"/>
            </a:endParaRPr>
          </a:p>
          <a:p>
            <a:pPr lvl="1"/>
            <a:r>
              <a:rPr lang="zh-TW" altLang="en-US" dirty="0" smtClean="0">
                <a:latin typeface="標楷體" pitchFamily="65" charset="-120"/>
                <a:ea typeface="標楷體" pitchFamily="65" charset="-120"/>
              </a:rPr>
              <a:t>公司是否有獲利，存在保留盈餘</a:t>
            </a:r>
          </a:p>
          <a:p>
            <a:pPr lvl="1"/>
            <a:r>
              <a:rPr lang="zh-TW" altLang="en-US" dirty="0" smtClean="0">
                <a:latin typeface="標楷體" pitchFamily="65" charset="-120"/>
                <a:ea typeface="標楷體" pitchFamily="65" charset="-120"/>
              </a:rPr>
              <a:t>公司是否具有投資計畫</a:t>
            </a:r>
            <a:endParaRPr lang="en-US" altLang="zh-TW" dirty="0" smtClean="0">
              <a:latin typeface="標楷體" pitchFamily="65" charset="-120"/>
              <a:ea typeface="標楷體" pitchFamily="65" charset="-120"/>
            </a:endParaRPr>
          </a:p>
          <a:p>
            <a:r>
              <a:rPr lang="zh-TW" altLang="en-US" dirty="0" smtClean="0">
                <a:latin typeface="標楷體" pitchFamily="65" charset="-120"/>
                <a:ea typeface="標楷體" pitchFamily="65" charset="-120"/>
              </a:rPr>
              <a:t>由於這些因素很難被預測或是推算，所以我們試著修改並使用其他現有已存在的模型，來呈現股利的發放。</a:t>
            </a:r>
            <a:endParaRPr lang="en-US" altLang="zh-TW" dirty="0" smtClean="0">
              <a:latin typeface="標楷體" pitchFamily="65" charset="-120"/>
              <a:ea typeface="標楷體" pitchFamily="65" charset="-120"/>
            </a:endParaRPr>
          </a:p>
          <a:p>
            <a:pPr lvl="1">
              <a:buNone/>
            </a:pPr>
            <a:endParaRPr lang="en-US" altLang="zh-TW" dirty="0" smtClean="0">
              <a:latin typeface="標楷體" pitchFamily="65" charset="-120"/>
              <a:ea typeface="標楷體" pitchFamily="65" charset="-120"/>
            </a:endParaRPr>
          </a:p>
        </p:txBody>
      </p:sp>
      <p:sp>
        <p:nvSpPr>
          <p:cNvPr id="9" name="標題 1"/>
          <p:cNvSpPr txBox="1">
            <a:spLocks/>
          </p:cNvSpPr>
          <p:nvPr/>
        </p:nvSpPr>
        <p:spPr>
          <a:xfrm>
            <a:off x="1475656" y="193204"/>
            <a:ext cx="2746648" cy="1003548"/>
          </a:xfrm>
          <a:prstGeom prst="rect">
            <a:avLst/>
          </a:prstGeom>
          <a:effectLst>
            <a:outerShdw blurRad="50800" dist="38100" dir="2700000" algn="tl" rotWithShape="0">
              <a:prstClr val="black">
                <a:alpha val="40000"/>
              </a:prstClr>
            </a:outerShdw>
          </a:effectLst>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TW" altLang="en-US" dirty="0" smtClean="0">
                <a:latin typeface="標楷體" pitchFamily="65" charset="-120"/>
                <a:ea typeface="標楷體" pitchFamily="65" charset="-120"/>
              </a:rPr>
              <a:t>研究動機</a:t>
            </a:r>
            <a:endParaRPr lang="zh-TW" altLang="en-US" dirty="0">
              <a:latin typeface="標楷體" pitchFamily="65" charset="-120"/>
              <a:ea typeface="標楷體" pitchFamily="65" charset="-120"/>
            </a:endParaRPr>
          </a:p>
        </p:txBody>
      </p:sp>
      <p:cxnSp>
        <p:nvCxnSpPr>
          <p:cNvPr id="10" name="直線接點 9"/>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2676644860"/>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497321" y="260648"/>
            <a:ext cx="2530624" cy="864096"/>
          </a:xfrm>
          <a:effectLst>
            <a:outerShdw blurRad="50800" dist="38100" dir="2700000" algn="tl" rotWithShape="0">
              <a:prstClr val="black">
                <a:alpha val="40000"/>
              </a:prstClr>
            </a:outerShdw>
          </a:effectLst>
        </p:spPr>
        <p:txBody>
          <a:bodyPr/>
          <a:lstStyle/>
          <a:p>
            <a:r>
              <a:rPr lang="zh-TW" altLang="en-US" dirty="0">
                <a:latin typeface="標楷體" pitchFamily="65" charset="-120"/>
                <a:ea typeface="標楷體" pitchFamily="65" charset="-120"/>
              </a:rPr>
              <a:t>資料結果</a:t>
            </a:r>
          </a:p>
        </p:txBody>
      </p:sp>
      <p:graphicFrame>
        <p:nvGraphicFramePr>
          <p:cNvPr id="8" name="內容版面配置區 7"/>
          <p:cNvGraphicFramePr>
            <a:graphicFrameLocks noGrp="1"/>
          </p:cNvGraphicFramePr>
          <p:nvPr>
            <p:ph idx="1"/>
            <p:extLst>
              <p:ext uri="{D42A27DB-BD31-4B8C-83A1-F6EECF244321}">
                <p14:modId xmlns="" xmlns:p14="http://schemas.microsoft.com/office/powerpoint/2010/main" val="1051222055"/>
              </p:ext>
            </p:extLst>
          </p:nvPr>
        </p:nvGraphicFramePr>
        <p:xfrm>
          <a:off x="1065272" y="1628800"/>
          <a:ext cx="6891103" cy="3160352"/>
        </p:xfrm>
        <a:graphic>
          <a:graphicData uri="http://schemas.openxmlformats.org/drawingml/2006/table">
            <a:tbl>
              <a:tblPr firstRow="1" firstCol="1" bandRow="1"/>
              <a:tblGrid>
                <a:gridCol w="2181836"/>
                <a:gridCol w="1569467"/>
                <a:gridCol w="1569467"/>
                <a:gridCol w="1570333"/>
              </a:tblGrid>
              <a:tr h="704078">
                <a:tc>
                  <a:txBody>
                    <a:bodyPr/>
                    <a:lstStyle/>
                    <a:p>
                      <a:pPr algn="ctr">
                        <a:spcAft>
                          <a:spcPts val="0"/>
                        </a:spcAft>
                      </a:pPr>
                      <a:r>
                        <a:rPr lang="en-US" sz="1800" kern="100" dirty="0">
                          <a:effectLst/>
                          <a:latin typeface="Times New Roman"/>
                          <a:ea typeface="標楷體"/>
                          <a:cs typeface="新細明體"/>
                        </a:rPr>
                        <a:t>Minimize CB Value</a:t>
                      </a:r>
                      <a:endParaRPr lang="zh-TW" sz="1800" kern="100" dirty="0">
                        <a:effectLst/>
                        <a:latin typeface="新細明體"/>
                        <a:cs typeface="新細明體"/>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1800" kern="100">
                          <a:effectLst/>
                          <a:latin typeface="Times New Roman"/>
                          <a:ea typeface="標楷體"/>
                          <a:cs typeface="Times New Roman"/>
                        </a:rPr>
                        <a:t>獨佔</a:t>
                      </a:r>
                      <a:endParaRPr lang="zh-TW" sz="1800" kern="100">
                        <a:effectLst/>
                        <a:latin typeface="新細明體"/>
                        <a:cs typeface="新細明體"/>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1800" kern="100">
                          <a:effectLst/>
                          <a:latin typeface="Times New Roman"/>
                          <a:ea typeface="標楷體"/>
                          <a:cs typeface="Times New Roman"/>
                        </a:rPr>
                        <a:t>塊狀履約</a:t>
                      </a:r>
                      <a:endParaRPr lang="zh-TW" sz="1800" kern="100">
                        <a:effectLst/>
                        <a:latin typeface="新細明體"/>
                        <a:cs typeface="新細明體"/>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1800" kern="100">
                          <a:effectLst/>
                          <a:latin typeface="Times New Roman"/>
                          <a:ea typeface="標楷體"/>
                          <a:cs typeface="Times New Roman"/>
                        </a:rPr>
                        <a:t>完全競爭</a:t>
                      </a:r>
                      <a:endParaRPr lang="zh-TW" sz="1800" kern="100">
                        <a:effectLst/>
                        <a:latin typeface="新細明體"/>
                        <a:cs typeface="新細明體"/>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92066">
                <a:tc>
                  <a:txBody>
                    <a:bodyPr/>
                    <a:lstStyle/>
                    <a:p>
                      <a:pPr algn="ctr">
                        <a:spcAft>
                          <a:spcPts val="0"/>
                        </a:spcAft>
                      </a:pPr>
                      <a:r>
                        <a:rPr lang="zh-TW" sz="1800" kern="100" dirty="0">
                          <a:effectLst/>
                          <a:latin typeface="Times New Roman"/>
                          <a:ea typeface="標楷體"/>
                          <a:cs typeface="Times New Roman"/>
                        </a:rPr>
                        <a:t>可轉換公司債價值</a:t>
                      </a:r>
                      <a:endParaRPr lang="zh-TW" sz="1800" kern="100" dirty="0">
                        <a:effectLst/>
                        <a:latin typeface="新細明體"/>
                        <a:cs typeface="新細明體"/>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kern="100" dirty="0">
                          <a:solidFill>
                            <a:srgbClr val="FF0000"/>
                          </a:solidFill>
                          <a:effectLst/>
                          <a:latin typeface="Times New Roman"/>
                          <a:ea typeface="標楷體"/>
                          <a:cs typeface="新細明體"/>
                        </a:rPr>
                        <a:t>92.120832</a:t>
                      </a:r>
                      <a:endParaRPr lang="zh-TW" sz="1800" kern="100" dirty="0">
                        <a:solidFill>
                          <a:srgbClr val="FF0000"/>
                        </a:solidFill>
                        <a:effectLst/>
                        <a:latin typeface="新細明體"/>
                        <a:cs typeface="新細明體"/>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kern="100" dirty="0">
                          <a:effectLst/>
                          <a:latin typeface="Times New Roman"/>
                          <a:ea typeface="標楷體"/>
                          <a:cs typeface="新細明體"/>
                        </a:rPr>
                        <a:t>92.119922</a:t>
                      </a:r>
                      <a:endParaRPr lang="zh-TW" sz="1800" kern="100" dirty="0">
                        <a:effectLst/>
                        <a:latin typeface="新細明體"/>
                        <a:cs typeface="新細明體"/>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kern="100">
                          <a:effectLst/>
                          <a:latin typeface="Times New Roman"/>
                          <a:ea typeface="標楷體"/>
                          <a:cs typeface="新細明體"/>
                        </a:rPr>
                        <a:t>92.110465</a:t>
                      </a:r>
                      <a:endParaRPr lang="zh-TW" sz="1800" kern="100">
                        <a:effectLst/>
                        <a:latin typeface="新細明體"/>
                        <a:cs typeface="新細明體"/>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8068">
                <a:tc>
                  <a:txBody>
                    <a:bodyPr/>
                    <a:lstStyle/>
                    <a:p>
                      <a:pPr algn="ctr">
                        <a:spcAft>
                          <a:spcPts val="0"/>
                        </a:spcAft>
                      </a:pPr>
                      <a:r>
                        <a:rPr lang="zh-TW" sz="1800" kern="100">
                          <a:effectLst/>
                          <a:latin typeface="Times New Roman"/>
                          <a:ea typeface="標楷體"/>
                          <a:cs typeface="Times New Roman"/>
                        </a:rPr>
                        <a:t>平均存活年限</a:t>
                      </a:r>
                      <a:r>
                        <a:rPr lang="en-US" sz="1800" kern="100">
                          <a:effectLst/>
                          <a:latin typeface="Times New Roman"/>
                          <a:ea typeface="標楷體"/>
                          <a:cs typeface="新細明體"/>
                        </a:rPr>
                        <a:t>(</a:t>
                      </a:r>
                      <a:r>
                        <a:rPr lang="zh-TW" sz="1800" kern="100">
                          <a:effectLst/>
                          <a:latin typeface="Times New Roman"/>
                          <a:ea typeface="標楷體"/>
                          <a:cs typeface="Times New Roman"/>
                        </a:rPr>
                        <a:t>年</a:t>
                      </a:r>
                      <a:r>
                        <a:rPr lang="en-US" sz="1800" kern="100">
                          <a:effectLst/>
                          <a:latin typeface="Times New Roman"/>
                          <a:ea typeface="標楷體"/>
                          <a:cs typeface="新細明體"/>
                        </a:rPr>
                        <a:t>)</a:t>
                      </a:r>
                      <a:endParaRPr lang="zh-TW" sz="1800" kern="100">
                        <a:effectLst/>
                        <a:latin typeface="新細明體"/>
                        <a:cs typeface="新細明體"/>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kern="100" dirty="0">
                          <a:effectLst/>
                          <a:latin typeface="Times New Roman"/>
                          <a:ea typeface="標楷體"/>
                          <a:cs typeface="新細明體"/>
                        </a:rPr>
                        <a:t>6.442439</a:t>
                      </a:r>
                      <a:endParaRPr lang="zh-TW" sz="1800" kern="100" dirty="0">
                        <a:effectLst/>
                        <a:latin typeface="新細明體"/>
                        <a:cs typeface="新細明體"/>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kern="100" dirty="0">
                          <a:solidFill>
                            <a:srgbClr val="FF0000"/>
                          </a:solidFill>
                          <a:effectLst/>
                          <a:latin typeface="Times New Roman"/>
                          <a:ea typeface="標楷體"/>
                          <a:cs typeface="新細明體"/>
                        </a:rPr>
                        <a:t>6.461051</a:t>
                      </a:r>
                      <a:endParaRPr lang="zh-TW" sz="1800" kern="100" dirty="0">
                        <a:solidFill>
                          <a:srgbClr val="FF0000"/>
                        </a:solidFill>
                        <a:effectLst/>
                        <a:latin typeface="新細明體"/>
                        <a:cs typeface="新細明體"/>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kern="100" dirty="0">
                          <a:effectLst/>
                          <a:latin typeface="Times New Roman"/>
                          <a:ea typeface="標楷體"/>
                          <a:cs typeface="新細明體"/>
                        </a:rPr>
                        <a:t>6.448484</a:t>
                      </a:r>
                      <a:endParaRPr lang="zh-TW" sz="1800" kern="100" dirty="0">
                        <a:effectLst/>
                        <a:latin typeface="新細明體"/>
                        <a:cs typeface="新細明體"/>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52062">
                <a:tc>
                  <a:txBody>
                    <a:bodyPr/>
                    <a:lstStyle/>
                    <a:p>
                      <a:pPr algn="ctr">
                        <a:spcAft>
                          <a:spcPts val="0"/>
                        </a:spcAft>
                      </a:pPr>
                      <a:r>
                        <a:rPr lang="zh-TW" sz="1800" kern="100">
                          <a:effectLst/>
                          <a:latin typeface="Times New Roman"/>
                          <a:ea typeface="標楷體"/>
                          <a:cs typeface="Times New Roman"/>
                        </a:rPr>
                        <a:t>普通債價值</a:t>
                      </a:r>
                      <a:endParaRPr lang="zh-TW" sz="1800" kern="100">
                        <a:effectLst/>
                        <a:latin typeface="新細明體"/>
                        <a:cs typeface="新細明體"/>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800100" algn="l"/>
                        </a:tabLst>
                      </a:pPr>
                      <a:r>
                        <a:rPr lang="en-US" sz="1800" kern="100" dirty="0">
                          <a:solidFill>
                            <a:srgbClr val="FF0000"/>
                          </a:solidFill>
                          <a:effectLst/>
                          <a:latin typeface="Times New Roman"/>
                          <a:ea typeface="標楷體"/>
                          <a:cs typeface="新細明體"/>
                        </a:rPr>
                        <a:t>97.646603</a:t>
                      </a:r>
                      <a:endParaRPr lang="zh-TW" sz="1800" kern="100" dirty="0">
                        <a:solidFill>
                          <a:srgbClr val="FF0000"/>
                        </a:solidFill>
                        <a:effectLst/>
                        <a:latin typeface="新細明體"/>
                        <a:cs typeface="新細明體"/>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kern="100" dirty="0">
                          <a:solidFill>
                            <a:srgbClr val="FF0000"/>
                          </a:solidFill>
                          <a:effectLst/>
                          <a:latin typeface="Times New Roman"/>
                          <a:ea typeface="標楷體"/>
                          <a:cs typeface="新細明體"/>
                        </a:rPr>
                        <a:t>97.646603</a:t>
                      </a:r>
                      <a:endParaRPr lang="zh-TW" sz="1800" kern="100" dirty="0">
                        <a:solidFill>
                          <a:srgbClr val="FF0000"/>
                        </a:solidFill>
                        <a:effectLst/>
                        <a:latin typeface="新細明體"/>
                        <a:cs typeface="新細明體"/>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kern="100" dirty="0">
                          <a:effectLst/>
                          <a:latin typeface="Times New Roman"/>
                          <a:ea typeface="標楷體"/>
                          <a:cs typeface="新細明體"/>
                        </a:rPr>
                        <a:t>97.593504</a:t>
                      </a:r>
                      <a:endParaRPr lang="zh-TW" sz="1800" kern="100" dirty="0">
                        <a:effectLst/>
                        <a:latin typeface="新細明體"/>
                        <a:cs typeface="新細明體"/>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04078">
                <a:tc>
                  <a:txBody>
                    <a:bodyPr/>
                    <a:lstStyle/>
                    <a:p>
                      <a:pPr algn="ctr">
                        <a:spcAft>
                          <a:spcPts val="0"/>
                        </a:spcAft>
                      </a:pPr>
                      <a:r>
                        <a:rPr lang="zh-TW" sz="1800" kern="100" dirty="0">
                          <a:effectLst/>
                          <a:latin typeface="Times New Roman"/>
                          <a:ea typeface="標楷體"/>
                          <a:cs typeface="Times New Roman"/>
                        </a:rPr>
                        <a:t>公司槓桿價值</a:t>
                      </a:r>
                      <a:r>
                        <a:rPr lang="en-US" sz="1800" kern="100" dirty="0">
                          <a:effectLst/>
                          <a:latin typeface="Times New Roman"/>
                          <a:ea typeface="標楷體"/>
                          <a:cs typeface="新細明體"/>
                        </a:rPr>
                        <a:t>(million)</a:t>
                      </a:r>
                      <a:endParaRPr lang="zh-TW" sz="1800" kern="100" dirty="0">
                        <a:effectLst/>
                        <a:latin typeface="新細明體"/>
                        <a:cs typeface="新細明體"/>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kern="100" dirty="0">
                          <a:solidFill>
                            <a:srgbClr val="FF0000"/>
                          </a:solidFill>
                          <a:effectLst/>
                          <a:latin typeface="Times New Roman"/>
                          <a:ea typeface="標楷體"/>
                          <a:cs typeface="新細明體"/>
                        </a:rPr>
                        <a:t>891.326623</a:t>
                      </a:r>
                      <a:endParaRPr lang="zh-TW" sz="1800" kern="100" dirty="0">
                        <a:solidFill>
                          <a:srgbClr val="FF0000"/>
                        </a:solidFill>
                        <a:effectLst/>
                        <a:latin typeface="新細明體"/>
                        <a:cs typeface="新細明體"/>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spcAft>
                          <a:spcPts val="0"/>
                        </a:spcAft>
                      </a:pPr>
                      <a:r>
                        <a:rPr lang="en-US" sz="1800" kern="100" dirty="0">
                          <a:solidFill>
                            <a:srgbClr val="FF0000"/>
                          </a:solidFill>
                          <a:effectLst/>
                          <a:latin typeface="Times New Roman"/>
                          <a:ea typeface="標楷體"/>
                          <a:cs typeface="新細明體"/>
                        </a:rPr>
                        <a:t>891.326623</a:t>
                      </a:r>
                      <a:endParaRPr lang="zh-TW" sz="1800" kern="100" dirty="0">
                        <a:solidFill>
                          <a:srgbClr val="FF0000"/>
                        </a:solidFill>
                        <a:effectLst/>
                        <a:latin typeface="新細明體"/>
                        <a:cs typeface="新細明體"/>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spcAft>
                          <a:spcPts val="0"/>
                        </a:spcAft>
                      </a:pPr>
                      <a:r>
                        <a:rPr lang="en-US" sz="1800" kern="100" dirty="0">
                          <a:effectLst/>
                          <a:latin typeface="Times New Roman"/>
                          <a:ea typeface="標楷體"/>
                          <a:cs typeface="新細明體"/>
                        </a:rPr>
                        <a:t>891.321168</a:t>
                      </a:r>
                      <a:endParaRPr lang="zh-TW" sz="1800" kern="100" dirty="0">
                        <a:effectLst/>
                        <a:latin typeface="新細明體"/>
                        <a:cs typeface="新細明體"/>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r>
            </a:tbl>
          </a:graphicData>
        </a:graphic>
      </p:graphicFrame>
      <p:cxnSp>
        <p:nvCxnSpPr>
          <p:cNvPr id="6" name="直線接點 5"/>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148992278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497321" y="260648"/>
            <a:ext cx="2530624" cy="864096"/>
          </a:xfrm>
          <a:effectLst>
            <a:outerShdw blurRad="50800" dist="38100" dir="2700000" algn="tl" rotWithShape="0">
              <a:prstClr val="black">
                <a:alpha val="40000"/>
              </a:prstClr>
            </a:outerShdw>
          </a:effectLst>
        </p:spPr>
        <p:txBody>
          <a:bodyPr/>
          <a:lstStyle/>
          <a:p>
            <a:r>
              <a:rPr lang="zh-TW" altLang="en-US" dirty="0">
                <a:latin typeface="標楷體" pitchFamily="65" charset="-120"/>
                <a:ea typeface="標楷體" pitchFamily="65" charset="-120"/>
              </a:rPr>
              <a:t>資料結果</a:t>
            </a:r>
          </a:p>
        </p:txBody>
      </p:sp>
      <p:graphicFrame>
        <p:nvGraphicFramePr>
          <p:cNvPr id="8" name="內容版面配置區 7"/>
          <p:cNvGraphicFramePr>
            <a:graphicFrameLocks noGrp="1"/>
          </p:cNvGraphicFramePr>
          <p:nvPr>
            <p:ph idx="1"/>
            <p:extLst>
              <p:ext uri="{D42A27DB-BD31-4B8C-83A1-F6EECF244321}">
                <p14:modId xmlns="" xmlns:p14="http://schemas.microsoft.com/office/powerpoint/2010/main" val="979920550"/>
              </p:ext>
            </p:extLst>
          </p:nvPr>
        </p:nvGraphicFramePr>
        <p:xfrm>
          <a:off x="1065272" y="1628800"/>
          <a:ext cx="6891103" cy="3160352"/>
        </p:xfrm>
        <a:graphic>
          <a:graphicData uri="http://schemas.openxmlformats.org/drawingml/2006/table">
            <a:tbl>
              <a:tblPr firstRow="1" firstCol="1" bandRow="1"/>
              <a:tblGrid>
                <a:gridCol w="2181836"/>
                <a:gridCol w="1569467"/>
                <a:gridCol w="1569467"/>
                <a:gridCol w="1570333"/>
              </a:tblGrid>
              <a:tr h="704078">
                <a:tc>
                  <a:txBody>
                    <a:bodyPr/>
                    <a:lstStyle/>
                    <a:p>
                      <a:pPr algn="ctr">
                        <a:spcAft>
                          <a:spcPts val="0"/>
                        </a:spcAft>
                      </a:pPr>
                      <a:r>
                        <a:rPr lang="en-US" sz="1800" kern="100" dirty="0">
                          <a:effectLst/>
                          <a:latin typeface="Times New Roman"/>
                          <a:ea typeface="標楷體"/>
                          <a:cs typeface="新細明體"/>
                        </a:rPr>
                        <a:t>Maximize Equity</a:t>
                      </a:r>
                      <a:endParaRPr lang="zh-TW" sz="1800" kern="100" dirty="0">
                        <a:effectLst/>
                        <a:latin typeface="新細明體"/>
                        <a:cs typeface="新細明體"/>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1800" kern="100">
                          <a:effectLst/>
                          <a:latin typeface="Times New Roman"/>
                          <a:ea typeface="標楷體"/>
                          <a:cs typeface="Times New Roman"/>
                        </a:rPr>
                        <a:t>獨佔</a:t>
                      </a:r>
                      <a:endParaRPr lang="zh-TW" sz="1800" kern="100">
                        <a:effectLst/>
                        <a:latin typeface="新細明體"/>
                        <a:cs typeface="新細明體"/>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1800" kern="100">
                          <a:effectLst/>
                          <a:latin typeface="Times New Roman"/>
                          <a:ea typeface="標楷體"/>
                          <a:cs typeface="Times New Roman"/>
                        </a:rPr>
                        <a:t>塊狀履約</a:t>
                      </a:r>
                      <a:endParaRPr lang="zh-TW" sz="1800" kern="100">
                        <a:effectLst/>
                        <a:latin typeface="新細明體"/>
                        <a:cs typeface="新細明體"/>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1800" kern="100">
                          <a:effectLst/>
                          <a:latin typeface="Times New Roman"/>
                          <a:ea typeface="標楷體"/>
                          <a:cs typeface="Times New Roman"/>
                        </a:rPr>
                        <a:t>完全競爭</a:t>
                      </a:r>
                      <a:endParaRPr lang="zh-TW" sz="1800" kern="100">
                        <a:effectLst/>
                        <a:latin typeface="新細明體"/>
                        <a:cs typeface="新細明體"/>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92066">
                <a:tc>
                  <a:txBody>
                    <a:bodyPr/>
                    <a:lstStyle/>
                    <a:p>
                      <a:pPr algn="ctr">
                        <a:spcAft>
                          <a:spcPts val="0"/>
                        </a:spcAft>
                      </a:pPr>
                      <a:r>
                        <a:rPr lang="zh-TW" sz="1800" kern="100" dirty="0">
                          <a:effectLst/>
                          <a:latin typeface="Times New Roman"/>
                          <a:ea typeface="標楷體"/>
                          <a:cs typeface="Times New Roman"/>
                        </a:rPr>
                        <a:t>可轉換公司債價值</a:t>
                      </a:r>
                      <a:endParaRPr lang="zh-TW" sz="1800" kern="100" dirty="0">
                        <a:effectLst/>
                        <a:latin typeface="新細明體"/>
                        <a:cs typeface="新細明體"/>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kern="100" dirty="0">
                          <a:solidFill>
                            <a:srgbClr val="FF0000"/>
                          </a:solidFill>
                          <a:effectLst/>
                          <a:latin typeface="Times New Roman"/>
                          <a:ea typeface="標楷體"/>
                          <a:cs typeface="新細明體"/>
                        </a:rPr>
                        <a:t>92.122345</a:t>
                      </a:r>
                      <a:endParaRPr lang="zh-TW" sz="1800" kern="100" dirty="0">
                        <a:solidFill>
                          <a:srgbClr val="FF0000"/>
                        </a:solidFill>
                        <a:effectLst/>
                        <a:latin typeface="新細明體"/>
                        <a:cs typeface="新細明體"/>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spcAft>
                          <a:spcPts val="0"/>
                        </a:spcAft>
                      </a:pPr>
                      <a:r>
                        <a:rPr lang="en-US" sz="1800" kern="100" dirty="0">
                          <a:effectLst/>
                          <a:latin typeface="Times New Roman"/>
                          <a:ea typeface="標楷體"/>
                          <a:cs typeface="新細明體"/>
                        </a:rPr>
                        <a:t>92.121435</a:t>
                      </a:r>
                      <a:endParaRPr lang="zh-TW" sz="1800" kern="100" dirty="0">
                        <a:effectLst/>
                        <a:latin typeface="新細明體"/>
                        <a:cs typeface="新細明體"/>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spcAft>
                          <a:spcPts val="0"/>
                        </a:spcAft>
                      </a:pPr>
                      <a:r>
                        <a:rPr lang="en-US" sz="1800" kern="100" dirty="0">
                          <a:effectLst/>
                          <a:latin typeface="Times New Roman"/>
                          <a:ea typeface="標楷體"/>
                          <a:cs typeface="新細明體"/>
                        </a:rPr>
                        <a:t>92.111674</a:t>
                      </a:r>
                      <a:endParaRPr lang="zh-TW" sz="1800" kern="100" dirty="0">
                        <a:effectLst/>
                        <a:latin typeface="新細明體"/>
                        <a:cs typeface="新細明體"/>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r>
              <a:tr h="608068">
                <a:tc>
                  <a:txBody>
                    <a:bodyPr/>
                    <a:lstStyle/>
                    <a:p>
                      <a:pPr algn="ctr">
                        <a:spcAft>
                          <a:spcPts val="0"/>
                        </a:spcAft>
                      </a:pPr>
                      <a:r>
                        <a:rPr lang="zh-TW" sz="1800" kern="100" dirty="0">
                          <a:effectLst/>
                          <a:latin typeface="Times New Roman"/>
                          <a:ea typeface="標楷體"/>
                          <a:cs typeface="Times New Roman"/>
                        </a:rPr>
                        <a:t>平均存活年限</a:t>
                      </a:r>
                      <a:r>
                        <a:rPr lang="en-US" sz="1800" kern="100" dirty="0">
                          <a:effectLst/>
                          <a:latin typeface="Times New Roman"/>
                          <a:ea typeface="標楷體"/>
                          <a:cs typeface="新細明體"/>
                        </a:rPr>
                        <a:t>(</a:t>
                      </a:r>
                      <a:r>
                        <a:rPr lang="zh-TW" sz="1800" kern="100" dirty="0">
                          <a:effectLst/>
                          <a:latin typeface="Times New Roman"/>
                          <a:ea typeface="標楷體"/>
                          <a:cs typeface="Times New Roman"/>
                        </a:rPr>
                        <a:t>年</a:t>
                      </a:r>
                      <a:r>
                        <a:rPr lang="en-US" sz="1800" kern="100" dirty="0">
                          <a:effectLst/>
                          <a:latin typeface="Times New Roman"/>
                          <a:ea typeface="標楷體"/>
                          <a:cs typeface="新細明體"/>
                        </a:rPr>
                        <a:t>)</a:t>
                      </a:r>
                      <a:endParaRPr lang="zh-TW" sz="1800" kern="100" dirty="0">
                        <a:effectLst/>
                        <a:latin typeface="新細明體"/>
                        <a:cs typeface="新細明體"/>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kern="100" dirty="0">
                          <a:solidFill>
                            <a:srgbClr val="FF0000"/>
                          </a:solidFill>
                          <a:effectLst/>
                          <a:latin typeface="Times New Roman"/>
                          <a:ea typeface="標楷體"/>
                          <a:cs typeface="新細明體"/>
                        </a:rPr>
                        <a:t>6.462691</a:t>
                      </a:r>
                      <a:endParaRPr lang="zh-TW" sz="1800" kern="100" dirty="0">
                        <a:solidFill>
                          <a:srgbClr val="FF0000"/>
                        </a:solidFill>
                        <a:effectLst/>
                        <a:latin typeface="新細明體"/>
                        <a:cs typeface="新細明體"/>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spcAft>
                          <a:spcPts val="0"/>
                        </a:spcAft>
                      </a:pPr>
                      <a:r>
                        <a:rPr lang="en-US" sz="1800" kern="100" dirty="0">
                          <a:effectLst/>
                          <a:latin typeface="Times New Roman"/>
                          <a:ea typeface="標楷體"/>
                          <a:cs typeface="新細明體"/>
                        </a:rPr>
                        <a:t>6.462628</a:t>
                      </a:r>
                      <a:endParaRPr lang="zh-TW" sz="1800" kern="100" dirty="0">
                        <a:effectLst/>
                        <a:latin typeface="新細明體"/>
                        <a:cs typeface="新細明體"/>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spcAft>
                          <a:spcPts val="0"/>
                        </a:spcAft>
                      </a:pPr>
                      <a:r>
                        <a:rPr lang="en-US" sz="1800" kern="100" dirty="0">
                          <a:effectLst/>
                          <a:latin typeface="Times New Roman"/>
                          <a:ea typeface="標楷體"/>
                          <a:cs typeface="新細明體"/>
                        </a:rPr>
                        <a:t>6.461556</a:t>
                      </a:r>
                      <a:endParaRPr lang="zh-TW" sz="1800" kern="100" dirty="0">
                        <a:effectLst/>
                        <a:latin typeface="新細明體"/>
                        <a:cs typeface="新細明體"/>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r>
              <a:tr h="552062">
                <a:tc>
                  <a:txBody>
                    <a:bodyPr/>
                    <a:lstStyle/>
                    <a:p>
                      <a:pPr algn="ctr">
                        <a:spcAft>
                          <a:spcPts val="0"/>
                        </a:spcAft>
                      </a:pPr>
                      <a:r>
                        <a:rPr lang="zh-TW" sz="1800" kern="100">
                          <a:effectLst/>
                          <a:latin typeface="Times New Roman"/>
                          <a:ea typeface="標楷體"/>
                          <a:cs typeface="Times New Roman"/>
                        </a:rPr>
                        <a:t>普通債價值</a:t>
                      </a:r>
                      <a:endParaRPr lang="zh-TW" sz="1800" kern="100">
                        <a:effectLst/>
                        <a:latin typeface="新細明體"/>
                        <a:cs typeface="新細明體"/>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kern="100" dirty="0">
                          <a:solidFill>
                            <a:srgbClr val="FF0000"/>
                          </a:solidFill>
                          <a:effectLst/>
                          <a:latin typeface="Times New Roman"/>
                          <a:ea typeface="標楷體"/>
                          <a:cs typeface="新細明體"/>
                        </a:rPr>
                        <a:t>97.646603</a:t>
                      </a:r>
                      <a:endParaRPr lang="zh-TW" sz="1800" kern="100" dirty="0">
                        <a:solidFill>
                          <a:srgbClr val="FF0000"/>
                        </a:solidFill>
                        <a:effectLst/>
                        <a:latin typeface="新細明體"/>
                        <a:cs typeface="新細明體"/>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kern="100" dirty="0">
                          <a:solidFill>
                            <a:srgbClr val="FF0000"/>
                          </a:solidFill>
                          <a:effectLst/>
                          <a:latin typeface="Times New Roman"/>
                          <a:ea typeface="標楷體"/>
                          <a:cs typeface="新細明體"/>
                        </a:rPr>
                        <a:t>97.646603</a:t>
                      </a:r>
                      <a:endParaRPr lang="zh-TW" sz="1800" kern="100" dirty="0">
                        <a:solidFill>
                          <a:srgbClr val="FF0000"/>
                        </a:solidFill>
                        <a:effectLst/>
                        <a:latin typeface="新細明體"/>
                        <a:cs typeface="新細明體"/>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kern="100">
                          <a:effectLst/>
                          <a:latin typeface="Times New Roman"/>
                          <a:ea typeface="標楷體"/>
                          <a:cs typeface="新細明體"/>
                        </a:rPr>
                        <a:t>97.593504</a:t>
                      </a:r>
                      <a:endParaRPr lang="zh-TW" sz="1800" kern="100">
                        <a:effectLst/>
                        <a:latin typeface="新細明體"/>
                        <a:cs typeface="新細明體"/>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04078">
                <a:tc>
                  <a:txBody>
                    <a:bodyPr/>
                    <a:lstStyle/>
                    <a:p>
                      <a:pPr algn="ctr">
                        <a:spcAft>
                          <a:spcPts val="0"/>
                        </a:spcAft>
                      </a:pPr>
                      <a:r>
                        <a:rPr lang="zh-TW" sz="1800" kern="100">
                          <a:effectLst/>
                          <a:latin typeface="Times New Roman"/>
                          <a:ea typeface="標楷體"/>
                          <a:cs typeface="Times New Roman"/>
                        </a:rPr>
                        <a:t>公司槓桿價值</a:t>
                      </a:r>
                      <a:r>
                        <a:rPr lang="en-US" sz="1800" kern="100">
                          <a:effectLst/>
                          <a:latin typeface="Times New Roman"/>
                          <a:ea typeface="標楷體"/>
                          <a:cs typeface="新細明體"/>
                        </a:rPr>
                        <a:t>(million)</a:t>
                      </a:r>
                      <a:endParaRPr lang="zh-TW" sz="1800" kern="100">
                        <a:effectLst/>
                        <a:latin typeface="新細明體"/>
                        <a:cs typeface="新細明體"/>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kern="100" dirty="0">
                          <a:solidFill>
                            <a:srgbClr val="FF0000"/>
                          </a:solidFill>
                          <a:effectLst/>
                          <a:latin typeface="Times New Roman"/>
                          <a:ea typeface="標楷體"/>
                          <a:cs typeface="新細明體"/>
                        </a:rPr>
                        <a:t>891.326609</a:t>
                      </a:r>
                      <a:endParaRPr lang="zh-TW" sz="1800" kern="100" dirty="0">
                        <a:solidFill>
                          <a:srgbClr val="FF0000"/>
                        </a:solidFill>
                        <a:effectLst/>
                        <a:latin typeface="新細明體"/>
                        <a:cs typeface="新細明體"/>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kern="100" dirty="0">
                          <a:solidFill>
                            <a:srgbClr val="FF0000"/>
                          </a:solidFill>
                          <a:effectLst/>
                          <a:latin typeface="Times New Roman"/>
                          <a:ea typeface="標楷體"/>
                          <a:cs typeface="新細明體"/>
                        </a:rPr>
                        <a:t>891.326609</a:t>
                      </a:r>
                      <a:endParaRPr lang="zh-TW" sz="1800" kern="100" dirty="0">
                        <a:solidFill>
                          <a:srgbClr val="FF0000"/>
                        </a:solidFill>
                        <a:effectLst/>
                        <a:latin typeface="新細明體"/>
                        <a:cs typeface="新細明體"/>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kern="100" dirty="0">
                          <a:effectLst/>
                          <a:latin typeface="Times New Roman"/>
                          <a:ea typeface="標楷體"/>
                          <a:cs typeface="新細明體"/>
                        </a:rPr>
                        <a:t>891.321211</a:t>
                      </a:r>
                      <a:endParaRPr lang="zh-TW" sz="1800" kern="100" dirty="0">
                        <a:effectLst/>
                        <a:latin typeface="新細明體"/>
                        <a:cs typeface="新細明體"/>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cxnSp>
        <p:nvCxnSpPr>
          <p:cNvPr id="6" name="直線接點 5"/>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424961207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497321" y="260648"/>
            <a:ext cx="1490503" cy="864096"/>
          </a:xfrm>
          <a:effectLst>
            <a:outerShdw blurRad="50800" dist="38100" dir="2700000" algn="tl" rotWithShape="0">
              <a:prstClr val="black">
                <a:alpha val="40000"/>
              </a:prstClr>
            </a:outerShdw>
          </a:effectLst>
        </p:spPr>
        <p:txBody>
          <a:bodyPr/>
          <a:lstStyle/>
          <a:p>
            <a:r>
              <a:rPr lang="zh-TW" altLang="en-US" dirty="0" smtClean="0">
                <a:latin typeface="標楷體" pitchFamily="65" charset="-120"/>
                <a:ea typeface="標楷體" pitchFamily="65" charset="-120"/>
              </a:rPr>
              <a:t>結論</a:t>
            </a:r>
            <a:endParaRPr lang="zh-TW" altLang="en-US" dirty="0">
              <a:latin typeface="標楷體" pitchFamily="65" charset="-120"/>
              <a:ea typeface="標楷體" pitchFamily="65" charset="-120"/>
            </a:endParaRPr>
          </a:p>
        </p:txBody>
      </p:sp>
      <p:sp>
        <p:nvSpPr>
          <p:cNvPr id="3" name="內容版面配置區 2"/>
          <p:cNvSpPr>
            <a:spLocks noGrp="1"/>
          </p:cNvSpPr>
          <p:nvPr>
            <p:ph idx="1"/>
          </p:nvPr>
        </p:nvSpPr>
        <p:spPr/>
        <p:txBody>
          <a:bodyPr>
            <a:normAutofit fontScale="85000" lnSpcReduction="20000"/>
          </a:bodyPr>
          <a:lstStyle/>
          <a:p>
            <a:r>
              <a:rPr lang="zh-TW" altLang="en-US" dirty="0">
                <a:latin typeface="標楷體" pitchFamily="65" charset="-120"/>
                <a:ea typeface="標楷體" pitchFamily="65" charset="-120"/>
              </a:rPr>
              <a:t>可轉換公司債在</a:t>
            </a:r>
            <a:r>
              <a:rPr lang="zh-TW" altLang="en-US" dirty="0" smtClean="0">
                <a:latin typeface="標楷體" pitchFamily="65" charset="-120"/>
                <a:ea typeface="標楷體" pitchFamily="65" charset="-120"/>
              </a:rPr>
              <a:t>不同持有背景下存在不同轉換策略</a:t>
            </a:r>
            <a:endParaRPr lang="en-US" altLang="zh-TW" dirty="0" smtClean="0">
              <a:latin typeface="標楷體" pitchFamily="65" charset="-120"/>
              <a:ea typeface="標楷體" pitchFamily="65" charset="-120"/>
            </a:endParaRPr>
          </a:p>
          <a:p>
            <a:pPr lvl="1"/>
            <a:r>
              <a:rPr lang="zh-TW" altLang="en-US" dirty="0" smtClean="0">
                <a:latin typeface="標楷體" pitchFamily="65" charset="-120"/>
                <a:ea typeface="標楷體" pitchFamily="65" charset="-120"/>
              </a:rPr>
              <a:t>塊狀履約</a:t>
            </a:r>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轉換</a:t>
            </a:r>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不轉換</a:t>
            </a:r>
            <a:endParaRPr lang="en-US" altLang="zh-TW" dirty="0" smtClean="0">
              <a:latin typeface="標楷體" pitchFamily="65" charset="-120"/>
              <a:ea typeface="標楷體" pitchFamily="65" charset="-120"/>
            </a:endParaRPr>
          </a:p>
          <a:p>
            <a:pPr lvl="1"/>
            <a:r>
              <a:rPr lang="zh-TW" altLang="en-US" dirty="0" smtClean="0">
                <a:latin typeface="標楷體" pitchFamily="65" charset="-120"/>
                <a:ea typeface="標楷體" pitchFamily="65" charset="-120"/>
              </a:rPr>
              <a:t>獨佔</a:t>
            </a:r>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最大化整體</a:t>
            </a:r>
            <a:r>
              <a:rPr lang="en-US" altLang="zh-TW" dirty="0" smtClean="0">
                <a:latin typeface="標楷體" pitchFamily="65" charset="-120"/>
                <a:ea typeface="標楷體" pitchFamily="65" charset="-120"/>
              </a:rPr>
              <a:t>CB</a:t>
            </a:r>
            <a:r>
              <a:rPr lang="zh-TW" altLang="en-US" dirty="0" smtClean="0">
                <a:latin typeface="標楷體" pitchFamily="65" charset="-120"/>
                <a:ea typeface="標楷體" pitchFamily="65" charset="-120"/>
              </a:rPr>
              <a:t>價值</a:t>
            </a:r>
            <a:endParaRPr lang="en-US" altLang="zh-TW" dirty="0">
              <a:latin typeface="標楷體" pitchFamily="65" charset="-120"/>
              <a:ea typeface="標楷體" pitchFamily="65" charset="-120"/>
            </a:endParaRPr>
          </a:p>
          <a:p>
            <a:pPr lvl="1"/>
            <a:r>
              <a:rPr lang="zh-TW" altLang="en-US" dirty="0" smtClean="0">
                <a:latin typeface="標楷體" pitchFamily="65" charset="-120"/>
                <a:ea typeface="標楷體" pitchFamily="65" charset="-120"/>
              </a:rPr>
              <a:t>完全競爭</a:t>
            </a:r>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最大化自身</a:t>
            </a:r>
            <a:r>
              <a:rPr lang="en-US" altLang="zh-TW" dirty="0" smtClean="0">
                <a:latin typeface="標楷體" pitchFamily="65" charset="-120"/>
                <a:ea typeface="標楷體" pitchFamily="65" charset="-120"/>
              </a:rPr>
              <a:t>CB</a:t>
            </a:r>
            <a:r>
              <a:rPr lang="zh-TW" altLang="en-US" dirty="0" smtClean="0">
                <a:latin typeface="標楷體" pitchFamily="65" charset="-120"/>
                <a:ea typeface="標楷體" pitchFamily="65" charset="-120"/>
              </a:rPr>
              <a:t>價值</a:t>
            </a:r>
            <a:endParaRPr lang="en-US" altLang="zh-TW" dirty="0" smtClean="0">
              <a:latin typeface="標楷體" pitchFamily="65" charset="-120"/>
              <a:ea typeface="標楷體" pitchFamily="65" charset="-120"/>
            </a:endParaRPr>
          </a:p>
          <a:p>
            <a:pPr lvl="1">
              <a:buFont typeface="標楷體" pitchFamily="65" charset="-120"/>
              <a:buChar char="註"/>
            </a:pPr>
            <a:r>
              <a:rPr lang="zh-TW" altLang="en-US" dirty="0">
                <a:latin typeface="標楷體" pitchFamily="65" charset="-120"/>
                <a:ea typeface="標楷體" pitchFamily="65" charset="-120"/>
              </a:rPr>
              <a:t> </a:t>
            </a:r>
            <a:r>
              <a:rPr lang="zh-TW" altLang="en-US" dirty="0" smtClean="0">
                <a:latin typeface="標楷體" pitchFamily="65" charset="-120"/>
                <a:ea typeface="標楷體" pitchFamily="65" charset="-120"/>
              </a:rPr>
              <a:t>完全競爭情況下</a:t>
            </a:r>
            <a:r>
              <a:rPr lang="en-US" altLang="zh-TW" dirty="0" smtClean="0">
                <a:latin typeface="標楷體" pitchFamily="65" charset="-120"/>
                <a:ea typeface="標楷體" pitchFamily="65" charset="-120"/>
              </a:rPr>
              <a:t>CB</a:t>
            </a:r>
            <a:r>
              <a:rPr lang="zh-TW" altLang="en-US" dirty="0" smtClean="0">
                <a:latin typeface="標楷體" pitchFamily="65" charset="-120"/>
                <a:ea typeface="標楷體" pitchFamily="65" charset="-120"/>
              </a:rPr>
              <a:t>並不存在以債作股的情形</a:t>
            </a:r>
            <a:endParaRPr lang="en-US" altLang="zh-TW" dirty="0" smtClean="0">
              <a:latin typeface="標楷體" pitchFamily="65" charset="-120"/>
              <a:ea typeface="標楷體" pitchFamily="65" charset="-120"/>
            </a:endParaRPr>
          </a:p>
          <a:p>
            <a:pPr>
              <a:spcBef>
                <a:spcPts val="1800"/>
              </a:spcBef>
            </a:pPr>
            <a:r>
              <a:rPr lang="zh-TW" altLang="en-US" dirty="0" smtClean="0">
                <a:latin typeface="標楷體" pitchFamily="65" charset="-120"/>
                <a:ea typeface="標楷體" pitchFamily="65" charset="-120"/>
              </a:rPr>
              <a:t>在不同贖回策略下，可轉換公司債的期望到期日會有所不同</a:t>
            </a:r>
            <a:endParaRPr lang="en-US" altLang="zh-TW" dirty="0" smtClean="0">
              <a:latin typeface="標楷體" pitchFamily="65" charset="-120"/>
              <a:ea typeface="標楷體" pitchFamily="65" charset="-120"/>
            </a:endParaRPr>
          </a:p>
          <a:p>
            <a:pPr lvl="1"/>
            <a:r>
              <a:rPr lang="zh-TW" altLang="en-US" dirty="0" smtClean="0">
                <a:latin typeface="標楷體" pitchFamily="65" charset="-120"/>
                <a:ea typeface="標楷體" pitchFamily="65" charset="-120"/>
              </a:rPr>
              <a:t>最大化股東權益</a:t>
            </a:r>
            <a:r>
              <a:rPr lang="zh-TW" altLang="en-US" dirty="0">
                <a:latin typeface="標楷體" pitchFamily="65" charset="-120"/>
                <a:ea typeface="標楷體" pitchFamily="65" charset="-120"/>
              </a:rPr>
              <a:t>的到期</a:t>
            </a:r>
            <a:r>
              <a:rPr lang="zh-TW" altLang="en-US" dirty="0" smtClean="0">
                <a:latin typeface="標楷體" pitchFamily="65" charset="-120"/>
                <a:ea typeface="標楷體" pitchFamily="65" charset="-120"/>
              </a:rPr>
              <a:t>日</a:t>
            </a:r>
            <a:r>
              <a:rPr lang="en-US" altLang="zh-TW" dirty="0" smtClean="0">
                <a:latin typeface="標楷體" pitchFamily="65" charset="-120"/>
                <a:ea typeface="標楷體" pitchFamily="65" charset="-120"/>
              </a:rPr>
              <a:t>&gt;</a:t>
            </a:r>
            <a:r>
              <a:rPr lang="zh-TW" altLang="en-US" dirty="0" smtClean="0">
                <a:latin typeface="標楷體" pitchFamily="65" charset="-120"/>
                <a:ea typeface="標楷體" pitchFamily="65" charset="-120"/>
              </a:rPr>
              <a:t>最小化可轉換</a:t>
            </a:r>
            <a:r>
              <a:rPr lang="zh-TW" altLang="en-US" smtClean="0">
                <a:latin typeface="標楷體" pitchFamily="65" charset="-120"/>
                <a:ea typeface="標楷體" pitchFamily="65" charset="-120"/>
              </a:rPr>
              <a:t>公司債價值的到期日</a:t>
            </a:r>
            <a:endParaRPr lang="en-US" altLang="zh-TW" dirty="0" smtClean="0">
              <a:latin typeface="標楷體" pitchFamily="65" charset="-120"/>
              <a:ea typeface="標楷體" pitchFamily="65" charset="-120"/>
            </a:endParaRPr>
          </a:p>
          <a:p>
            <a:pPr lvl="1">
              <a:spcBef>
                <a:spcPts val="1800"/>
              </a:spcBef>
              <a:buFont typeface="標楷體" pitchFamily="65" charset="-120"/>
              <a:buChar char="→"/>
            </a:pPr>
            <a:r>
              <a:rPr lang="zh-TW" altLang="en-US" dirty="0" smtClean="0">
                <a:latin typeface="標楷體" pitchFamily="65" charset="-120"/>
                <a:ea typeface="標楷體" pitchFamily="65" charset="-120"/>
                <a:sym typeface="Wingdings" pitchFamily="2" charset="2"/>
              </a:rPr>
              <a:t>公司的贖回時間點較過去理論為晚可能並非贖回延遲，而是由於贖回策略的判斷不同所致。</a:t>
            </a:r>
            <a:endParaRPr lang="zh-TW" altLang="en-US" dirty="0">
              <a:latin typeface="標楷體" pitchFamily="65" charset="-120"/>
              <a:ea typeface="標楷體" pitchFamily="65" charset="-120"/>
            </a:endParaRPr>
          </a:p>
        </p:txBody>
      </p:sp>
      <p:cxnSp>
        <p:nvCxnSpPr>
          <p:cNvPr id="6" name="直線接點 5"/>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256049012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497321" y="260648"/>
            <a:ext cx="1490503" cy="864096"/>
          </a:xfrm>
          <a:effectLst>
            <a:outerShdw blurRad="50800" dist="38100" dir="2700000" algn="tl" rotWithShape="0">
              <a:prstClr val="black">
                <a:alpha val="40000"/>
              </a:prstClr>
            </a:outerShdw>
          </a:effectLst>
        </p:spPr>
        <p:txBody>
          <a:bodyPr/>
          <a:lstStyle/>
          <a:p>
            <a:r>
              <a:rPr lang="zh-TW" altLang="en-US" dirty="0" smtClean="0">
                <a:latin typeface="標楷體" pitchFamily="65" charset="-120"/>
                <a:ea typeface="標楷體" pitchFamily="65" charset="-120"/>
              </a:rPr>
              <a:t>結論</a:t>
            </a:r>
            <a:endParaRPr lang="zh-TW" altLang="en-US" dirty="0">
              <a:latin typeface="標楷體" pitchFamily="65" charset="-120"/>
              <a:ea typeface="標楷體" pitchFamily="65" charset="-120"/>
            </a:endParaRPr>
          </a:p>
        </p:txBody>
      </p:sp>
      <p:sp>
        <p:nvSpPr>
          <p:cNvPr id="3" name="內容版面配置區 2"/>
          <p:cNvSpPr>
            <a:spLocks noGrp="1"/>
          </p:cNvSpPr>
          <p:nvPr>
            <p:ph idx="1"/>
          </p:nvPr>
        </p:nvSpPr>
        <p:spPr/>
        <p:txBody>
          <a:bodyPr>
            <a:normAutofit/>
          </a:bodyPr>
          <a:lstStyle/>
          <a:p>
            <a:r>
              <a:rPr lang="zh-TW" altLang="en-US" dirty="0">
                <a:latin typeface="標楷體" pitchFamily="65" charset="-120"/>
                <a:ea typeface="標楷體" pitchFamily="65" charset="-120"/>
              </a:rPr>
              <a:t>當公司提高槓桿比率的</a:t>
            </a:r>
            <a:r>
              <a:rPr lang="zh-TW" altLang="en-US" dirty="0" smtClean="0">
                <a:latin typeface="標楷體" pitchFamily="65" charset="-120"/>
                <a:ea typeface="標楷體" pitchFamily="65" charset="-120"/>
              </a:rPr>
              <a:t>時候，混入適當比例的可轉換公司債，在某些狀況下有助於提高公司槓桿價值。</a:t>
            </a:r>
            <a:endParaRPr lang="zh-TW" altLang="en-US" dirty="0">
              <a:latin typeface="標楷體" pitchFamily="65" charset="-120"/>
              <a:ea typeface="標楷體" pitchFamily="65" charset="-120"/>
            </a:endParaRPr>
          </a:p>
        </p:txBody>
      </p:sp>
      <p:cxnSp>
        <p:nvCxnSpPr>
          <p:cNvPr id="6" name="直線接點 5"/>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35299476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29788" y="3212976"/>
            <a:ext cx="8229600" cy="720080"/>
          </a:xfrm>
        </p:spPr>
        <p:txBody>
          <a:bodyPr>
            <a:noAutofit/>
          </a:bodyPr>
          <a:lstStyle/>
          <a:p>
            <a:pPr marL="0" indent="0" algn="ctr">
              <a:buNone/>
            </a:pPr>
            <a:r>
              <a:rPr lang="en-US" altLang="zh-TW" sz="5000" dirty="0" smtClean="0"/>
              <a:t>Thanks for your listening</a:t>
            </a:r>
            <a:endParaRPr lang="zh-TW" altLang="en-US" sz="5000" dirty="0">
              <a:latin typeface="MV Boli" pitchFamily="2" charset="0"/>
              <a:cs typeface="MV Boli" pitchFamily="2" charset="0"/>
            </a:endParaRPr>
          </a:p>
        </p:txBody>
      </p:sp>
      <p:cxnSp>
        <p:nvCxnSpPr>
          <p:cNvPr id="5" name="直線接點 4"/>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2406914735"/>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1"/>
          <p:cNvSpPr>
            <a:spLocks noGrp="1"/>
          </p:cNvSpPr>
          <p:nvPr>
            <p:ph type="title"/>
          </p:nvPr>
        </p:nvSpPr>
        <p:spPr>
          <a:xfrm>
            <a:off x="1497321" y="260648"/>
            <a:ext cx="2570623" cy="864096"/>
          </a:xfrm>
          <a:effectLst>
            <a:outerShdw blurRad="50800" dist="38100" dir="2700000" algn="tl" rotWithShape="0">
              <a:prstClr val="black">
                <a:alpha val="40000"/>
              </a:prstClr>
            </a:outerShdw>
          </a:effectLst>
        </p:spPr>
        <p:txBody>
          <a:bodyPr>
            <a:normAutofit/>
          </a:bodyPr>
          <a:lstStyle/>
          <a:p>
            <a:r>
              <a:rPr lang="zh-TW" altLang="en-US" dirty="0" smtClean="0">
                <a:latin typeface="標楷體" pitchFamily="65" charset="-120"/>
                <a:ea typeface="標楷體" pitchFamily="65" charset="-120"/>
              </a:rPr>
              <a:t>以債作股</a:t>
            </a:r>
            <a:endParaRPr lang="zh-TW" altLang="en-US" dirty="0">
              <a:latin typeface="標楷體" pitchFamily="65" charset="-120"/>
              <a:ea typeface="標楷體" pitchFamily="65" charset="-120"/>
            </a:endParaRPr>
          </a:p>
        </p:txBody>
      </p:sp>
      <p:pic>
        <p:nvPicPr>
          <p:cNvPr id="1026" name="Picture 2"/>
          <p:cNvPicPr>
            <a:picLocks noGrp="1" noChangeAspect="1" noChangeArrowheads="1"/>
          </p:cNvPicPr>
          <p:nvPr>
            <p:ph idx="1"/>
          </p:nvPr>
        </p:nvPicPr>
        <p:blipFill>
          <a:blip r:embed="rId2" cstate="print">
            <a:extLst>
              <a:ext uri="{28A0092B-C50C-407E-A947-70E740481C1C}">
                <a14:useLocalDpi xmlns="" xmlns:a14="http://schemas.microsoft.com/office/drawing/2010/main" val="0"/>
              </a:ext>
            </a:extLst>
          </a:blip>
          <a:stretch>
            <a:fillRect/>
          </a:stretch>
        </p:blipFill>
        <p:spPr bwMode="auto">
          <a:xfrm>
            <a:off x="971600" y="1556791"/>
            <a:ext cx="7200800" cy="46830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7" name="直線接點 6"/>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文字方塊 8">
            <a:hlinkClick r:id="rId3" action="ppaction://hlinksldjump"/>
          </p:cNvPr>
          <p:cNvSpPr txBox="1"/>
          <p:nvPr/>
        </p:nvSpPr>
        <p:spPr>
          <a:xfrm>
            <a:off x="6012160" y="6165304"/>
            <a:ext cx="2880320" cy="323165"/>
          </a:xfrm>
          <a:prstGeom prst="rect">
            <a:avLst/>
          </a:prstGeom>
          <a:noFill/>
        </p:spPr>
        <p:txBody>
          <a:bodyPr wrap="square" rtlCol="0">
            <a:spAutoFit/>
          </a:bodyPr>
          <a:lstStyle/>
          <a:p>
            <a:r>
              <a:rPr lang="zh-TW" altLang="en-US" sz="1500" u="sng" dirty="0" smtClean="0">
                <a:solidFill>
                  <a:srgbClr val="3333FF"/>
                </a:solidFill>
                <a:latin typeface="標楷體" pitchFamily="65" charset="-120"/>
                <a:ea typeface="標楷體" pitchFamily="65" charset="-120"/>
                <a:cs typeface="Times New Roman" pitchFamily="18" charset="0"/>
              </a:rPr>
              <a:t>償債順序對於評價的影響</a:t>
            </a:r>
            <a:r>
              <a:rPr lang="en-US" altLang="zh-TW" sz="1500" u="sng" dirty="0" smtClean="0">
                <a:solidFill>
                  <a:srgbClr val="3333FF"/>
                </a:solidFill>
                <a:latin typeface="標楷體" pitchFamily="65" charset="-120"/>
                <a:ea typeface="標楷體" pitchFamily="65" charset="-120"/>
                <a:cs typeface="Times New Roman" pitchFamily="18" charset="0"/>
              </a:rPr>
              <a:t>-</a:t>
            </a:r>
            <a:r>
              <a:rPr lang="zh-TW" altLang="en-US" sz="1500" u="sng" dirty="0" smtClean="0">
                <a:solidFill>
                  <a:srgbClr val="3333FF"/>
                </a:solidFill>
                <a:latin typeface="標楷體" pitchFamily="65" charset="-120"/>
                <a:ea typeface="標楷體" pitchFamily="65" charset="-120"/>
                <a:cs typeface="Times New Roman" pitchFamily="18" charset="0"/>
              </a:rPr>
              <a:t>範例</a:t>
            </a:r>
            <a:endParaRPr lang="zh-TW" altLang="en-US" sz="1500" u="sng" dirty="0">
              <a:solidFill>
                <a:srgbClr val="3333FF"/>
              </a:solidFill>
            </a:endParaRPr>
          </a:p>
        </p:txBody>
      </p:sp>
    </p:spTree>
    <p:extLst>
      <p:ext uri="{BB962C8B-B14F-4D97-AF65-F5344CB8AC3E}">
        <p14:creationId xmlns="" xmlns:p14="http://schemas.microsoft.com/office/powerpoint/2010/main" val="929301640"/>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497321" y="274638"/>
            <a:ext cx="3538736" cy="850106"/>
          </a:xfrm>
          <a:effectLst>
            <a:outerShdw blurRad="50800" dist="38100" dir="2700000" algn="tl" rotWithShape="0">
              <a:prstClr val="black">
                <a:alpha val="40000"/>
              </a:prstClr>
            </a:outerShdw>
          </a:effectLst>
        </p:spPr>
        <p:txBody>
          <a:bodyPr/>
          <a:lstStyle/>
          <a:p>
            <a:r>
              <a:rPr lang="zh-TW" altLang="en-US" dirty="0">
                <a:latin typeface="標楷體" pitchFamily="65" charset="-120"/>
                <a:ea typeface="標楷體" pitchFamily="65" charset="-120"/>
              </a:rPr>
              <a:t>部分轉換情形</a:t>
            </a:r>
          </a:p>
        </p:txBody>
      </p:sp>
      <p:sp>
        <p:nvSpPr>
          <p:cNvPr id="3" name="內容版面配置區 2"/>
          <p:cNvSpPr>
            <a:spLocks noGrp="1"/>
          </p:cNvSpPr>
          <p:nvPr>
            <p:ph idx="1"/>
          </p:nvPr>
        </p:nvSpPr>
        <p:spPr>
          <a:xfrm>
            <a:off x="4716016" y="2881497"/>
            <a:ext cx="3682752" cy="1079916"/>
          </a:xfrm>
        </p:spPr>
        <p:txBody>
          <a:bodyPr>
            <a:normAutofit/>
          </a:bodyPr>
          <a:lstStyle/>
          <a:p>
            <a:pPr marL="0" indent="0">
              <a:buNone/>
            </a:pPr>
            <a:r>
              <a:rPr lang="en-US" altLang="zh-TW" sz="2000" dirty="0" smtClean="0">
                <a:latin typeface="標楷體" pitchFamily="65" charset="-120"/>
                <a:ea typeface="標楷體" pitchFamily="65" charset="-120"/>
              </a:rPr>
              <a:t>x</a:t>
            </a:r>
            <a:r>
              <a:rPr lang="zh-TW" altLang="en-US" sz="2000" dirty="0" smtClean="0">
                <a:latin typeface="標楷體" pitchFamily="65" charset="-120"/>
                <a:ea typeface="標楷體" pitchFamily="65" charset="-120"/>
              </a:rPr>
              <a:t>軸為前期累積已轉換比例</a:t>
            </a:r>
            <a:endParaRPr lang="en-US" altLang="zh-TW" sz="2000" dirty="0" smtClean="0">
              <a:latin typeface="標楷體" pitchFamily="65" charset="-120"/>
              <a:ea typeface="標楷體" pitchFamily="65" charset="-120"/>
            </a:endParaRPr>
          </a:p>
          <a:p>
            <a:pPr marL="0" indent="0">
              <a:buNone/>
            </a:pPr>
            <a:r>
              <a:rPr lang="en-US" altLang="zh-TW" sz="2000" dirty="0" smtClean="0">
                <a:latin typeface="標楷體" pitchFamily="65" charset="-120"/>
                <a:ea typeface="標楷體" pitchFamily="65" charset="-120"/>
              </a:rPr>
              <a:t>Y</a:t>
            </a:r>
            <a:r>
              <a:rPr lang="zh-TW" altLang="en-US" sz="2000" dirty="0" smtClean="0">
                <a:latin typeface="標楷體" pitchFamily="65" charset="-120"/>
                <a:ea typeface="標楷體" pitchFamily="65" charset="-120"/>
              </a:rPr>
              <a:t>軸為當期累積已轉換比例</a:t>
            </a:r>
            <a:endParaRPr lang="zh-TW" altLang="en-US" sz="2000" dirty="0">
              <a:latin typeface="標楷體" pitchFamily="65" charset="-120"/>
              <a:ea typeface="標楷體" pitchFamily="65" charset="-120"/>
            </a:endParaRPr>
          </a:p>
        </p:txBody>
      </p:sp>
      <p:sp>
        <p:nvSpPr>
          <p:cNvPr id="4" name="直角三角形 3"/>
          <p:cNvSpPr/>
          <p:nvPr/>
        </p:nvSpPr>
        <p:spPr>
          <a:xfrm flipV="1">
            <a:off x="1664748" y="2073628"/>
            <a:ext cx="2529132" cy="2520280"/>
          </a:xfrm>
          <a:prstGeom prst="rtTriangle">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矩形 4"/>
          <p:cNvSpPr/>
          <p:nvPr/>
        </p:nvSpPr>
        <p:spPr>
          <a:xfrm>
            <a:off x="1664748" y="2073628"/>
            <a:ext cx="2529132" cy="252028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9" name="直線單箭頭接點 8"/>
          <p:cNvCxnSpPr>
            <a:stCxn id="4" idx="0"/>
          </p:cNvCxnSpPr>
          <p:nvPr/>
        </p:nvCxnSpPr>
        <p:spPr>
          <a:xfrm>
            <a:off x="1664748" y="4593908"/>
            <a:ext cx="2700000" cy="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直線單箭頭接點 11"/>
          <p:cNvCxnSpPr/>
          <p:nvPr/>
        </p:nvCxnSpPr>
        <p:spPr>
          <a:xfrm flipV="1">
            <a:off x="1664748" y="1857604"/>
            <a:ext cx="0" cy="2736304"/>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 name="文字方塊 12"/>
          <p:cNvSpPr txBox="1"/>
          <p:nvPr/>
        </p:nvSpPr>
        <p:spPr>
          <a:xfrm>
            <a:off x="1139444" y="4665916"/>
            <a:ext cx="466794" cy="369332"/>
          </a:xfrm>
          <a:prstGeom prst="rect">
            <a:avLst/>
          </a:prstGeom>
          <a:noFill/>
        </p:spPr>
        <p:txBody>
          <a:bodyPr wrap="none" rtlCol="0">
            <a:spAutoFit/>
          </a:bodyPr>
          <a:lstStyle/>
          <a:p>
            <a:r>
              <a:rPr lang="en-US" altLang="zh-TW" dirty="0" smtClean="0"/>
              <a:t>0%</a:t>
            </a:r>
            <a:endParaRPr lang="zh-TW" altLang="en-US" dirty="0"/>
          </a:p>
        </p:txBody>
      </p:sp>
      <p:sp>
        <p:nvSpPr>
          <p:cNvPr id="14" name="文字方塊 13"/>
          <p:cNvSpPr txBox="1"/>
          <p:nvPr/>
        </p:nvSpPr>
        <p:spPr>
          <a:xfrm>
            <a:off x="2312820" y="4665916"/>
            <a:ext cx="583814" cy="369332"/>
          </a:xfrm>
          <a:prstGeom prst="rect">
            <a:avLst/>
          </a:prstGeom>
          <a:noFill/>
        </p:spPr>
        <p:txBody>
          <a:bodyPr wrap="none" rtlCol="0">
            <a:spAutoFit/>
          </a:bodyPr>
          <a:lstStyle/>
          <a:p>
            <a:r>
              <a:rPr lang="en-US" altLang="zh-TW" dirty="0" smtClean="0"/>
              <a:t>40%</a:t>
            </a:r>
            <a:endParaRPr lang="zh-TW" altLang="en-US" dirty="0"/>
          </a:p>
        </p:txBody>
      </p:sp>
      <p:sp>
        <p:nvSpPr>
          <p:cNvPr id="15" name="文字方塊 14"/>
          <p:cNvSpPr txBox="1"/>
          <p:nvPr/>
        </p:nvSpPr>
        <p:spPr>
          <a:xfrm>
            <a:off x="1080934" y="2433668"/>
            <a:ext cx="583814" cy="369332"/>
          </a:xfrm>
          <a:prstGeom prst="rect">
            <a:avLst/>
          </a:prstGeom>
          <a:noFill/>
        </p:spPr>
        <p:txBody>
          <a:bodyPr wrap="none" rtlCol="0">
            <a:spAutoFit/>
          </a:bodyPr>
          <a:lstStyle/>
          <a:p>
            <a:r>
              <a:rPr lang="en-US" altLang="zh-TW" dirty="0" smtClean="0"/>
              <a:t>80%</a:t>
            </a:r>
            <a:endParaRPr lang="zh-TW" altLang="en-US" dirty="0"/>
          </a:p>
        </p:txBody>
      </p:sp>
      <p:cxnSp>
        <p:nvCxnSpPr>
          <p:cNvPr id="17" name="直線接點 16"/>
          <p:cNvCxnSpPr/>
          <p:nvPr/>
        </p:nvCxnSpPr>
        <p:spPr>
          <a:xfrm flipV="1">
            <a:off x="2604728" y="3606121"/>
            <a:ext cx="0" cy="987790"/>
          </a:xfrm>
          <a:prstGeom prst="line">
            <a:avLst/>
          </a:prstGeom>
          <a:ln w="25400">
            <a:prstDash val="dash"/>
          </a:ln>
        </p:spPr>
        <p:style>
          <a:lnRef idx="1">
            <a:schemeClr val="accent1"/>
          </a:lnRef>
          <a:fillRef idx="0">
            <a:schemeClr val="accent1"/>
          </a:fillRef>
          <a:effectRef idx="0">
            <a:schemeClr val="accent1"/>
          </a:effectRef>
          <a:fontRef idx="minor">
            <a:schemeClr val="tx1"/>
          </a:fontRef>
        </p:style>
      </p:cxnSp>
      <p:sp>
        <p:nvSpPr>
          <p:cNvPr id="18" name="文字方塊 17"/>
          <p:cNvSpPr txBox="1"/>
          <p:nvPr/>
        </p:nvSpPr>
        <p:spPr>
          <a:xfrm>
            <a:off x="1080934" y="3421455"/>
            <a:ext cx="583814" cy="369332"/>
          </a:xfrm>
          <a:prstGeom prst="rect">
            <a:avLst/>
          </a:prstGeom>
          <a:noFill/>
        </p:spPr>
        <p:txBody>
          <a:bodyPr wrap="none" rtlCol="0">
            <a:spAutoFit/>
          </a:bodyPr>
          <a:lstStyle/>
          <a:p>
            <a:r>
              <a:rPr lang="en-US" altLang="zh-TW" dirty="0" smtClean="0"/>
              <a:t>40%</a:t>
            </a:r>
            <a:endParaRPr lang="zh-TW" altLang="en-US" dirty="0"/>
          </a:p>
        </p:txBody>
      </p:sp>
      <p:cxnSp>
        <p:nvCxnSpPr>
          <p:cNvPr id="32" name="直線接點 31"/>
          <p:cNvCxnSpPr/>
          <p:nvPr/>
        </p:nvCxnSpPr>
        <p:spPr>
          <a:xfrm flipV="1">
            <a:off x="2604727" y="2618331"/>
            <a:ext cx="0" cy="987790"/>
          </a:xfrm>
          <a:prstGeom prst="line">
            <a:avLst/>
          </a:prstGeom>
          <a:ln w="25400">
            <a:prstDash val="dash"/>
          </a:ln>
        </p:spPr>
        <p:style>
          <a:lnRef idx="1">
            <a:schemeClr val="accent2"/>
          </a:lnRef>
          <a:fillRef idx="0">
            <a:schemeClr val="accent2"/>
          </a:fillRef>
          <a:effectRef idx="0">
            <a:schemeClr val="accent2"/>
          </a:effectRef>
          <a:fontRef idx="minor">
            <a:schemeClr val="tx1"/>
          </a:fontRef>
        </p:style>
      </p:cxnSp>
      <p:cxnSp>
        <p:nvCxnSpPr>
          <p:cNvPr id="33" name="直線接點 32"/>
          <p:cNvCxnSpPr/>
          <p:nvPr/>
        </p:nvCxnSpPr>
        <p:spPr>
          <a:xfrm rot="5400000" flipV="1">
            <a:off x="2110833" y="2124439"/>
            <a:ext cx="0" cy="987790"/>
          </a:xfrm>
          <a:prstGeom prst="line">
            <a:avLst/>
          </a:prstGeom>
          <a:ln w="25400">
            <a:prstDash val="dash"/>
          </a:ln>
        </p:spPr>
        <p:style>
          <a:lnRef idx="1">
            <a:schemeClr val="accent1"/>
          </a:lnRef>
          <a:fillRef idx="0">
            <a:schemeClr val="accent1"/>
          </a:fillRef>
          <a:effectRef idx="0">
            <a:schemeClr val="accent1"/>
          </a:effectRef>
          <a:fontRef idx="minor">
            <a:schemeClr val="tx1"/>
          </a:fontRef>
        </p:style>
      </p:cxnSp>
      <p:cxnSp>
        <p:nvCxnSpPr>
          <p:cNvPr id="34" name="直線接點 33"/>
          <p:cNvCxnSpPr/>
          <p:nvPr/>
        </p:nvCxnSpPr>
        <p:spPr>
          <a:xfrm rot="5400000" flipV="1">
            <a:off x="2158643" y="3112226"/>
            <a:ext cx="0" cy="987790"/>
          </a:xfrm>
          <a:prstGeom prst="line">
            <a:avLst/>
          </a:prstGeom>
          <a:ln w="25400">
            <a:prstDash val="dash"/>
          </a:ln>
        </p:spPr>
        <p:style>
          <a:lnRef idx="1">
            <a:schemeClr val="accent1"/>
          </a:lnRef>
          <a:fillRef idx="0">
            <a:schemeClr val="accent1"/>
          </a:fillRef>
          <a:effectRef idx="0">
            <a:schemeClr val="accent1"/>
          </a:effectRef>
          <a:fontRef idx="minor">
            <a:schemeClr val="tx1"/>
          </a:fontRef>
        </p:style>
      </p:cxnSp>
      <p:cxnSp>
        <p:nvCxnSpPr>
          <p:cNvPr id="16" name="直線接點 15"/>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22330602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323528" y="1600200"/>
            <a:ext cx="8640960" cy="4709120"/>
          </a:xfrm>
        </p:spPr>
        <p:txBody>
          <a:bodyPr>
            <a:normAutofit fontScale="85000" lnSpcReduction="10000"/>
          </a:bodyPr>
          <a:lstStyle/>
          <a:p>
            <a:r>
              <a:rPr lang="zh-TW" altLang="en-US" dirty="0" smtClean="0">
                <a:latin typeface="標楷體" pitchFamily="65" charset="-120"/>
                <a:ea typeface="標楷體" pitchFamily="65" charset="-120"/>
              </a:rPr>
              <a:t>在過往的研究中，對於可轉債的贖回與否之判斷，往往取決於</a:t>
            </a:r>
            <a:r>
              <a:rPr lang="zh-TW" altLang="en-US" dirty="0" smtClean="0">
                <a:solidFill>
                  <a:srgbClr val="FF0000"/>
                </a:solidFill>
                <a:latin typeface="標楷體" pitchFamily="65" charset="-120"/>
                <a:ea typeface="標楷體" pitchFamily="65" charset="-120"/>
              </a:rPr>
              <a:t>當可轉債的價值超過贖回價格</a:t>
            </a:r>
            <a:r>
              <a:rPr lang="zh-TW" altLang="en-US" dirty="0" smtClean="0">
                <a:latin typeface="標楷體" pitchFamily="65" charset="-120"/>
                <a:ea typeface="標楷體" pitchFamily="65" charset="-120"/>
              </a:rPr>
              <a:t>時，公司便會決定贖回可轉債，即公司將</a:t>
            </a:r>
            <a:r>
              <a:rPr lang="zh-TW" altLang="en-US" dirty="0" smtClean="0">
                <a:solidFill>
                  <a:srgbClr val="FF0000"/>
                </a:solidFill>
                <a:latin typeface="標楷體" pitchFamily="65" charset="-120"/>
                <a:ea typeface="標楷體" pitchFamily="65" charset="-120"/>
              </a:rPr>
              <a:t>可轉債持有人的持有價值最小化決策</a:t>
            </a:r>
            <a:r>
              <a:rPr lang="zh-TW" altLang="en-US" dirty="0" smtClean="0">
                <a:latin typeface="標楷體" pitchFamily="65" charset="-120"/>
                <a:ea typeface="標楷體" pitchFamily="65" charset="-120"/>
              </a:rPr>
              <a:t>。</a:t>
            </a:r>
            <a:endParaRPr lang="en-US" altLang="zh-TW" dirty="0" smtClean="0">
              <a:latin typeface="標楷體" pitchFamily="65" charset="-120"/>
              <a:ea typeface="標楷體" pitchFamily="65" charset="-120"/>
            </a:endParaRPr>
          </a:p>
          <a:p>
            <a:r>
              <a:rPr lang="zh-TW" altLang="en-US" dirty="0" smtClean="0">
                <a:latin typeface="標楷體" pitchFamily="65" charset="-120"/>
                <a:ea typeface="標楷體" pitchFamily="65" charset="-120"/>
              </a:rPr>
              <a:t>但我們發現此考量對於公司並非最佳決策方式，在加入了稅盾的影響因素後，公司股東和可轉債持有人之間的利益關係</a:t>
            </a:r>
            <a:r>
              <a:rPr lang="zh-TW" altLang="en-US" dirty="0" smtClean="0">
                <a:solidFill>
                  <a:srgbClr val="FF0000"/>
                </a:solidFill>
                <a:latin typeface="標楷體" pitchFamily="65" charset="-120"/>
                <a:ea typeface="標楷體" pitchFamily="65" charset="-120"/>
              </a:rPr>
              <a:t>並非單純的零和遊戲</a:t>
            </a:r>
            <a:r>
              <a:rPr lang="en-US" altLang="zh-TW" dirty="0" smtClean="0">
                <a:latin typeface="標楷體" pitchFamily="65" charset="-120"/>
                <a:ea typeface="標楷體" pitchFamily="65" charset="-120"/>
              </a:rPr>
              <a:t>(Zero sum game)</a:t>
            </a:r>
            <a:r>
              <a:rPr lang="zh-TW" altLang="en-US" dirty="0" smtClean="0">
                <a:latin typeface="標楷體" pitchFamily="65" charset="-120"/>
                <a:ea typeface="標楷體" pitchFamily="65" charset="-120"/>
              </a:rPr>
              <a:t>，亦即公司如果最小化可轉債持有人的可轉債價值，並不見得對公司股東最有幫助。</a:t>
            </a:r>
            <a:endParaRPr lang="en-US" altLang="zh-TW" dirty="0" smtClean="0">
              <a:latin typeface="標楷體" pitchFamily="65" charset="-120"/>
              <a:ea typeface="標楷體" pitchFamily="65" charset="-120"/>
            </a:endParaRPr>
          </a:p>
          <a:p>
            <a:r>
              <a:rPr lang="zh-TW" altLang="en-US" dirty="0" smtClean="0">
                <a:latin typeface="標楷體" pitchFamily="65" charset="-120"/>
                <a:ea typeface="標楷體" pitchFamily="65" charset="-120"/>
              </a:rPr>
              <a:t>因此我們嘗試以另一種考量是否贖回可轉債的方式，加入評價過程中，並觀察對於評價結果有何影響。</a:t>
            </a:r>
          </a:p>
          <a:p>
            <a:pPr lvl="1">
              <a:buNone/>
            </a:pPr>
            <a:endParaRPr lang="en-US" altLang="zh-TW" dirty="0" smtClean="0">
              <a:latin typeface="標楷體" pitchFamily="65" charset="-120"/>
              <a:ea typeface="標楷體" pitchFamily="65" charset="-120"/>
            </a:endParaRPr>
          </a:p>
        </p:txBody>
      </p:sp>
      <p:sp>
        <p:nvSpPr>
          <p:cNvPr id="9" name="標題 1"/>
          <p:cNvSpPr txBox="1">
            <a:spLocks/>
          </p:cNvSpPr>
          <p:nvPr/>
        </p:nvSpPr>
        <p:spPr>
          <a:xfrm>
            <a:off x="1475656" y="193204"/>
            <a:ext cx="2746648" cy="1003548"/>
          </a:xfrm>
          <a:prstGeom prst="rect">
            <a:avLst/>
          </a:prstGeom>
          <a:effectLst>
            <a:outerShdw blurRad="50800" dist="38100" dir="2700000" algn="tl" rotWithShape="0">
              <a:prstClr val="black">
                <a:alpha val="40000"/>
              </a:prstClr>
            </a:outerShdw>
          </a:effectLst>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TW" altLang="en-US" dirty="0" smtClean="0">
                <a:latin typeface="標楷體" pitchFamily="65" charset="-120"/>
                <a:ea typeface="標楷體" pitchFamily="65" charset="-120"/>
              </a:rPr>
              <a:t>研究動機</a:t>
            </a:r>
            <a:endParaRPr lang="zh-TW" altLang="en-US" dirty="0">
              <a:latin typeface="標楷體" pitchFamily="65" charset="-120"/>
              <a:ea typeface="標楷體" pitchFamily="65" charset="-120"/>
            </a:endParaRPr>
          </a:p>
        </p:txBody>
      </p:sp>
      <p:cxnSp>
        <p:nvCxnSpPr>
          <p:cNvPr id="10" name="直線接點 9"/>
          <p:cNvCxnSpPr/>
          <p:nvPr/>
        </p:nvCxnSpPr>
        <p:spPr>
          <a:xfrm>
            <a:off x="452816" y="1196752"/>
            <a:ext cx="8208912"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267664486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11240</TotalTime>
  <Words>4654</Words>
  <Application>Microsoft Office PowerPoint</Application>
  <PresentationFormat>如螢幕大小 (4:3)</PresentationFormat>
  <Paragraphs>1861</Paragraphs>
  <Slides>86</Slides>
  <Notes>1</Notes>
  <HiddenSlides>0</HiddenSlides>
  <MMClips>0</MMClips>
  <ScaleCrop>false</ScaleCrop>
  <HeadingPairs>
    <vt:vector size="6" baseType="variant">
      <vt:variant>
        <vt:lpstr>佈景主題</vt:lpstr>
      </vt:variant>
      <vt:variant>
        <vt:i4>1</vt:i4>
      </vt:variant>
      <vt:variant>
        <vt:lpstr>內嵌 OLE 伺服程式</vt:lpstr>
      </vt:variant>
      <vt:variant>
        <vt:i4>1</vt:i4>
      </vt:variant>
      <vt:variant>
        <vt:lpstr>投影片標題</vt:lpstr>
      </vt:variant>
      <vt:variant>
        <vt:i4>86</vt:i4>
      </vt:variant>
    </vt:vector>
  </HeadingPairs>
  <TitlesOfParts>
    <vt:vector size="88" baseType="lpstr">
      <vt:lpstr>Office 佈景主題</vt:lpstr>
      <vt:lpstr>Equation</vt:lpstr>
      <vt:lpstr>以賽局理論分析可轉換公司債</vt:lpstr>
      <vt:lpstr>Agenda</vt:lpstr>
      <vt:lpstr>投影片 3</vt:lpstr>
      <vt:lpstr>投影片 4</vt:lpstr>
      <vt:lpstr>投影片 5</vt:lpstr>
      <vt:lpstr>投影片 6</vt:lpstr>
      <vt:lpstr>投影片 7</vt:lpstr>
      <vt:lpstr>投影片 8</vt:lpstr>
      <vt:lpstr>投影片 9</vt:lpstr>
      <vt:lpstr>文獻回顧-持有狀況分析</vt:lpstr>
      <vt:lpstr>投影片 11</vt:lpstr>
      <vt:lpstr>文獻回顧-贖回延遲</vt:lpstr>
      <vt:lpstr>變數設定</vt:lpstr>
      <vt:lpstr>建構資產樹</vt:lpstr>
      <vt:lpstr>模型設定-股利發放</vt:lpstr>
      <vt:lpstr>模型設定-完全競爭</vt:lpstr>
      <vt:lpstr>模型設定-完全競爭</vt:lpstr>
      <vt:lpstr>模型設定-完全競爭</vt:lpstr>
      <vt:lpstr>模型設定-完全競爭</vt:lpstr>
      <vt:lpstr>轉換策略比較</vt:lpstr>
      <vt:lpstr>模型設定-贖回策略</vt:lpstr>
      <vt:lpstr>模型設定-範例</vt:lpstr>
      <vt:lpstr>模型設定-資產樹</vt:lpstr>
      <vt:lpstr>Backward Induction</vt:lpstr>
      <vt:lpstr>Equity</vt:lpstr>
      <vt:lpstr>Equity-範例</vt:lpstr>
      <vt:lpstr>Equity-範例</vt:lpstr>
      <vt:lpstr>Equity</vt:lpstr>
      <vt:lpstr>Equity</vt:lpstr>
      <vt:lpstr>Equity-範例</vt:lpstr>
      <vt:lpstr>Equity</vt:lpstr>
      <vt:lpstr>Equity</vt:lpstr>
      <vt:lpstr>Equity</vt:lpstr>
      <vt:lpstr>Equity-範例</vt:lpstr>
      <vt:lpstr>Straight Bond</vt:lpstr>
      <vt:lpstr>Straight Bond</vt:lpstr>
      <vt:lpstr>Straight Bond</vt:lpstr>
      <vt:lpstr>Straight Bond</vt:lpstr>
      <vt:lpstr>Convertible Bond</vt:lpstr>
      <vt:lpstr>Convertible Bond</vt:lpstr>
      <vt:lpstr>Convertible Bond</vt:lpstr>
      <vt:lpstr>Convertible Bond</vt:lpstr>
      <vt:lpstr>Convertible Bond</vt:lpstr>
      <vt:lpstr>Convertible Bond</vt:lpstr>
      <vt:lpstr>Convertible Bond</vt:lpstr>
      <vt:lpstr>Convertible Bond</vt:lpstr>
      <vt:lpstr>Convertible Bond</vt:lpstr>
      <vt:lpstr>償債順序對於評價的影響</vt:lpstr>
      <vt:lpstr>償債順序對於評價的影響</vt:lpstr>
      <vt:lpstr>償債順序對於評價的影響-範例</vt:lpstr>
      <vt:lpstr>償債順序對於評價的影響-範例</vt:lpstr>
      <vt:lpstr>償債順序對於評價的影響-範例</vt:lpstr>
      <vt:lpstr>償債順序對於評價的影響-範例</vt:lpstr>
      <vt:lpstr>完全競爭與獨佔的差異</vt:lpstr>
      <vt:lpstr>期望到期日估計</vt:lpstr>
      <vt:lpstr>期望到期日估計</vt:lpstr>
      <vt:lpstr>期望到期日估計</vt:lpstr>
      <vt:lpstr>期望到期日估計</vt:lpstr>
      <vt:lpstr>敏感度分析</vt:lpstr>
      <vt:lpstr>投影片 60</vt:lpstr>
      <vt:lpstr>投影片 61</vt:lpstr>
      <vt:lpstr>投影片 62</vt:lpstr>
      <vt:lpstr>投影片 63</vt:lpstr>
      <vt:lpstr>投影片 64</vt:lpstr>
      <vt:lpstr>投影片 65</vt:lpstr>
      <vt:lpstr>投影片 66</vt:lpstr>
      <vt:lpstr>投影片 67</vt:lpstr>
      <vt:lpstr>投影片 68</vt:lpstr>
      <vt:lpstr>投影片 69</vt:lpstr>
      <vt:lpstr>投影片 70</vt:lpstr>
      <vt:lpstr>投影片 71</vt:lpstr>
      <vt:lpstr>投影片 72</vt:lpstr>
      <vt:lpstr>投影片 73</vt:lpstr>
      <vt:lpstr>投影片 74</vt:lpstr>
      <vt:lpstr>投影片 75</vt:lpstr>
      <vt:lpstr>投影片 76</vt:lpstr>
      <vt:lpstr>投影片 77</vt:lpstr>
      <vt:lpstr>實證資料選取</vt:lpstr>
      <vt:lpstr>實證資料選取</vt:lpstr>
      <vt:lpstr>資料結果</vt:lpstr>
      <vt:lpstr>資料結果</vt:lpstr>
      <vt:lpstr>結論</vt:lpstr>
      <vt:lpstr>結論</vt:lpstr>
      <vt:lpstr>投影片 84</vt:lpstr>
      <vt:lpstr>以債作股</vt:lpstr>
      <vt:lpstr>部分轉換情形</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論文進度報告</dc:title>
  <dc:creator>eternalism</dc:creator>
  <cp:lastModifiedBy>bboylu</cp:lastModifiedBy>
  <cp:revision>567</cp:revision>
  <dcterms:created xsi:type="dcterms:W3CDTF">2012-05-09T09:00:08Z</dcterms:created>
  <dcterms:modified xsi:type="dcterms:W3CDTF">2012-08-22T16:56:31Z</dcterms:modified>
</cp:coreProperties>
</file>